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9.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0.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1.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2.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3.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4.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5.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6.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7.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92" r:id="rId3"/>
    <p:sldMasterId id="2147483710" r:id="rId4"/>
    <p:sldMasterId id="2147483728" r:id="rId5"/>
    <p:sldMasterId id="2147483746" r:id="rId6"/>
    <p:sldMasterId id="2147483782" r:id="rId7"/>
    <p:sldMasterId id="2147483800" r:id="rId8"/>
    <p:sldMasterId id="2147483812" r:id="rId9"/>
    <p:sldMasterId id="2147483830" r:id="rId10"/>
    <p:sldMasterId id="2147483847" r:id="rId11"/>
    <p:sldMasterId id="2147483865" r:id="rId12"/>
    <p:sldMasterId id="2147483883" r:id="rId13"/>
    <p:sldMasterId id="2147483901" r:id="rId14"/>
    <p:sldMasterId id="2147483919" r:id="rId15"/>
    <p:sldMasterId id="2147483937" r:id="rId16"/>
    <p:sldMasterId id="2147483949" r:id="rId17"/>
    <p:sldMasterId id="2147483961" r:id="rId18"/>
  </p:sldMasterIdLst>
  <p:notesMasterIdLst>
    <p:notesMasterId r:id="rId201"/>
  </p:notesMasterIdLst>
  <p:sldIdLst>
    <p:sldId id="373" r:id="rId19"/>
    <p:sldId id="1143" r:id="rId20"/>
    <p:sldId id="1144" r:id="rId21"/>
    <p:sldId id="1145" r:id="rId22"/>
    <p:sldId id="1146" r:id="rId23"/>
    <p:sldId id="1147" r:id="rId24"/>
    <p:sldId id="1148" r:id="rId25"/>
    <p:sldId id="1149" r:id="rId26"/>
    <p:sldId id="1150" r:id="rId27"/>
    <p:sldId id="1151" r:id="rId28"/>
    <p:sldId id="1152" r:id="rId29"/>
    <p:sldId id="1299" r:id="rId30"/>
    <p:sldId id="1301" r:id="rId31"/>
    <p:sldId id="1302" r:id="rId32"/>
    <p:sldId id="1303" r:id="rId33"/>
    <p:sldId id="1304" r:id="rId34"/>
    <p:sldId id="1305" r:id="rId35"/>
    <p:sldId id="1306" r:id="rId36"/>
    <p:sldId id="1298" r:id="rId37"/>
    <p:sldId id="1154" r:id="rId38"/>
    <p:sldId id="1155" r:id="rId39"/>
    <p:sldId id="1153" r:id="rId40"/>
    <p:sldId id="1156" r:id="rId41"/>
    <p:sldId id="1307" r:id="rId42"/>
    <p:sldId id="1157" r:id="rId43"/>
    <p:sldId id="1158" r:id="rId44"/>
    <p:sldId id="1308" r:id="rId45"/>
    <p:sldId id="1310" r:id="rId46"/>
    <p:sldId id="1311" r:id="rId47"/>
    <p:sldId id="1312" r:id="rId48"/>
    <p:sldId id="1314" r:id="rId49"/>
    <p:sldId id="1159" r:id="rId50"/>
    <p:sldId id="1160" r:id="rId51"/>
    <p:sldId id="1161" r:id="rId52"/>
    <p:sldId id="1162" r:id="rId53"/>
    <p:sldId id="1119" r:id="rId54"/>
    <p:sldId id="1120" r:id="rId55"/>
    <p:sldId id="1121" r:id="rId56"/>
    <p:sldId id="1122" r:id="rId57"/>
    <p:sldId id="1123" r:id="rId58"/>
    <p:sldId id="922" r:id="rId59"/>
    <p:sldId id="1055" r:id="rId60"/>
    <p:sldId id="1056" r:id="rId61"/>
    <p:sldId id="926" r:id="rId62"/>
    <p:sldId id="1063" r:id="rId63"/>
    <p:sldId id="1064" r:id="rId64"/>
    <p:sldId id="1065" r:id="rId65"/>
    <p:sldId id="1066" r:id="rId66"/>
    <p:sldId id="1067" r:id="rId67"/>
    <p:sldId id="1068" r:id="rId68"/>
    <p:sldId id="1271" r:id="rId69"/>
    <p:sldId id="1272" r:id="rId70"/>
    <p:sldId id="1070" r:id="rId71"/>
    <p:sldId id="1071" r:id="rId72"/>
    <p:sldId id="1075" r:id="rId73"/>
    <p:sldId id="1076" r:id="rId74"/>
    <p:sldId id="1080" r:id="rId75"/>
    <p:sldId id="1086" r:id="rId76"/>
    <p:sldId id="1088" r:id="rId77"/>
    <p:sldId id="1089" r:id="rId78"/>
    <p:sldId id="1090" r:id="rId79"/>
    <p:sldId id="1091" r:id="rId80"/>
    <p:sldId id="1092" r:id="rId81"/>
    <p:sldId id="1315" r:id="rId82"/>
    <p:sldId id="1316" r:id="rId83"/>
    <p:sldId id="1317" r:id="rId84"/>
    <p:sldId id="1318" r:id="rId85"/>
    <p:sldId id="1319" r:id="rId86"/>
    <p:sldId id="1320" r:id="rId87"/>
    <p:sldId id="1164" r:id="rId88"/>
    <p:sldId id="1165" r:id="rId89"/>
    <p:sldId id="1166" r:id="rId90"/>
    <p:sldId id="1167" r:id="rId91"/>
    <p:sldId id="1168" r:id="rId92"/>
    <p:sldId id="1169" r:id="rId93"/>
    <p:sldId id="1170" r:id="rId94"/>
    <p:sldId id="1171" r:id="rId95"/>
    <p:sldId id="1172" r:id="rId96"/>
    <p:sldId id="1321" r:id="rId97"/>
    <p:sldId id="1174" r:id="rId98"/>
    <p:sldId id="1175" r:id="rId99"/>
    <p:sldId id="1176" r:id="rId100"/>
    <p:sldId id="1177" r:id="rId101"/>
    <p:sldId id="1178" r:id="rId102"/>
    <p:sldId id="1179" r:id="rId103"/>
    <p:sldId id="1180" r:id="rId104"/>
    <p:sldId id="1182" r:id="rId105"/>
    <p:sldId id="1183" r:id="rId106"/>
    <p:sldId id="1181" r:id="rId107"/>
    <p:sldId id="1184" r:id="rId108"/>
    <p:sldId id="1185" r:id="rId109"/>
    <p:sldId id="1186" r:id="rId110"/>
    <p:sldId id="1187" r:id="rId111"/>
    <p:sldId id="1188" r:id="rId112"/>
    <p:sldId id="1189" r:id="rId113"/>
    <p:sldId id="1190" r:id="rId114"/>
    <p:sldId id="1191" r:id="rId115"/>
    <p:sldId id="1192" r:id="rId116"/>
    <p:sldId id="1193" r:id="rId117"/>
    <p:sldId id="1194" r:id="rId118"/>
    <p:sldId id="1195" r:id="rId119"/>
    <p:sldId id="1196" r:id="rId120"/>
    <p:sldId id="1197" r:id="rId121"/>
    <p:sldId id="1198" r:id="rId122"/>
    <p:sldId id="1199" r:id="rId123"/>
    <p:sldId id="1200" r:id="rId124"/>
    <p:sldId id="1201" r:id="rId125"/>
    <p:sldId id="1202" r:id="rId126"/>
    <p:sldId id="1203" r:id="rId127"/>
    <p:sldId id="1204" r:id="rId128"/>
    <p:sldId id="1205" r:id="rId129"/>
    <p:sldId id="1206" r:id="rId130"/>
    <p:sldId id="1207" r:id="rId131"/>
    <p:sldId id="1208" r:id="rId132"/>
    <p:sldId id="1209" r:id="rId133"/>
    <p:sldId id="1281" r:id="rId134"/>
    <p:sldId id="1282" r:id="rId135"/>
    <p:sldId id="1273" r:id="rId136"/>
    <p:sldId id="1274" r:id="rId137"/>
    <p:sldId id="1275" r:id="rId138"/>
    <p:sldId id="1276" r:id="rId139"/>
    <p:sldId id="1277" r:id="rId140"/>
    <p:sldId id="1278" r:id="rId141"/>
    <p:sldId id="1279" r:id="rId142"/>
    <p:sldId id="1280" r:id="rId143"/>
    <p:sldId id="1283" r:id="rId144"/>
    <p:sldId id="1284" r:id="rId145"/>
    <p:sldId id="1285" r:id="rId146"/>
    <p:sldId id="1286" r:id="rId147"/>
    <p:sldId id="1287" r:id="rId148"/>
    <p:sldId id="1288" r:id="rId149"/>
    <p:sldId id="1289" r:id="rId150"/>
    <p:sldId id="1290" r:id="rId151"/>
    <p:sldId id="1291" r:id="rId152"/>
    <p:sldId id="1292" r:id="rId153"/>
    <p:sldId id="1293" r:id="rId154"/>
    <p:sldId id="1294" r:id="rId155"/>
    <p:sldId id="1295" r:id="rId156"/>
    <p:sldId id="1296" r:id="rId157"/>
    <p:sldId id="1297" r:id="rId158"/>
    <p:sldId id="1211" r:id="rId159"/>
    <p:sldId id="1212" r:id="rId160"/>
    <p:sldId id="1213" r:id="rId161"/>
    <p:sldId id="1214" r:id="rId162"/>
    <p:sldId id="1215" r:id="rId163"/>
    <p:sldId id="1216" r:id="rId164"/>
    <p:sldId id="1217" r:id="rId165"/>
    <p:sldId id="1218" r:id="rId166"/>
    <p:sldId id="1219" r:id="rId167"/>
    <p:sldId id="1220" r:id="rId168"/>
    <p:sldId id="1221" r:id="rId169"/>
    <p:sldId id="1222" r:id="rId170"/>
    <p:sldId id="1248" r:id="rId171"/>
    <p:sldId id="1249" r:id="rId172"/>
    <p:sldId id="1250" r:id="rId173"/>
    <p:sldId id="1251" r:id="rId174"/>
    <p:sldId id="1252" r:id="rId175"/>
    <p:sldId id="1253" r:id="rId176"/>
    <p:sldId id="1254" r:id="rId177"/>
    <p:sldId id="1344" r:id="rId178"/>
    <p:sldId id="1322" r:id="rId179"/>
    <p:sldId id="1323" r:id="rId180"/>
    <p:sldId id="1324" r:id="rId181"/>
    <p:sldId id="1325" r:id="rId182"/>
    <p:sldId id="1326" r:id="rId183"/>
    <p:sldId id="1327" r:id="rId184"/>
    <p:sldId id="1328" r:id="rId185"/>
    <p:sldId id="1329" r:id="rId186"/>
    <p:sldId id="1330" r:id="rId187"/>
    <p:sldId id="1331" r:id="rId188"/>
    <p:sldId id="1332" r:id="rId189"/>
    <p:sldId id="1333" r:id="rId190"/>
    <p:sldId id="1334" r:id="rId191"/>
    <p:sldId id="1335" r:id="rId192"/>
    <p:sldId id="1336" r:id="rId193"/>
    <p:sldId id="1337" r:id="rId194"/>
    <p:sldId id="1338" r:id="rId195"/>
    <p:sldId id="1339" r:id="rId196"/>
    <p:sldId id="1340" r:id="rId197"/>
    <p:sldId id="1341" r:id="rId198"/>
    <p:sldId id="1342" r:id="rId199"/>
    <p:sldId id="1343" r:id="rId200"/>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FFFFCC"/>
    <a:srgbClr val="CCFFCC"/>
    <a:srgbClr val="CCFF99"/>
    <a:srgbClr val="66FFFF"/>
    <a:srgbClr val="FFFF66"/>
    <a:srgbClr val="66CCFF"/>
    <a:srgbClr val="FFCC66"/>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55" autoAdjust="0"/>
    <p:restoredTop sz="94660"/>
  </p:normalViewPr>
  <p:slideViewPr>
    <p:cSldViewPr snapToGrid="0">
      <p:cViewPr varScale="1">
        <p:scale>
          <a:sx n="111" d="100"/>
          <a:sy n="111" d="100"/>
        </p:scale>
        <p:origin x="1524" y="114"/>
      </p:cViewPr>
      <p:guideLst>
        <p:guide orient="horz" pos="2160"/>
        <p:guide pos="2880"/>
      </p:guideLst>
    </p:cSldViewPr>
  </p:slideViewPr>
  <p:notesTextViewPr>
    <p:cViewPr>
      <p:scale>
        <a:sx n="1" d="1"/>
        <a:sy n="1" d="1"/>
      </p:scale>
      <p:origin x="0" y="0"/>
    </p:cViewPr>
  </p:notesTextViewPr>
  <p:notesViewPr>
    <p:cSldViewPr snapToGrid="0">
      <p:cViewPr varScale="1">
        <p:scale>
          <a:sx n="49" d="100"/>
          <a:sy n="49" d="100"/>
        </p:scale>
        <p:origin x="2952"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slide" Target="slides/slide120.xml"/><Relationship Id="rId159" Type="http://schemas.openxmlformats.org/officeDocument/2006/relationships/slide" Target="slides/slide141.xml"/><Relationship Id="rId170" Type="http://schemas.openxmlformats.org/officeDocument/2006/relationships/slide" Target="slides/slide152.xml"/><Relationship Id="rId191" Type="http://schemas.openxmlformats.org/officeDocument/2006/relationships/slide" Target="slides/slide173.xml"/><Relationship Id="rId205" Type="http://schemas.openxmlformats.org/officeDocument/2006/relationships/tableStyles" Target="tableStyles.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53" Type="http://schemas.openxmlformats.org/officeDocument/2006/relationships/slide" Target="slides/slide35.xml"/><Relationship Id="rId74" Type="http://schemas.openxmlformats.org/officeDocument/2006/relationships/slide" Target="slides/slide56.xml"/><Relationship Id="rId128" Type="http://schemas.openxmlformats.org/officeDocument/2006/relationships/slide" Target="slides/slide110.xml"/><Relationship Id="rId149" Type="http://schemas.openxmlformats.org/officeDocument/2006/relationships/slide" Target="slides/slide131.xml"/><Relationship Id="rId5" Type="http://schemas.openxmlformats.org/officeDocument/2006/relationships/slideMaster" Target="slideMasters/slideMaster5.xml"/><Relationship Id="rId95" Type="http://schemas.openxmlformats.org/officeDocument/2006/relationships/slide" Target="slides/slide77.xml"/><Relationship Id="rId160" Type="http://schemas.openxmlformats.org/officeDocument/2006/relationships/slide" Target="slides/slide142.xml"/><Relationship Id="rId181" Type="http://schemas.openxmlformats.org/officeDocument/2006/relationships/slide" Target="slides/slide163.xml"/><Relationship Id="rId22" Type="http://schemas.openxmlformats.org/officeDocument/2006/relationships/slide" Target="slides/slide4.xml"/><Relationship Id="rId43" Type="http://schemas.openxmlformats.org/officeDocument/2006/relationships/slide" Target="slides/slide25.xml"/><Relationship Id="rId64" Type="http://schemas.openxmlformats.org/officeDocument/2006/relationships/slide" Target="slides/slide46.xml"/><Relationship Id="rId118" Type="http://schemas.openxmlformats.org/officeDocument/2006/relationships/slide" Target="slides/slide100.xml"/><Relationship Id="rId139" Type="http://schemas.openxmlformats.org/officeDocument/2006/relationships/slide" Target="slides/slide121.xml"/><Relationship Id="rId85" Type="http://schemas.openxmlformats.org/officeDocument/2006/relationships/slide" Target="slides/slide67.xml"/><Relationship Id="rId150" Type="http://schemas.openxmlformats.org/officeDocument/2006/relationships/slide" Target="slides/slide132.xml"/><Relationship Id="rId171" Type="http://schemas.openxmlformats.org/officeDocument/2006/relationships/slide" Target="slides/slide153.xml"/><Relationship Id="rId192" Type="http://schemas.openxmlformats.org/officeDocument/2006/relationships/slide" Target="slides/slide174.xml"/><Relationship Id="rId12" Type="http://schemas.openxmlformats.org/officeDocument/2006/relationships/slideMaster" Target="slideMasters/slideMaster12.xml"/><Relationship Id="rId33" Type="http://schemas.openxmlformats.org/officeDocument/2006/relationships/slide" Target="slides/slide15.xml"/><Relationship Id="rId108" Type="http://schemas.openxmlformats.org/officeDocument/2006/relationships/slide" Target="slides/slide90.xml"/><Relationship Id="rId129" Type="http://schemas.openxmlformats.org/officeDocument/2006/relationships/slide" Target="slides/slide111.xml"/><Relationship Id="rId54" Type="http://schemas.openxmlformats.org/officeDocument/2006/relationships/slide" Target="slides/slide36.xml"/><Relationship Id="rId75" Type="http://schemas.openxmlformats.org/officeDocument/2006/relationships/slide" Target="slides/slide57.xml"/><Relationship Id="rId96" Type="http://schemas.openxmlformats.org/officeDocument/2006/relationships/slide" Target="slides/slide78.xml"/><Relationship Id="rId140" Type="http://schemas.openxmlformats.org/officeDocument/2006/relationships/slide" Target="slides/slide122.xml"/><Relationship Id="rId161" Type="http://schemas.openxmlformats.org/officeDocument/2006/relationships/slide" Target="slides/slide143.xml"/><Relationship Id="rId182" Type="http://schemas.openxmlformats.org/officeDocument/2006/relationships/slide" Target="slides/slide164.xml"/><Relationship Id="rId6" Type="http://schemas.openxmlformats.org/officeDocument/2006/relationships/slideMaster" Target="slideMasters/slideMaster6.xml"/><Relationship Id="rId23" Type="http://schemas.openxmlformats.org/officeDocument/2006/relationships/slide" Target="slides/slide5.xml"/><Relationship Id="rId119" Type="http://schemas.openxmlformats.org/officeDocument/2006/relationships/slide" Target="slides/slide101.xml"/><Relationship Id="rId44" Type="http://schemas.openxmlformats.org/officeDocument/2006/relationships/slide" Target="slides/slide26.xml"/><Relationship Id="rId65" Type="http://schemas.openxmlformats.org/officeDocument/2006/relationships/slide" Target="slides/slide47.xml"/><Relationship Id="rId86" Type="http://schemas.openxmlformats.org/officeDocument/2006/relationships/slide" Target="slides/slide68.xml"/><Relationship Id="rId130" Type="http://schemas.openxmlformats.org/officeDocument/2006/relationships/slide" Target="slides/slide112.xml"/><Relationship Id="rId151" Type="http://schemas.openxmlformats.org/officeDocument/2006/relationships/slide" Target="slides/slide133.xml"/><Relationship Id="rId172" Type="http://schemas.openxmlformats.org/officeDocument/2006/relationships/slide" Target="slides/slide154.xml"/><Relationship Id="rId193" Type="http://schemas.openxmlformats.org/officeDocument/2006/relationships/slide" Target="slides/slide175.xml"/><Relationship Id="rId13" Type="http://schemas.openxmlformats.org/officeDocument/2006/relationships/slideMaster" Target="slideMasters/slideMaster13.xml"/><Relationship Id="rId109" Type="http://schemas.openxmlformats.org/officeDocument/2006/relationships/slide" Target="slides/slide91.xml"/><Relationship Id="rId34" Type="http://schemas.openxmlformats.org/officeDocument/2006/relationships/slide" Target="slides/slide16.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20" Type="http://schemas.openxmlformats.org/officeDocument/2006/relationships/slide" Target="slides/slide102.xml"/><Relationship Id="rId141" Type="http://schemas.openxmlformats.org/officeDocument/2006/relationships/slide" Target="slides/slide123.xml"/><Relationship Id="rId7" Type="http://schemas.openxmlformats.org/officeDocument/2006/relationships/slideMaster" Target="slideMasters/slideMaster7.xml"/><Relationship Id="rId162" Type="http://schemas.openxmlformats.org/officeDocument/2006/relationships/slide" Target="slides/slide144.xml"/><Relationship Id="rId183" Type="http://schemas.openxmlformats.org/officeDocument/2006/relationships/slide" Target="slides/slide165.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157" Type="http://schemas.openxmlformats.org/officeDocument/2006/relationships/slide" Target="slides/slide139.xml"/><Relationship Id="rId178" Type="http://schemas.openxmlformats.org/officeDocument/2006/relationships/slide" Target="slides/slide160.xml"/><Relationship Id="rId61" Type="http://schemas.openxmlformats.org/officeDocument/2006/relationships/slide" Target="slides/slide43.xml"/><Relationship Id="rId82" Type="http://schemas.openxmlformats.org/officeDocument/2006/relationships/slide" Target="slides/slide64.xml"/><Relationship Id="rId152" Type="http://schemas.openxmlformats.org/officeDocument/2006/relationships/slide" Target="slides/slide134.xml"/><Relationship Id="rId173" Type="http://schemas.openxmlformats.org/officeDocument/2006/relationships/slide" Target="slides/slide155.xml"/><Relationship Id="rId194" Type="http://schemas.openxmlformats.org/officeDocument/2006/relationships/slide" Target="slides/slide176.xml"/><Relationship Id="rId199" Type="http://schemas.openxmlformats.org/officeDocument/2006/relationships/slide" Target="slides/slide181.xml"/><Relationship Id="rId203" Type="http://schemas.openxmlformats.org/officeDocument/2006/relationships/viewProps" Target="viewProps.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168" Type="http://schemas.openxmlformats.org/officeDocument/2006/relationships/slide" Target="slides/slide150.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163" Type="http://schemas.openxmlformats.org/officeDocument/2006/relationships/slide" Target="slides/slide145.xml"/><Relationship Id="rId184" Type="http://schemas.openxmlformats.org/officeDocument/2006/relationships/slide" Target="slides/slide166.xml"/><Relationship Id="rId189" Type="http://schemas.openxmlformats.org/officeDocument/2006/relationships/slide" Target="slides/slide171.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slide" Target="slides/slide119.xml"/><Relationship Id="rId158" Type="http://schemas.openxmlformats.org/officeDocument/2006/relationships/slide" Target="slides/slide140.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slide" Target="slides/slide135.xml"/><Relationship Id="rId174" Type="http://schemas.openxmlformats.org/officeDocument/2006/relationships/slide" Target="slides/slide156.xml"/><Relationship Id="rId179" Type="http://schemas.openxmlformats.org/officeDocument/2006/relationships/slide" Target="slides/slide161.xml"/><Relationship Id="rId195" Type="http://schemas.openxmlformats.org/officeDocument/2006/relationships/slide" Target="slides/slide177.xml"/><Relationship Id="rId190" Type="http://schemas.openxmlformats.org/officeDocument/2006/relationships/slide" Target="slides/slide172.xml"/><Relationship Id="rId204" Type="http://schemas.openxmlformats.org/officeDocument/2006/relationships/theme" Target="theme/theme1.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48" Type="http://schemas.openxmlformats.org/officeDocument/2006/relationships/slide" Target="slides/slide130.xml"/><Relationship Id="rId164" Type="http://schemas.openxmlformats.org/officeDocument/2006/relationships/slide" Target="slides/slide146.xml"/><Relationship Id="rId169" Type="http://schemas.openxmlformats.org/officeDocument/2006/relationships/slide" Target="slides/slide151.xml"/><Relationship Id="rId185" Type="http://schemas.openxmlformats.org/officeDocument/2006/relationships/slide" Target="slides/slide167.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2.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slide" Target="slides/slide136.xml"/><Relationship Id="rId175" Type="http://schemas.openxmlformats.org/officeDocument/2006/relationships/slide" Target="slides/slide157.xml"/><Relationship Id="rId196" Type="http://schemas.openxmlformats.org/officeDocument/2006/relationships/slide" Target="slides/slide178.xml"/><Relationship Id="rId200" Type="http://schemas.openxmlformats.org/officeDocument/2006/relationships/slide" Target="slides/slide182.xml"/><Relationship Id="rId16" Type="http://schemas.openxmlformats.org/officeDocument/2006/relationships/slideMaster" Target="slideMasters/slideMaster16.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slide" Target="slides/slide126.xml"/><Relationship Id="rId90" Type="http://schemas.openxmlformats.org/officeDocument/2006/relationships/slide" Target="slides/slide72.xml"/><Relationship Id="rId165" Type="http://schemas.openxmlformats.org/officeDocument/2006/relationships/slide" Target="slides/slide147.xml"/><Relationship Id="rId186" Type="http://schemas.openxmlformats.org/officeDocument/2006/relationships/slide" Target="slides/slide168.xml"/><Relationship Id="rId27" Type="http://schemas.openxmlformats.org/officeDocument/2006/relationships/slide" Target="slides/slide9.xml"/><Relationship Id="rId48" Type="http://schemas.openxmlformats.org/officeDocument/2006/relationships/slide" Target="slides/slide30.xml"/><Relationship Id="rId69" Type="http://schemas.openxmlformats.org/officeDocument/2006/relationships/slide" Target="slides/slide51.xml"/><Relationship Id="rId113" Type="http://schemas.openxmlformats.org/officeDocument/2006/relationships/slide" Target="slides/slide95.xml"/><Relationship Id="rId134" Type="http://schemas.openxmlformats.org/officeDocument/2006/relationships/slide" Target="slides/slide116.xml"/><Relationship Id="rId80" Type="http://schemas.openxmlformats.org/officeDocument/2006/relationships/slide" Target="slides/slide62.xml"/><Relationship Id="rId155" Type="http://schemas.openxmlformats.org/officeDocument/2006/relationships/slide" Target="slides/slide137.xml"/><Relationship Id="rId176" Type="http://schemas.openxmlformats.org/officeDocument/2006/relationships/slide" Target="slides/slide158.xml"/><Relationship Id="rId197" Type="http://schemas.openxmlformats.org/officeDocument/2006/relationships/slide" Target="slides/slide179.xml"/><Relationship Id="rId201" Type="http://schemas.openxmlformats.org/officeDocument/2006/relationships/notesMaster" Target="notesMasters/notesMaster1.xml"/><Relationship Id="rId17" Type="http://schemas.openxmlformats.org/officeDocument/2006/relationships/slideMaster" Target="slideMasters/slideMaster17.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24" Type="http://schemas.openxmlformats.org/officeDocument/2006/relationships/slide" Target="slides/slide106.xml"/><Relationship Id="rId70" Type="http://schemas.openxmlformats.org/officeDocument/2006/relationships/slide" Target="slides/slide52.xml"/><Relationship Id="rId91" Type="http://schemas.openxmlformats.org/officeDocument/2006/relationships/slide" Target="slides/slide73.xml"/><Relationship Id="rId145" Type="http://schemas.openxmlformats.org/officeDocument/2006/relationships/slide" Target="slides/slide127.xml"/><Relationship Id="rId166" Type="http://schemas.openxmlformats.org/officeDocument/2006/relationships/slide" Target="slides/slide148.xml"/><Relationship Id="rId187" Type="http://schemas.openxmlformats.org/officeDocument/2006/relationships/slide" Target="slides/slide169.xml"/><Relationship Id="rId1" Type="http://schemas.openxmlformats.org/officeDocument/2006/relationships/slideMaster" Target="slideMasters/slideMaster1.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60" Type="http://schemas.openxmlformats.org/officeDocument/2006/relationships/slide" Target="slides/slide42.xml"/><Relationship Id="rId81" Type="http://schemas.openxmlformats.org/officeDocument/2006/relationships/slide" Target="slides/slide63.xml"/><Relationship Id="rId135" Type="http://schemas.openxmlformats.org/officeDocument/2006/relationships/slide" Target="slides/slide117.xml"/><Relationship Id="rId156" Type="http://schemas.openxmlformats.org/officeDocument/2006/relationships/slide" Target="slides/slide138.xml"/><Relationship Id="rId177" Type="http://schemas.openxmlformats.org/officeDocument/2006/relationships/slide" Target="slides/slide159.xml"/><Relationship Id="rId198" Type="http://schemas.openxmlformats.org/officeDocument/2006/relationships/slide" Target="slides/slide180.xml"/><Relationship Id="rId202" Type="http://schemas.openxmlformats.org/officeDocument/2006/relationships/presProps" Target="presProps.xml"/><Relationship Id="rId18" Type="http://schemas.openxmlformats.org/officeDocument/2006/relationships/slideMaster" Target="slideMasters/slideMaster18.xml"/><Relationship Id="rId39" Type="http://schemas.openxmlformats.org/officeDocument/2006/relationships/slide" Target="slides/slide21.xml"/><Relationship Id="rId50" Type="http://schemas.openxmlformats.org/officeDocument/2006/relationships/slide" Target="slides/slide32.xml"/><Relationship Id="rId104" Type="http://schemas.openxmlformats.org/officeDocument/2006/relationships/slide" Target="slides/slide86.xml"/><Relationship Id="rId125" Type="http://schemas.openxmlformats.org/officeDocument/2006/relationships/slide" Target="slides/slide107.xml"/><Relationship Id="rId146" Type="http://schemas.openxmlformats.org/officeDocument/2006/relationships/slide" Target="slides/slide128.xml"/><Relationship Id="rId167" Type="http://schemas.openxmlformats.org/officeDocument/2006/relationships/slide" Target="slides/slide149.xml"/><Relationship Id="rId188" Type="http://schemas.openxmlformats.org/officeDocument/2006/relationships/slide" Target="slides/slide170.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862" cy="497413"/>
          </a:xfrm>
          <a:prstGeom prst="rect">
            <a:avLst/>
          </a:prstGeom>
        </p:spPr>
        <p:txBody>
          <a:bodyPr vert="horz" lIns="88230" tIns="44115" rIns="88230" bIns="44115" rtlCol="0"/>
          <a:lstStyle>
            <a:lvl1pPr algn="l">
              <a:defRPr sz="1200"/>
            </a:lvl1pPr>
          </a:lstStyle>
          <a:p>
            <a:pPr>
              <a:defRPr/>
            </a:pPr>
            <a:endParaRPr lang="zh-TW" altLang="en-US"/>
          </a:p>
        </p:txBody>
      </p:sp>
      <p:sp>
        <p:nvSpPr>
          <p:cNvPr id="3" name="日期版面配置區 2"/>
          <p:cNvSpPr>
            <a:spLocks noGrp="1"/>
          </p:cNvSpPr>
          <p:nvPr>
            <p:ph type="dt" idx="1"/>
          </p:nvPr>
        </p:nvSpPr>
        <p:spPr>
          <a:xfrm>
            <a:off x="3850294" y="0"/>
            <a:ext cx="2945862" cy="497413"/>
          </a:xfrm>
          <a:prstGeom prst="rect">
            <a:avLst/>
          </a:prstGeom>
        </p:spPr>
        <p:txBody>
          <a:bodyPr vert="horz" lIns="88230" tIns="44115" rIns="88230" bIns="44115" rtlCol="0"/>
          <a:lstStyle>
            <a:lvl1pPr algn="r">
              <a:defRPr sz="1200"/>
            </a:lvl1pPr>
          </a:lstStyle>
          <a:p>
            <a:pPr>
              <a:defRPr/>
            </a:pPr>
            <a:fld id="{3E94DB00-84A0-43A7-8B00-C346463389CF}" type="datetimeFigureOut">
              <a:rPr lang="zh-TW" altLang="en-US"/>
              <a:pPr>
                <a:defRPr/>
              </a:pPr>
              <a:t>2020/11/11</a:t>
            </a:fld>
            <a:endParaRPr lang="zh-TW" altLang="en-US"/>
          </a:p>
        </p:txBody>
      </p:sp>
      <p:sp>
        <p:nvSpPr>
          <p:cNvPr id="4" name="投影片圖像版面配置區 3"/>
          <p:cNvSpPr>
            <a:spLocks noGrp="1" noRot="1" noChangeAspect="1"/>
          </p:cNvSpPr>
          <p:nvPr>
            <p:ph type="sldImg" idx="2"/>
          </p:nvPr>
        </p:nvSpPr>
        <p:spPr>
          <a:xfrm>
            <a:off x="1165225" y="1241425"/>
            <a:ext cx="4467225" cy="3351213"/>
          </a:xfrm>
          <a:prstGeom prst="rect">
            <a:avLst/>
          </a:prstGeom>
          <a:noFill/>
          <a:ln w="12700">
            <a:solidFill>
              <a:prstClr val="black"/>
            </a:solidFill>
          </a:ln>
        </p:spPr>
        <p:txBody>
          <a:bodyPr vert="horz" lIns="88230" tIns="44115" rIns="88230" bIns="44115" rtlCol="0" anchor="ctr"/>
          <a:lstStyle/>
          <a:p>
            <a:pPr lvl="0"/>
            <a:endParaRPr lang="zh-TW" altLang="en-US" noProof="0"/>
          </a:p>
        </p:txBody>
      </p:sp>
      <p:sp>
        <p:nvSpPr>
          <p:cNvPr id="5" name="備忘稿版面配置區 4"/>
          <p:cNvSpPr>
            <a:spLocks noGrp="1"/>
          </p:cNvSpPr>
          <p:nvPr>
            <p:ph type="body" sz="quarter" idx="3"/>
          </p:nvPr>
        </p:nvSpPr>
        <p:spPr>
          <a:xfrm>
            <a:off x="679464" y="4778546"/>
            <a:ext cx="5438748" cy="3908459"/>
          </a:xfrm>
          <a:prstGeom prst="rect">
            <a:avLst/>
          </a:prstGeom>
        </p:spPr>
        <p:txBody>
          <a:bodyPr vert="horz" lIns="88230" tIns="44115" rIns="88230" bIns="44115" rtlCol="0"/>
          <a:lstStyle/>
          <a:p>
            <a:pPr lvl="0"/>
            <a:r>
              <a:rPr lang="zh-TW" altLang="en-US" noProof="0"/>
              <a:t>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430813"/>
            <a:ext cx="2945862" cy="497413"/>
          </a:xfrm>
          <a:prstGeom prst="rect">
            <a:avLst/>
          </a:prstGeom>
        </p:spPr>
        <p:txBody>
          <a:bodyPr vert="horz" lIns="88230" tIns="44115" rIns="88230" bIns="44115" rtlCol="0" anchor="b"/>
          <a:lstStyle>
            <a:lvl1pPr algn="l">
              <a:defRPr sz="1200"/>
            </a:lvl1pPr>
          </a:lstStyle>
          <a:p>
            <a:pPr>
              <a:defRPr/>
            </a:pPr>
            <a:endParaRPr lang="zh-TW" altLang="en-US"/>
          </a:p>
        </p:txBody>
      </p:sp>
      <p:sp>
        <p:nvSpPr>
          <p:cNvPr id="7" name="投影片編號版面配置區 6"/>
          <p:cNvSpPr>
            <a:spLocks noGrp="1"/>
          </p:cNvSpPr>
          <p:nvPr>
            <p:ph type="sldNum" sz="quarter" idx="5"/>
          </p:nvPr>
        </p:nvSpPr>
        <p:spPr>
          <a:xfrm>
            <a:off x="3850294" y="9430813"/>
            <a:ext cx="2945862" cy="497413"/>
          </a:xfrm>
          <a:prstGeom prst="rect">
            <a:avLst/>
          </a:prstGeom>
        </p:spPr>
        <p:txBody>
          <a:bodyPr vert="horz" lIns="88230" tIns="44115" rIns="88230" bIns="44115" rtlCol="0" anchor="b"/>
          <a:lstStyle>
            <a:lvl1pPr algn="r">
              <a:defRPr sz="1200"/>
            </a:lvl1pPr>
          </a:lstStyle>
          <a:p>
            <a:pPr>
              <a:defRPr/>
            </a:pPr>
            <a:fld id="{A5DCD838-03FD-4BFE-BD49-490E16845E23}" type="slidenum">
              <a:rPr lang="zh-TW" altLang="en-US"/>
              <a:pPr>
                <a:defRPr/>
              </a:pPr>
              <a:t>‹#›</a:t>
            </a:fld>
            <a:endParaRPr lang="zh-TW" altLang="en-US"/>
          </a:p>
        </p:txBody>
      </p:sp>
    </p:spTree>
    <p:extLst>
      <p:ext uri="{BB962C8B-B14F-4D97-AF65-F5344CB8AC3E}">
        <p14:creationId xmlns:p14="http://schemas.microsoft.com/office/powerpoint/2010/main" val="19510790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A5DCD838-03FD-4BFE-BD49-490E16845E23}" type="slidenum">
              <a:rPr lang="zh-TW" altLang="en-US" smtClean="0">
                <a:solidFill>
                  <a:prstClr val="black"/>
                </a:solidFill>
              </a:rPr>
              <a:pPr>
                <a:defRPr/>
              </a:pPr>
              <a:t>3</a:t>
            </a:fld>
            <a:endParaRPr lang="zh-TW" altLang="en-US">
              <a:solidFill>
                <a:prstClr val="black"/>
              </a:solidFill>
            </a:endParaRPr>
          </a:p>
        </p:txBody>
      </p:sp>
    </p:spTree>
    <p:extLst>
      <p:ext uri="{BB962C8B-B14F-4D97-AF65-F5344CB8AC3E}">
        <p14:creationId xmlns:p14="http://schemas.microsoft.com/office/powerpoint/2010/main" val="83220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399C9D1-E434-4875-9E20-1051F5D5448F}" type="slidenum">
              <a:rPr lang="zh-TW" altLang="en-US" smtClean="0">
                <a:solidFill>
                  <a:prstClr val="black"/>
                </a:solidFill>
              </a:rPr>
              <a:pPr/>
              <a:t>55</a:t>
            </a:fld>
            <a:endParaRPr lang="zh-TW" altLang="en-US">
              <a:solidFill>
                <a:prstClr val="black"/>
              </a:solidFill>
            </a:endParaRPr>
          </a:p>
        </p:txBody>
      </p:sp>
    </p:spTree>
    <p:extLst>
      <p:ext uri="{BB962C8B-B14F-4D97-AF65-F5344CB8AC3E}">
        <p14:creationId xmlns:p14="http://schemas.microsoft.com/office/powerpoint/2010/main" val="385791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399C9D1-E434-4875-9E20-1051F5D5448F}" type="slidenum">
              <a:rPr lang="zh-TW" altLang="en-US" smtClean="0">
                <a:solidFill>
                  <a:prstClr val="black"/>
                </a:solidFill>
              </a:rPr>
              <a:pPr/>
              <a:t>56</a:t>
            </a:fld>
            <a:endParaRPr lang="zh-TW" altLang="en-US">
              <a:solidFill>
                <a:prstClr val="black"/>
              </a:solidFill>
            </a:endParaRPr>
          </a:p>
        </p:txBody>
      </p:sp>
    </p:spTree>
    <p:extLst>
      <p:ext uri="{BB962C8B-B14F-4D97-AF65-F5344CB8AC3E}">
        <p14:creationId xmlns:p14="http://schemas.microsoft.com/office/powerpoint/2010/main" val="48037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xfrm>
            <a:off x="566474" y="4662475"/>
            <a:ext cx="5817362" cy="4588357"/>
          </a:xfrm>
          <a:noFill/>
          <a:ln/>
        </p:spPr>
        <p:txBody>
          <a:bodyPr/>
          <a:lstStyle/>
          <a:p>
            <a:r>
              <a:rPr lang="en-US" altLang="ko-KR">
                <a:ea typeface="굴림" pitchFamily="50" charset="-127"/>
              </a:rPr>
              <a:t>During Task 4, we developed a range of optimised solutions for each of the structural subsystems.  </a:t>
            </a:r>
          </a:p>
          <a:p>
            <a:r>
              <a:rPr lang="en-US" altLang="ko-KR">
                <a:ea typeface="굴림" pitchFamily="50" charset="-127"/>
              </a:rPr>
              <a:t> </a:t>
            </a:r>
          </a:p>
          <a:p>
            <a:r>
              <a:rPr lang="en-US" altLang="ko-KR">
                <a:ea typeface="굴림" pitchFamily="50" charset="-127"/>
              </a:rPr>
              <a:t>Using this process, we can compare each of the solutions, selecting the best, not only from the perspective of mass and cost, but according to their contribution to carbon footprint reduction as well.  In the end, we realize the best environmental solution for compliance with future vehicle emission regulations. </a:t>
            </a:r>
          </a:p>
          <a:p>
            <a:r>
              <a:rPr lang="en-US" altLang="ko-KR" b="1">
                <a:ea typeface="굴림" pitchFamily="50" charset="-127"/>
              </a:rPr>
              <a:t>[CLICK] </a:t>
            </a:r>
            <a:endParaRPr lang="en-US" altLang="ko-KR">
              <a:ea typeface="굴림" pitchFamily="50" charset="-127"/>
            </a:endParaRPr>
          </a:p>
          <a:p>
            <a:r>
              <a:rPr lang="en-US" altLang="ko-KR">
                <a:ea typeface="굴림" pitchFamily="50" charset="-127"/>
              </a:rPr>
              <a:t> </a:t>
            </a:r>
          </a:p>
          <a:p>
            <a:r>
              <a:rPr lang="en-US" altLang="ko-KR">
                <a:ea typeface="굴림" pitchFamily="50" charset="-127"/>
              </a:rPr>
              <a:t>The last Task 4 step</a:t>
            </a:r>
            <a:r>
              <a:rPr lang="en-US" altLang="ko-KR" b="1">
                <a:ea typeface="굴림" pitchFamily="50" charset="-127"/>
              </a:rPr>
              <a:t> </a:t>
            </a:r>
            <a:r>
              <a:rPr lang="en-US" altLang="ko-KR">
                <a:ea typeface="굴림" pitchFamily="50" charset="-127"/>
              </a:rPr>
              <a:t>was to select the specific solutions based on the criteria I have presented here today, tempered with consideration for joining, assembly and manufacturing difficulty. </a:t>
            </a:r>
            <a:endParaRPr lang="en-US" altLang="ko-KR">
              <a:latin typeface="Gill Sans"/>
              <a:ea typeface="굴림" pitchFamily="50" charset="-127"/>
            </a:endParaRPr>
          </a:p>
        </p:txBody>
      </p:sp>
    </p:spTree>
    <p:extLst>
      <p:ext uri="{BB962C8B-B14F-4D97-AF65-F5344CB8AC3E}">
        <p14:creationId xmlns:p14="http://schemas.microsoft.com/office/powerpoint/2010/main" val="4083949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a:noFill/>
          <a:ln/>
        </p:spPr>
        <p:txBody>
          <a:bodyPr/>
          <a:lstStyle/>
          <a:p>
            <a:r>
              <a:rPr lang="en-US" altLang="ko-KR">
                <a:ea typeface="굴림" pitchFamily="50" charset="-127"/>
              </a:rPr>
              <a:t>Each sub-system option can be detailed further in terms of all of the manufacturing options that are available.  Again, looking at our rocker example, the stamping process alone yielded six different possibilities.  For instance, the component can be manufactured using hot stamping and laser welded blanks or tailor rolled blanks.  The question now is how we make a decision as to which option we want to use in our detailed design. </a:t>
            </a:r>
          </a:p>
          <a:p>
            <a:r>
              <a:rPr lang="en-US" altLang="ko-KR">
                <a:ea typeface="굴림" pitchFamily="50" charset="-127"/>
              </a:rPr>
              <a:t> </a:t>
            </a:r>
          </a:p>
          <a:p>
            <a:r>
              <a:rPr lang="en-US" altLang="ko-KR">
                <a:ea typeface="굴림" pitchFamily="50" charset="-127"/>
              </a:rPr>
              <a:t>Keep in mind that all of these designs have been analysed in terms of their performance against requirements, and they all meet those requirements. </a:t>
            </a:r>
            <a:endParaRPr lang="en-US" altLang="ko-KR">
              <a:latin typeface="Gill Sans"/>
              <a:ea typeface="굴림" pitchFamily="50" charset="-127"/>
            </a:endParaRPr>
          </a:p>
        </p:txBody>
      </p:sp>
    </p:spTree>
    <p:extLst>
      <p:ext uri="{BB962C8B-B14F-4D97-AF65-F5344CB8AC3E}">
        <p14:creationId xmlns:p14="http://schemas.microsoft.com/office/powerpoint/2010/main" val="2001972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A5DCD838-03FD-4BFE-BD49-490E16845E23}" type="slidenum">
              <a:rPr lang="zh-TW" altLang="en-US" smtClean="0">
                <a:solidFill>
                  <a:prstClr val="black"/>
                </a:solidFill>
              </a:rPr>
              <a:pPr>
                <a:defRPr/>
              </a:pPr>
              <a:t>61</a:t>
            </a:fld>
            <a:endParaRPr lang="zh-TW" altLang="en-US">
              <a:solidFill>
                <a:prstClr val="black"/>
              </a:solidFill>
            </a:endParaRPr>
          </a:p>
        </p:txBody>
      </p:sp>
    </p:spTree>
    <p:extLst>
      <p:ext uri="{BB962C8B-B14F-4D97-AF65-F5344CB8AC3E}">
        <p14:creationId xmlns:p14="http://schemas.microsoft.com/office/powerpoint/2010/main" val="95817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A5DCD838-03FD-4BFE-BD49-490E16845E23}" type="slidenum">
              <a:rPr lang="zh-TW" altLang="en-US" smtClean="0">
                <a:solidFill>
                  <a:prstClr val="black"/>
                </a:solidFill>
              </a:rPr>
              <a:pPr>
                <a:defRPr/>
              </a:pPr>
              <a:t>70</a:t>
            </a:fld>
            <a:endParaRPr lang="zh-TW" altLang="en-US">
              <a:solidFill>
                <a:prstClr val="black"/>
              </a:solidFill>
            </a:endParaRPr>
          </a:p>
        </p:txBody>
      </p:sp>
    </p:spTree>
    <p:extLst>
      <p:ext uri="{BB962C8B-B14F-4D97-AF65-F5344CB8AC3E}">
        <p14:creationId xmlns:p14="http://schemas.microsoft.com/office/powerpoint/2010/main" val="4010518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66320723-9C14-47EB-A867-953A26F9378D}" type="slidenum">
              <a:rPr lang="en-US" altLang="zh-TW" smtClean="0">
                <a:solidFill>
                  <a:srgbClr val="000000"/>
                </a:solidFill>
              </a:rPr>
              <a:pPr>
                <a:defRPr/>
              </a:pPr>
              <a:t>79</a:t>
            </a:fld>
            <a:endParaRPr lang="en-US" altLang="zh-TW">
              <a:solidFill>
                <a:srgbClr val="000000"/>
              </a:solidFill>
            </a:endParaRPr>
          </a:p>
        </p:txBody>
      </p:sp>
    </p:spTree>
    <p:extLst>
      <p:ext uri="{BB962C8B-B14F-4D97-AF65-F5344CB8AC3E}">
        <p14:creationId xmlns:p14="http://schemas.microsoft.com/office/powerpoint/2010/main" val="2477823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A5DCD838-03FD-4BFE-BD49-490E16845E23}" type="slidenum">
              <a:rPr lang="zh-TW" altLang="en-US" smtClean="0">
                <a:solidFill>
                  <a:prstClr val="black"/>
                </a:solidFill>
              </a:rPr>
              <a:pPr>
                <a:defRPr/>
              </a:pPr>
              <a:t>141</a:t>
            </a:fld>
            <a:endParaRPr lang="zh-TW" altLang="en-US">
              <a:solidFill>
                <a:prstClr val="black"/>
              </a:solidFill>
            </a:endParaRPr>
          </a:p>
        </p:txBody>
      </p:sp>
    </p:spTree>
    <p:extLst>
      <p:ext uri="{BB962C8B-B14F-4D97-AF65-F5344CB8AC3E}">
        <p14:creationId xmlns:p14="http://schemas.microsoft.com/office/powerpoint/2010/main" val="3742712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solidFill>
                  <a:prstClr val="black"/>
                </a:solidFill>
              </a:rPr>
              <a:pPr/>
              <a:t>143</a:t>
            </a:fld>
            <a:endParaRPr lang="zh-TW" altLang="en-US">
              <a:solidFill>
                <a:prstClr val="black"/>
              </a:solidFill>
            </a:endParaRPr>
          </a:p>
        </p:txBody>
      </p:sp>
    </p:spTree>
    <p:extLst>
      <p:ext uri="{BB962C8B-B14F-4D97-AF65-F5344CB8AC3E}">
        <p14:creationId xmlns:p14="http://schemas.microsoft.com/office/powerpoint/2010/main" val="3777189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solidFill>
                  <a:prstClr val="black"/>
                </a:solidFill>
              </a:rPr>
              <a:pPr/>
              <a:t>144</a:t>
            </a:fld>
            <a:endParaRPr lang="zh-TW" altLang="en-US">
              <a:solidFill>
                <a:prstClr val="black"/>
              </a:solidFill>
            </a:endParaRPr>
          </a:p>
        </p:txBody>
      </p:sp>
    </p:spTree>
    <p:extLst>
      <p:ext uri="{BB962C8B-B14F-4D97-AF65-F5344CB8AC3E}">
        <p14:creationId xmlns:p14="http://schemas.microsoft.com/office/powerpoint/2010/main" val="100081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solidFill>
                  <a:prstClr val="black"/>
                </a:solidFill>
              </a:rPr>
              <a:pPr/>
              <a:t>31</a:t>
            </a:fld>
            <a:endParaRPr lang="zh-TW" altLang="en-US">
              <a:solidFill>
                <a:prstClr val="black"/>
              </a:solidFill>
            </a:endParaRPr>
          </a:p>
        </p:txBody>
      </p:sp>
    </p:spTree>
    <p:extLst>
      <p:ext uri="{BB962C8B-B14F-4D97-AF65-F5344CB8AC3E}">
        <p14:creationId xmlns:p14="http://schemas.microsoft.com/office/powerpoint/2010/main" val="1429909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4C1AFA0-E053-4560-8079-626EED5FAF87}" type="slidenum">
              <a:rPr lang="zh-TW" altLang="en-US" smtClean="0">
                <a:solidFill>
                  <a:prstClr val="black"/>
                </a:solidFill>
              </a:rPr>
              <a:pPr/>
              <a:t>155</a:t>
            </a:fld>
            <a:endParaRPr lang="zh-TW" altLang="en-US">
              <a:solidFill>
                <a:prstClr val="black"/>
              </a:solidFill>
            </a:endParaRPr>
          </a:p>
        </p:txBody>
      </p:sp>
    </p:spTree>
    <p:extLst>
      <p:ext uri="{BB962C8B-B14F-4D97-AF65-F5344CB8AC3E}">
        <p14:creationId xmlns:p14="http://schemas.microsoft.com/office/powerpoint/2010/main" val="2895544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4C1AFA0-E053-4560-8079-626EED5FAF87}" type="slidenum">
              <a:rPr lang="zh-TW" altLang="en-US" smtClean="0">
                <a:solidFill>
                  <a:prstClr val="black"/>
                </a:solidFill>
              </a:rPr>
              <a:pPr/>
              <a:t>159</a:t>
            </a:fld>
            <a:endParaRPr lang="zh-TW" altLang="en-US">
              <a:solidFill>
                <a:prstClr val="black"/>
              </a:solidFill>
            </a:endParaRPr>
          </a:p>
        </p:txBody>
      </p:sp>
    </p:spTree>
    <p:extLst>
      <p:ext uri="{BB962C8B-B14F-4D97-AF65-F5344CB8AC3E}">
        <p14:creationId xmlns:p14="http://schemas.microsoft.com/office/powerpoint/2010/main" val="40815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A5DCD838-03FD-4BFE-BD49-490E16845E23}" type="slidenum">
              <a:rPr lang="zh-TW" altLang="en-US" smtClean="0">
                <a:solidFill>
                  <a:prstClr val="black"/>
                </a:solidFill>
              </a:rPr>
              <a:pPr>
                <a:defRPr/>
              </a:pPr>
              <a:t>35</a:t>
            </a:fld>
            <a:endParaRPr lang="zh-TW" altLang="en-US">
              <a:solidFill>
                <a:prstClr val="black"/>
              </a:solidFill>
            </a:endParaRPr>
          </a:p>
        </p:txBody>
      </p:sp>
    </p:spTree>
    <p:extLst>
      <p:ext uri="{BB962C8B-B14F-4D97-AF65-F5344CB8AC3E}">
        <p14:creationId xmlns:p14="http://schemas.microsoft.com/office/powerpoint/2010/main" val="93264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4C1AFA0-E053-4560-8079-626EED5FAF87}" type="slidenum">
              <a:rPr lang="zh-TW" altLang="en-US" smtClean="0">
                <a:solidFill>
                  <a:prstClr val="black"/>
                </a:solidFill>
              </a:rPr>
              <a:pPr/>
              <a:t>41</a:t>
            </a:fld>
            <a:endParaRPr lang="zh-TW" altLang="en-US">
              <a:solidFill>
                <a:prstClr val="black"/>
              </a:solidFill>
            </a:endParaRPr>
          </a:p>
        </p:txBody>
      </p:sp>
    </p:spTree>
    <p:extLst>
      <p:ext uri="{BB962C8B-B14F-4D97-AF65-F5344CB8AC3E}">
        <p14:creationId xmlns:p14="http://schemas.microsoft.com/office/powerpoint/2010/main" val="3957128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4C1AFA0-E053-4560-8079-626EED5FAF87}" type="slidenum">
              <a:rPr lang="zh-TW" altLang="en-US" smtClean="0">
                <a:solidFill>
                  <a:prstClr val="black"/>
                </a:solidFill>
              </a:rPr>
              <a:pPr/>
              <a:t>42</a:t>
            </a:fld>
            <a:endParaRPr lang="zh-TW" altLang="en-US">
              <a:solidFill>
                <a:prstClr val="black"/>
              </a:solidFill>
            </a:endParaRPr>
          </a:p>
        </p:txBody>
      </p:sp>
    </p:spTree>
    <p:extLst>
      <p:ext uri="{BB962C8B-B14F-4D97-AF65-F5344CB8AC3E}">
        <p14:creationId xmlns:p14="http://schemas.microsoft.com/office/powerpoint/2010/main" val="394352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582786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399C9D1-E434-4875-9E20-1051F5D5448F}" type="slidenum">
              <a:rPr lang="zh-TW" altLang="en-US" smtClean="0">
                <a:solidFill>
                  <a:prstClr val="black"/>
                </a:solidFill>
              </a:rPr>
              <a:pPr/>
              <a:t>50</a:t>
            </a:fld>
            <a:endParaRPr lang="zh-TW" altLang="en-US">
              <a:solidFill>
                <a:prstClr val="black"/>
              </a:solidFill>
            </a:endParaRPr>
          </a:p>
        </p:txBody>
      </p:sp>
    </p:spTree>
    <p:extLst>
      <p:ext uri="{BB962C8B-B14F-4D97-AF65-F5344CB8AC3E}">
        <p14:creationId xmlns:p14="http://schemas.microsoft.com/office/powerpoint/2010/main" val="157629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3903943" y="9530063"/>
            <a:ext cx="2988144" cy="501582"/>
          </a:xfrm>
          <a:prstGeom prst="rect">
            <a:avLst/>
          </a:prstGeom>
          <a:noFill/>
          <a:ln w="9525">
            <a:noFill/>
            <a:miter lim="800000"/>
            <a:headEnd/>
            <a:tailEnd/>
          </a:ln>
        </p:spPr>
        <p:txBody>
          <a:bodyPr lIns="94340" tIns="47173" rIns="94340" bIns="47173" anchor="b"/>
          <a:lstStyle/>
          <a:p>
            <a:pPr algn="r" defTabSz="937461"/>
            <a:fld id="{33A414CB-F0EF-4941-A791-3CF900C79CF3}" type="slidenum">
              <a:rPr lang="en-US" altLang="ko-KR" sz="1200">
                <a:solidFill>
                  <a:srgbClr val="000000"/>
                </a:solidFill>
              </a:rPr>
              <a:pPr algn="r" defTabSz="937461"/>
              <a:t>51</a:t>
            </a:fld>
            <a:endParaRPr lang="en-US" altLang="ko-KR" sz="1200">
              <a:solidFill>
                <a:srgbClr val="000000"/>
              </a:solidFill>
            </a:endParaRPr>
          </a:p>
        </p:txBody>
      </p:sp>
      <p:sp>
        <p:nvSpPr>
          <p:cNvPr id="209923" name="Rectangle 2"/>
          <p:cNvSpPr>
            <a:spLocks noGrp="1" noRot="1" noChangeAspect="1" noChangeArrowheads="1" noTextEdit="1"/>
          </p:cNvSpPr>
          <p:nvPr>
            <p:ph type="sldImg"/>
          </p:nvPr>
        </p:nvSpPr>
        <p:spPr>
          <a:xfrm>
            <a:off x="885825" y="733425"/>
            <a:ext cx="5016500" cy="3762375"/>
          </a:xfrm>
          <a:solidFill>
            <a:srgbClr val="FFFFFF"/>
          </a:solidFill>
          <a:ln/>
        </p:spPr>
      </p:sp>
      <p:sp>
        <p:nvSpPr>
          <p:cNvPr id="209924" name="Rectangle 3"/>
          <p:cNvSpPr>
            <a:spLocks noGrp="1" noChangeArrowheads="1"/>
          </p:cNvSpPr>
          <p:nvPr>
            <p:ph type="body" idx="1"/>
          </p:nvPr>
        </p:nvSpPr>
        <p:spPr>
          <a:xfrm>
            <a:off x="1134520" y="4727974"/>
            <a:ext cx="4923593" cy="4515963"/>
          </a:xfrm>
          <a:noFill/>
          <a:ln/>
        </p:spPr>
        <p:txBody>
          <a:bodyPr lIns="94340" tIns="47173" rIns="94340" bIns="47173"/>
          <a:lstStyle/>
          <a:p>
            <a:r>
              <a:rPr lang="en-US" altLang="ko-KR">
                <a:ea typeface="굴림" pitchFamily="50" charset="-127"/>
              </a:rPr>
              <a:t>FutureSteelVehicle is the fifth in a series of programmes undertaken by the global sheet steel industry, representing nearly 60 million Euros in research investment dedicated to automotive steel applications.  The UltraLight Steel Family of Research, our first four programmes completed by 2002, moved from a strategic initiative to what is now a tactical initiative. From 2002 and 2008, steel companies worked with OEM customers to implement the technology demonstrated in ULSAB-AVC, and you can see their influence in vehicles on the road today.  </a:t>
            </a:r>
          </a:p>
          <a:p>
            <a:r>
              <a:rPr lang="en-US" altLang="ko-KR">
                <a:ea typeface="굴림" pitchFamily="50" charset="-127"/>
              </a:rPr>
              <a:t>But we have no intention of slowing down the development of new ways to increase efficiency and mass reduction.</a:t>
            </a:r>
          </a:p>
          <a:p>
            <a:r>
              <a:rPr lang="en-US" altLang="ko-KR">
                <a:ea typeface="굴림" pitchFamily="50" charset="-127"/>
              </a:rPr>
              <a:t>   </a:t>
            </a:r>
          </a:p>
          <a:p>
            <a:r>
              <a:rPr lang="en-US" altLang="ko-KR">
                <a:ea typeface="굴림" pitchFamily="50" charset="-127"/>
              </a:rPr>
              <a:t>FutureSteelVehicle targets future challenges to materials selection in the automotive market and is further evidence of the steel industry’s commitment to solutions that benefit the environment, automakers and end consumers.  </a:t>
            </a:r>
          </a:p>
          <a:p>
            <a:r>
              <a:rPr lang="en-US" altLang="ko-KR">
                <a:ea typeface="굴림" pitchFamily="50" charset="-127"/>
              </a:rPr>
              <a:t> </a:t>
            </a:r>
          </a:p>
          <a:p>
            <a:r>
              <a:rPr lang="en-US" altLang="ko-KR">
                <a:ea typeface="굴림" pitchFamily="50" charset="-127"/>
              </a:rPr>
              <a:t>It represents our continued focus on being a proactive partner with our customers to deliver technologies that help address the many challenges in delivering lighter, safer, greener vehicles.   </a:t>
            </a:r>
          </a:p>
          <a:p>
            <a:r>
              <a:rPr lang="en-US" altLang="ko-KR">
                <a:ea typeface="굴림" pitchFamily="50" charset="-127"/>
              </a:rPr>
              <a:t> </a:t>
            </a:r>
          </a:p>
          <a:p>
            <a:r>
              <a:rPr lang="en-US" altLang="ko-KR">
                <a:ea typeface="굴림" pitchFamily="50" charset="-127"/>
              </a:rPr>
              <a:t>And we believe, this programme will set the strategic vision for automotive steel for the coming decade.</a:t>
            </a:r>
            <a:endParaRPr lang="en-GB">
              <a:latin typeface="Gill Sans"/>
            </a:endParaRPr>
          </a:p>
        </p:txBody>
      </p:sp>
    </p:spTree>
    <p:extLst>
      <p:ext uri="{BB962C8B-B14F-4D97-AF65-F5344CB8AC3E}">
        <p14:creationId xmlns:p14="http://schemas.microsoft.com/office/powerpoint/2010/main" val="90215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ln/>
        </p:spPr>
        <p:txBody>
          <a:bodyPr/>
          <a:lstStyle/>
          <a:p>
            <a:r>
              <a:rPr lang="en-US" altLang="ko-KR">
                <a:ea typeface="굴림" pitchFamily="50" charset="-127"/>
              </a:rPr>
              <a:t>In undertaking FSV, steel members sought to surpass the weight savings targets of production-capable vehicles or concepts in the world today.  Consequently, our programme design engineers, EDAG Inc.’s Auburn Hills, Michigan office, was tasked with setting a mass reduction target that stretches beyond the limits of what has been currently realised.  </a:t>
            </a:r>
          </a:p>
          <a:p>
            <a:r>
              <a:rPr lang="en-US" altLang="ko-KR">
                <a:ea typeface="굴림" pitchFamily="50" charset="-127"/>
              </a:rPr>
              <a:t>  </a:t>
            </a:r>
          </a:p>
          <a:p>
            <a:r>
              <a:rPr lang="en-US" altLang="ko-KR">
                <a:ea typeface="굴림" pitchFamily="50" charset="-127"/>
              </a:rPr>
              <a:t>EDAG responded with a proposed A-/ B-Class Battery Electric Vehicle body structure mass target of 190 kg that meets the projected year 2020 safety regulations, and reduces the total life cycle vehicle emissions. This mass target represents a 35% reduction over the baseline vehicle adjusted for size, safety requirements, and powertrain differences, setting a new goal for vehicle light-weighting beyond the ULSAB-AVC programme’s 25% achievement.  Many automakers are now implementing the ULSAB-AVC steel technologies and design concepts in production vehicles today and approaching the 25% mass reduction target set by that programme.  This aggressive FutureSteelVehicle goal intends to set a new world target for production vehicle light-weighting. </a:t>
            </a:r>
            <a:endParaRPr lang="en-US" altLang="ko-KR">
              <a:latin typeface="Gill Sans"/>
              <a:ea typeface="굴림" pitchFamily="50" charset="-127"/>
            </a:endParaRPr>
          </a:p>
        </p:txBody>
      </p:sp>
    </p:spTree>
    <p:extLst>
      <p:ext uri="{BB962C8B-B14F-4D97-AF65-F5344CB8AC3E}">
        <p14:creationId xmlns:p14="http://schemas.microsoft.com/office/powerpoint/2010/main" val="385732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p>
        </p:txBody>
      </p:sp>
      <p:sp>
        <p:nvSpPr>
          <p:cNvPr id="8" name="頁尾版面配置區 7"/>
          <p:cNvSpPr>
            <a:spLocks noGrp="1"/>
          </p:cNvSpPr>
          <p:nvPr>
            <p:ph type="ftr" sz="quarter" idx="11"/>
          </p:nvPr>
        </p:nvSpPr>
        <p:spPr/>
        <p:txBody>
          <a:bodyPr/>
          <a:lstStyle/>
          <a:p>
            <a:pPr>
              <a:defRPr/>
            </a:pPr>
            <a:endParaRPr lang="zh-TW" altLang="en-US"/>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pPr>
                <a:defRPr/>
              </a:pPr>
              <a:t>‹#›</a:t>
            </a:fld>
            <a:endParaRPr lang="zh-TW" altLang="en-US" dirty="0"/>
          </a:p>
        </p:txBody>
      </p:sp>
    </p:spTree>
    <p:extLst>
      <p:ext uri="{BB962C8B-B14F-4D97-AF65-F5344CB8AC3E}">
        <p14:creationId xmlns:p14="http://schemas.microsoft.com/office/powerpoint/2010/main" val="555780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p>
        </p:txBody>
      </p:sp>
      <p:sp>
        <p:nvSpPr>
          <p:cNvPr id="5" name="Footer Placeholder 4"/>
          <p:cNvSpPr>
            <a:spLocks noGrp="1"/>
          </p:cNvSpPr>
          <p:nvPr>
            <p:ph type="ftr" sz="quarter" idx="11"/>
          </p:nvPr>
        </p:nvSpPr>
        <p:spPr/>
        <p:txBody>
          <a:bodyPr/>
          <a:lstStyle/>
          <a:p>
            <a:pPr>
              <a:defRPr/>
            </a:pPr>
            <a:endParaRPr lang="zh-TW" altLang="en-US"/>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pPr>
                <a:defRPr/>
              </a:pPr>
              <a:t>‹#›</a:t>
            </a:fld>
            <a:endParaRPr lang="zh-TW" altLang="en-US"/>
          </a:p>
        </p:txBody>
      </p:sp>
    </p:spTree>
    <p:extLst>
      <p:ext uri="{BB962C8B-B14F-4D97-AF65-F5344CB8AC3E}">
        <p14:creationId xmlns:p14="http://schemas.microsoft.com/office/powerpoint/2010/main" val="10902721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570525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824351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2349835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6633345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8613543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65656971"/>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9921159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159005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30496951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49"/>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2238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p>
        </p:txBody>
      </p:sp>
      <p:sp>
        <p:nvSpPr>
          <p:cNvPr id="5" name="Footer Placeholder 4"/>
          <p:cNvSpPr>
            <a:spLocks noGrp="1"/>
          </p:cNvSpPr>
          <p:nvPr>
            <p:ph type="ftr" sz="quarter" idx="11"/>
          </p:nvPr>
        </p:nvSpPr>
        <p:spPr/>
        <p:txBody>
          <a:bodyPr/>
          <a:lstStyle/>
          <a:p>
            <a:pPr>
              <a:defRPr/>
            </a:pPr>
            <a:endParaRPr lang="zh-TW" altLang="en-US"/>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pPr>
                <a:defRPr/>
              </a:pPr>
              <a:t>‹#›</a:t>
            </a:fld>
            <a:endParaRPr lang="zh-TW" altLang="en-US"/>
          </a:p>
        </p:txBody>
      </p:sp>
    </p:spTree>
    <p:extLst>
      <p:ext uri="{BB962C8B-B14F-4D97-AF65-F5344CB8AC3E}">
        <p14:creationId xmlns:p14="http://schemas.microsoft.com/office/powerpoint/2010/main" val="8900028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20148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24"/>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838079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656082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317473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9342504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031717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7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978256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0470629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2959555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62"/>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2"/>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41926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p>
        </p:txBody>
      </p:sp>
      <p:sp>
        <p:nvSpPr>
          <p:cNvPr id="3" name="頁尾版面配置區 2"/>
          <p:cNvSpPr>
            <a:spLocks noGrp="1"/>
          </p:cNvSpPr>
          <p:nvPr>
            <p:ph type="ftr" sz="quarter" idx="11"/>
          </p:nvPr>
        </p:nvSpPr>
        <p:spPr/>
        <p:txBody>
          <a:bodyPr/>
          <a:lstStyle/>
          <a:p>
            <a:pPr>
              <a:defRPr/>
            </a:pPr>
            <a:endParaRPr lang="zh-TW" altLang="en-US"/>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pPr>
                <a:defRPr/>
              </a:pPr>
              <a:t>‹#›</a:t>
            </a:fld>
            <a:endParaRPr lang="zh-TW" altLang="en-US" dirty="0"/>
          </a:p>
        </p:txBody>
      </p:sp>
    </p:spTree>
    <p:extLst>
      <p:ext uri="{BB962C8B-B14F-4D97-AF65-F5344CB8AC3E}">
        <p14:creationId xmlns:p14="http://schemas.microsoft.com/office/powerpoint/2010/main" val="29629642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7675295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11430042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84544585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94426878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2812993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0420387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985530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5518471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22445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317310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6705735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5009832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73571489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590697206"/>
      </p:ext>
    </p:extLst>
  </p:cSld>
  <p:clrMapOvr>
    <a:overrideClrMapping bg1="lt1" tx1="dk1" bg2="lt2" tx2="dk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9113361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40571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12404433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pPr>
              <a:defRPr/>
            </a:pPr>
            <a:fld id="{321BE3C3-B494-400D-81B6-E5ED8232AE18}"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61A9F5-9002-40FF-8F32-A7013C05FC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398080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6F8EDEC0-44AF-4C60-A982-11002A3B387C}"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2568484" cy="365125"/>
          </a:xfrm>
        </p:spPr>
        <p:txBody>
          <a:bodyPr/>
          <a:lstStyle>
            <a:lvl1pPr>
              <a:defRPr sz="1400" b="1"/>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89227380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fld id="{32155FBC-D4AF-4616-828D-5F164CF78B7F}"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9829026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fld id="{17D29425-7FA2-4C70-A8AB-C85F86E25376}"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81910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69759047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fld id="{74306AE1-2D7B-4FBC-9BAB-1E1EB52800CF}"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965227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fld id="{0E996FAB-5EE6-46F3-842E-01C4CB046491}"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76071306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77075E5-0302-4C17-BAF6-FFD19FE00EC7}"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5156803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fld id="{1C4D7739-C443-4215-A935-B7542EE34537}"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54201129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fld id="{C70CE0C8-7C55-4FDB-BDCB-DD7D6547328A}"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9304535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273945D7-F02D-4F5D-85F9-A5FC88ACF78B}"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487660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90564FEF-2FA4-42DA-9C59-097DF092379E}"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5595849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230777438"/>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3188118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39683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5993494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77254620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04975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4230006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82824970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13408975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2707696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0122312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0628969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5133703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331729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434205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75420499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18901115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099875268"/>
      </p:ext>
    </p:extLst>
  </p:cSld>
  <p:clrMapOvr>
    <a:overrideClrMapping bg1="lt1" tx1="dk1" bg2="lt2" tx2="dk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625582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9347392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129718794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60666376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6833533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97030431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34051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762198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071760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1843373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2998526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18542772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0157245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1398984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84038483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74383624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22039045"/>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042242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91041347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3415050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68735308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12537843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4734027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07841959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7523301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83205582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9321965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1139740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33387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24000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88754197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8670113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9296734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8995569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6644964"/>
      </p:ext>
    </p:extLst>
  </p:cSld>
  <p:clrMapOvr>
    <a:overrideClrMapping bg1="lt1" tx1="dk1" bg2="lt2" tx2="dk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12907651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5504966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40044163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5674349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3413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p>
        </p:txBody>
      </p:sp>
      <p:sp>
        <p:nvSpPr>
          <p:cNvPr id="5" name="Footer Placeholder 4"/>
          <p:cNvSpPr>
            <a:spLocks noGrp="1"/>
          </p:cNvSpPr>
          <p:nvPr>
            <p:ph type="ftr" sz="quarter" idx="11"/>
          </p:nvPr>
        </p:nvSpPr>
        <p:spPr/>
        <p:txBody>
          <a:bodyPr/>
          <a:lstStyle/>
          <a:p>
            <a:pPr>
              <a:defRPr/>
            </a:pPr>
            <a:endParaRPr lang="zh-TW" altLang="en-US"/>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pPr>
                <a:defRPr/>
              </a:pPr>
              <a:t>‹#›</a:t>
            </a:fld>
            <a:endParaRPr lang="zh-TW" altLang="en-US" dirty="0"/>
          </a:p>
        </p:txBody>
      </p:sp>
    </p:spTree>
    <p:extLst>
      <p:ext uri="{BB962C8B-B14F-4D97-AF65-F5344CB8AC3E}">
        <p14:creationId xmlns:p14="http://schemas.microsoft.com/office/powerpoint/2010/main" val="1197741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3726452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80425472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61576370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575495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5630693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83110142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9094763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13306978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3723915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82503265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459342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2076000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50794818"/>
      </p:ext>
    </p:extLst>
  </p:cSld>
  <p:clrMapOvr>
    <a:overrideClrMapping bg1="lt1" tx1="dk1" bg2="lt2" tx2="dk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70750675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0478997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29255489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56661180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4063275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94277145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0575030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8535647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81429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5183648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6875013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41938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9229675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54253637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14244353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6019592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525314749"/>
      </p:ext>
    </p:extLst>
  </p:cSld>
  <p:clrMapOvr>
    <a:overrideClrMapping bg1="lt1" tx1="dk1" bg2="lt2" tx2="dk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44361661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79492984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806325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23414984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lvl1pPr>
              <a:defRPr/>
            </a:lvl1pPr>
          </a:lstStyle>
          <a:p>
            <a:pPr>
              <a:defRPr/>
            </a:pPr>
            <a:fld id="{DF68EB60-90D9-4E2E-A435-8187D494F33F}"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A4EE04F-E515-48CE-83EF-05EDF2EAEF30}" type="slidenum">
              <a:rPr lang="zh-TW" altLang="en-US"/>
              <a:pPr/>
              <a:t>‹#›</a:t>
            </a:fld>
            <a:endParaRPr lang="zh-TW" altLang="en-US"/>
          </a:p>
        </p:txBody>
      </p:sp>
    </p:spTree>
    <p:extLst>
      <p:ext uri="{BB962C8B-B14F-4D97-AF65-F5344CB8AC3E}">
        <p14:creationId xmlns:p14="http://schemas.microsoft.com/office/powerpoint/2010/main" val="303654600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6C9EC656-8C35-42FC-A0F5-859CDBD53219}"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1AAC355-D884-4B85-86D2-D19DC0B715A7}" type="slidenum">
              <a:rPr lang="zh-TW" altLang="en-US"/>
              <a:pPr/>
              <a:t>‹#›</a:t>
            </a:fld>
            <a:endParaRPr lang="zh-TW" altLang="en-US"/>
          </a:p>
        </p:txBody>
      </p:sp>
    </p:spTree>
    <p:extLst>
      <p:ext uri="{BB962C8B-B14F-4D97-AF65-F5344CB8AC3E}">
        <p14:creationId xmlns:p14="http://schemas.microsoft.com/office/powerpoint/2010/main" val="168296561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lvl1pPr>
              <a:defRPr/>
            </a:lvl1pPr>
          </a:lstStyle>
          <a:p>
            <a:pPr>
              <a:defRPr/>
            </a:pPr>
            <a:fld id="{254896A1-D2A8-411B-BC66-A2199B550016}"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2D3525D-D488-496B-9747-9BBFB6CE5FE7}" type="slidenum">
              <a:rPr lang="zh-TW" altLang="en-US"/>
              <a:pPr/>
              <a:t>‹#›</a:t>
            </a:fld>
            <a:endParaRPr lang="zh-TW" altLang="en-US"/>
          </a:p>
        </p:txBody>
      </p:sp>
    </p:spTree>
    <p:extLst>
      <p:ext uri="{BB962C8B-B14F-4D97-AF65-F5344CB8AC3E}">
        <p14:creationId xmlns:p14="http://schemas.microsoft.com/office/powerpoint/2010/main" val="253033465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3"/>
          <p:cNvSpPr>
            <a:spLocks noGrp="1"/>
          </p:cNvSpPr>
          <p:nvPr>
            <p:ph type="dt" sz="half" idx="10"/>
          </p:nvPr>
        </p:nvSpPr>
        <p:spPr/>
        <p:txBody>
          <a:bodyPr/>
          <a:lstStyle>
            <a:lvl1pPr>
              <a:defRPr/>
            </a:lvl1pPr>
          </a:lstStyle>
          <a:p>
            <a:pPr>
              <a:defRPr/>
            </a:pPr>
            <a:fld id="{D4BCC2FD-9224-4533-BEB4-8474C8F459DE}"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A77A7298-1C04-47C5-8782-A688AE0A3B1B}" type="slidenum">
              <a:rPr lang="zh-TW" altLang="en-US"/>
              <a:pPr/>
              <a:t>‹#›</a:t>
            </a:fld>
            <a:endParaRPr lang="zh-TW" altLang="en-US"/>
          </a:p>
        </p:txBody>
      </p:sp>
    </p:spTree>
    <p:extLst>
      <p:ext uri="{BB962C8B-B14F-4D97-AF65-F5344CB8AC3E}">
        <p14:creationId xmlns:p14="http://schemas.microsoft.com/office/powerpoint/2010/main" val="200886020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3"/>
          <p:cNvSpPr>
            <a:spLocks noGrp="1"/>
          </p:cNvSpPr>
          <p:nvPr>
            <p:ph type="dt" sz="half" idx="10"/>
          </p:nvPr>
        </p:nvSpPr>
        <p:spPr/>
        <p:txBody>
          <a:bodyPr/>
          <a:lstStyle>
            <a:lvl1pPr>
              <a:defRPr/>
            </a:lvl1pPr>
          </a:lstStyle>
          <a:p>
            <a:pPr>
              <a:defRPr/>
            </a:pPr>
            <a:fld id="{325FAFF5-DF1E-41D4-A513-A94745F13364}"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B70977F1-9522-4820-BC91-F2AC5D729EE2}" type="slidenum">
              <a:rPr lang="zh-TW" altLang="en-US"/>
              <a:pPr/>
              <a:t>‹#›</a:t>
            </a:fld>
            <a:endParaRPr lang="zh-TW" altLang="en-US"/>
          </a:p>
        </p:txBody>
      </p:sp>
    </p:spTree>
    <p:extLst>
      <p:ext uri="{BB962C8B-B14F-4D97-AF65-F5344CB8AC3E}">
        <p14:creationId xmlns:p14="http://schemas.microsoft.com/office/powerpoint/2010/main" val="410274830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3"/>
          <p:cNvSpPr>
            <a:spLocks noGrp="1"/>
          </p:cNvSpPr>
          <p:nvPr>
            <p:ph type="dt" sz="half" idx="10"/>
          </p:nvPr>
        </p:nvSpPr>
        <p:spPr/>
        <p:txBody>
          <a:bodyPr/>
          <a:lstStyle>
            <a:lvl1pPr>
              <a:defRPr/>
            </a:lvl1pPr>
          </a:lstStyle>
          <a:p>
            <a:pPr>
              <a:defRPr/>
            </a:pPr>
            <a:fld id="{25F6473E-76C6-4B9F-9525-03044BDABF30}"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1125C83C-A286-4BD3-BED4-0150E2950FA1}" type="slidenum">
              <a:rPr lang="zh-TW" altLang="en-US"/>
              <a:pPr/>
              <a:t>‹#›</a:t>
            </a:fld>
            <a:endParaRPr lang="zh-TW" altLang="en-US"/>
          </a:p>
        </p:txBody>
      </p:sp>
    </p:spTree>
    <p:extLst>
      <p:ext uri="{BB962C8B-B14F-4D97-AF65-F5344CB8AC3E}">
        <p14:creationId xmlns:p14="http://schemas.microsoft.com/office/powerpoint/2010/main" val="91861417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6741195-62F7-4165-9734-03E363BEB5BB}"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A84AF492-D4B9-47B3-89B5-2330EB0B48EE}" type="slidenum">
              <a:rPr lang="zh-TW" altLang="en-US"/>
              <a:pPr/>
              <a:t>‹#›</a:t>
            </a:fld>
            <a:endParaRPr lang="zh-TW" altLang="en-US"/>
          </a:p>
        </p:txBody>
      </p:sp>
    </p:spTree>
    <p:extLst>
      <p:ext uri="{BB962C8B-B14F-4D97-AF65-F5344CB8AC3E}">
        <p14:creationId xmlns:p14="http://schemas.microsoft.com/office/powerpoint/2010/main" val="331121604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3"/>
          <p:cNvSpPr>
            <a:spLocks noGrp="1"/>
          </p:cNvSpPr>
          <p:nvPr>
            <p:ph type="dt" sz="half" idx="10"/>
          </p:nvPr>
        </p:nvSpPr>
        <p:spPr/>
        <p:txBody>
          <a:bodyPr/>
          <a:lstStyle>
            <a:lvl1pPr>
              <a:defRPr/>
            </a:lvl1pPr>
          </a:lstStyle>
          <a:p>
            <a:pPr>
              <a:defRPr/>
            </a:pPr>
            <a:fld id="{EC9B1363-FB7D-4523-B780-11195BA95A4A}"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9A31E184-69A4-4BD4-A1EF-60285C909F31}" type="slidenum">
              <a:rPr lang="zh-TW" altLang="en-US"/>
              <a:pPr/>
              <a:t>‹#›</a:t>
            </a:fld>
            <a:endParaRPr lang="zh-TW" altLang="en-US"/>
          </a:p>
        </p:txBody>
      </p:sp>
    </p:spTree>
    <p:extLst>
      <p:ext uri="{BB962C8B-B14F-4D97-AF65-F5344CB8AC3E}">
        <p14:creationId xmlns:p14="http://schemas.microsoft.com/office/powerpoint/2010/main" val="251698986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3"/>
          <p:cNvSpPr>
            <a:spLocks noGrp="1"/>
          </p:cNvSpPr>
          <p:nvPr>
            <p:ph type="dt" sz="half" idx="10"/>
          </p:nvPr>
        </p:nvSpPr>
        <p:spPr/>
        <p:txBody>
          <a:bodyPr/>
          <a:lstStyle>
            <a:lvl1pPr>
              <a:defRPr/>
            </a:lvl1pPr>
          </a:lstStyle>
          <a:p>
            <a:pPr>
              <a:defRPr/>
            </a:pPr>
            <a:fld id="{5A984206-BA06-4180-921D-B2BCB2635DE7}"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ECA6C8DA-8C99-4CEA-B150-B93C2EBD7A1C}" type="slidenum">
              <a:rPr lang="zh-TW" altLang="en-US"/>
              <a:pPr/>
              <a:t>‹#›</a:t>
            </a:fld>
            <a:endParaRPr lang="zh-TW" altLang="en-US"/>
          </a:p>
        </p:txBody>
      </p:sp>
    </p:spTree>
    <p:extLst>
      <p:ext uri="{BB962C8B-B14F-4D97-AF65-F5344CB8AC3E}">
        <p14:creationId xmlns:p14="http://schemas.microsoft.com/office/powerpoint/2010/main" val="78635392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7906C759-B0F4-4256-8A87-53BAB5CED03B}"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CA42337C-A0EF-4929-86F4-419472E468CC}" type="slidenum">
              <a:rPr lang="zh-TW" altLang="en-US"/>
              <a:pPr/>
              <a:t>‹#›</a:t>
            </a:fld>
            <a:endParaRPr lang="zh-TW" altLang="en-US"/>
          </a:p>
        </p:txBody>
      </p:sp>
    </p:spTree>
    <p:extLst>
      <p:ext uri="{BB962C8B-B14F-4D97-AF65-F5344CB8AC3E}">
        <p14:creationId xmlns:p14="http://schemas.microsoft.com/office/powerpoint/2010/main" val="6319534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99671634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27666091-D8F2-46A5-8BA9-A8ECB8F08542}"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166DB82B-F170-4515-88FC-8CA4AB45B3B9}" type="slidenum">
              <a:rPr lang="zh-TW" altLang="en-US"/>
              <a:pPr/>
              <a:t>‹#›</a:t>
            </a:fld>
            <a:endParaRPr lang="zh-TW" altLang="en-US"/>
          </a:p>
        </p:txBody>
      </p:sp>
    </p:spTree>
    <p:extLst>
      <p:ext uri="{BB962C8B-B14F-4D97-AF65-F5344CB8AC3E}">
        <p14:creationId xmlns:p14="http://schemas.microsoft.com/office/powerpoint/2010/main" val="41002266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732160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7978656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7759644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724888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7352459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305694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3969980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6646313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806497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13164097"/>
      </p:ext>
    </p:extLst>
  </p:cSld>
  <p:clrMapOvr>
    <a:overrideClrMapping bg1="lt1" tx1="dk1" bg2="lt2" tx2="dk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3191666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7508119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5836B92B-A690-4730-A3E9-A4F012504A1F}" type="datetime1">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1299110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D3F9F48C-5CD5-4E8D-A240-22AB9D4A4067}" type="datetime1">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513976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98C08AF5-D9BE-43B4-B846-D0FC97991420}" type="datetime1">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7829716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9C0DC56F-4230-4468-9D5B-9F10512013D1}" type="datetime1">
              <a:rPr lang="zh-TW" altLang="en-US" smtClean="0">
                <a:solidFill>
                  <a:prstClr val="black">
                    <a:tint val="75000"/>
                  </a:prstClr>
                </a:solidFill>
              </a:rPr>
              <a:pPr/>
              <a:t>2020/11/11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1284939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145A59A0-277D-4E2A-B4BA-ACC89F2ADB3C}" type="datetime1">
              <a:rPr lang="zh-TW" altLang="en-US" smtClean="0">
                <a:solidFill>
                  <a:prstClr val="black">
                    <a:tint val="75000"/>
                  </a:prstClr>
                </a:solidFill>
              </a:rPr>
              <a:pPr/>
              <a:t>2020/11/11</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8679746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F8FA4490-8DF6-4B1A-B8F0-CED0097C9EB2}" type="datetime1">
              <a:rPr lang="zh-TW" altLang="en-US" smtClean="0">
                <a:solidFill>
                  <a:prstClr val="black">
                    <a:tint val="75000"/>
                  </a:prstClr>
                </a:solidFill>
              </a:rPr>
              <a:pPr/>
              <a:t>2020/11/11</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0046062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D402862-A8BB-4BD0-9633-522417734578}" type="datetime1">
              <a:rPr lang="zh-TW" altLang="en-US" smtClean="0">
                <a:solidFill>
                  <a:prstClr val="black">
                    <a:tint val="75000"/>
                  </a:prstClr>
                </a:solidFill>
              </a:rPr>
              <a:pPr/>
              <a:t>2020/11/11</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136747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D90D3637-FEB5-4F4D-ABEF-C24A1682608F}" type="datetime1">
              <a:rPr lang="zh-TW" altLang="en-US" smtClean="0">
                <a:solidFill>
                  <a:prstClr val="black">
                    <a:tint val="75000"/>
                  </a:prstClr>
                </a:solidFill>
              </a:rPr>
              <a:pPr/>
              <a:t>2020/11/11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69097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98007274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F372C9E9-4FE9-444B-BA4E-10036D5B545E}" type="datetime1">
              <a:rPr lang="zh-TW" altLang="en-US" smtClean="0">
                <a:solidFill>
                  <a:prstClr val="black">
                    <a:tint val="75000"/>
                  </a:prstClr>
                </a:solidFill>
              </a:rPr>
              <a:pPr/>
              <a:t>2020/11/11</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809008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85793273-E18E-43E7-989A-D6D0D4C20423}" type="datetime1">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713273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70FAC57-2E5C-4E96-A7C2-7FBAE36C02BD}" type="datetime1">
              <a:rPr lang="zh-TW" altLang="en-US" smtClean="0">
                <a:solidFill>
                  <a:prstClr val="black">
                    <a:tint val="75000"/>
                  </a:prstClr>
                </a:solidFill>
              </a:rPr>
              <a:pPr/>
              <a:t>2020/11/11</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8406930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4029110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705646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70731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42753730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99468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p>
        </p:txBody>
      </p:sp>
      <p:sp>
        <p:nvSpPr>
          <p:cNvPr id="5" name="Footer Placeholder 4"/>
          <p:cNvSpPr>
            <a:spLocks noGrp="1"/>
          </p:cNvSpPr>
          <p:nvPr>
            <p:ph type="ftr" sz="quarter" idx="11"/>
          </p:nvPr>
        </p:nvSpPr>
        <p:spPr/>
        <p:txBody>
          <a:bodyPr/>
          <a:lstStyle/>
          <a:p>
            <a:pPr>
              <a:defRPr/>
            </a:pPr>
            <a:endParaRPr lang="zh-TW" altLang="en-US"/>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pPr>
                <a:defRPr/>
              </a:pPr>
              <a:t>‹#›</a:t>
            </a:fld>
            <a:endParaRPr lang="zh-TW" altLang="en-US" dirty="0"/>
          </a:p>
        </p:txBody>
      </p:sp>
    </p:spTree>
    <p:extLst>
      <p:ext uri="{BB962C8B-B14F-4D97-AF65-F5344CB8AC3E}">
        <p14:creationId xmlns:p14="http://schemas.microsoft.com/office/powerpoint/2010/main" val="1097929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8955024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691121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989515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66858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3242533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0063410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050004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341087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288839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89673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p>
        </p:txBody>
      </p:sp>
      <p:sp>
        <p:nvSpPr>
          <p:cNvPr id="6" name="Footer Placeholder 5"/>
          <p:cNvSpPr>
            <a:spLocks noGrp="1"/>
          </p:cNvSpPr>
          <p:nvPr>
            <p:ph type="ftr" sz="quarter" idx="11"/>
          </p:nvPr>
        </p:nvSpPr>
        <p:spPr/>
        <p:txBody>
          <a:bodyPr/>
          <a:lstStyle/>
          <a:p>
            <a:pPr>
              <a:defRPr/>
            </a:pPr>
            <a:endParaRPr lang="zh-TW" altLang="en-US"/>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pPr>
                <a:defRPr/>
              </a:pPr>
              <a:t>‹#›</a:t>
            </a:fld>
            <a:endParaRPr lang="zh-TW" altLang="en-US"/>
          </a:p>
        </p:txBody>
      </p:sp>
    </p:spTree>
    <p:extLst>
      <p:ext uri="{BB962C8B-B14F-4D97-AF65-F5344CB8AC3E}">
        <p14:creationId xmlns:p14="http://schemas.microsoft.com/office/powerpoint/2010/main" val="25084841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6366782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52586321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823517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596648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2163018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16248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7485108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3108498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0248518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8411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p>
        </p:txBody>
      </p:sp>
      <p:sp>
        <p:nvSpPr>
          <p:cNvPr id="8" name="Footer Placeholder 7"/>
          <p:cNvSpPr>
            <a:spLocks noGrp="1"/>
          </p:cNvSpPr>
          <p:nvPr>
            <p:ph type="ftr" sz="quarter" idx="11"/>
          </p:nvPr>
        </p:nvSpPr>
        <p:spPr/>
        <p:txBody>
          <a:bodyPr/>
          <a:lstStyle/>
          <a:p>
            <a:pPr>
              <a:defRPr/>
            </a:pPr>
            <a:endParaRPr lang="zh-TW" altLang="en-US"/>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pPr>
                <a:defRPr/>
              </a:pPr>
              <a:t>‹#›</a:t>
            </a:fld>
            <a:endParaRPr lang="zh-TW" altLang="en-US"/>
          </a:p>
        </p:txBody>
      </p:sp>
    </p:spTree>
    <p:extLst>
      <p:ext uri="{BB962C8B-B14F-4D97-AF65-F5344CB8AC3E}">
        <p14:creationId xmlns:p14="http://schemas.microsoft.com/office/powerpoint/2010/main" val="6966848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1529265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964322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802849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505597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832297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57053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197942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80936585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33893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58818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p>
        </p:txBody>
      </p:sp>
      <p:sp>
        <p:nvSpPr>
          <p:cNvPr id="4" name="Footer Placeholder 3"/>
          <p:cNvSpPr>
            <a:spLocks noGrp="1"/>
          </p:cNvSpPr>
          <p:nvPr>
            <p:ph type="ftr" sz="quarter" idx="11"/>
          </p:nvPr>
        </p:nvSpPr>
        <p:spPr/>
        <p:txBody>
          <a:bodyPr/>
          <a:lstStyle/>
          <a:p>
            <a:pPr>
              <a:defRPr/>
            </a:pPr>
            <a:endParaRPr lang="zh-TW" altLang="en-US"/>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pPr>
                <a:defRPr/>
              </a:pPr>
              <a:t>‹#›</a:t>
            </a:fld>
            <a:endParaRPr lang="zh-TW" altLang="en-US"/>
          </a:p>
        </p:txBody>
      </p:sp>
    </p:spTree>
    <p:extLst>
      <p:ext uri="{BB962C8B-B14F-4D97-AF65-F5344CB8AC3E}">
        <p14:creationId xmlns:p14="http://schemas.microsoft.com/office/powerpoint/2010/main" val="222339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27841775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7884143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140493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1900433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577022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1700021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01716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5791709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948312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56606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p>
        </p:txBody>
      </p:sp>
      <p:sp>
        <p:nvSpPr>
          <p:cNvPr id="3" name="Footer Placeholder 2"/>
          <p:cNvSpPr>
            <a:spLocks noGrp="1"/>
          </p:cNvSpPr>
          <p:nvPr>
            <p:ph type="ftr" sz="quarter" idx="11"/>
          </p:nvPr>
        </p:nvSpPr>
        <p:spPr/>
        <p:txBody>
          <a:bodyPr/>
          <a:lstStyle/>
          <a:p>
            <a:pPr>
              <a:defRPr/>
            </a:pPr>
            <a:endParaRPr lang="zh-TW" altLang="en-US"/>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pPr>
                <a:defRPr/>
              </a:pPr>
              <a:t>‹#›</a:t>
            </a:fld>
            <a:endParaRPr lang="zh-TW" altLang="en-US"/>
          </a:p>
        </p:txBody>
      </p:sp>
    </p:spTree>
    <p:extLst>
      <p:ext uri="{BB962C8B-B14F-4D97-AF65-F5344CB8AC3E}">
        <p14:creationId xmlns:p14="http://schemas.microsoft.com/office/powerpoint/2010/main" val="24778917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6544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135281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111129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35362026"/>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0742247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014009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37171871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3453581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435435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88951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p>
        </p:txBody>
      </p:sp>
      <p:sp>
        <p:nvSpPr>
          <p:cNvPr id="6" name="Footer Placeholder 5"/>
          <p:cNvSpPr>
            <a:spLocks noGrp="1"/>
          </p:cNvSpPr>
          <p:nvPr>
            <p:ph type="ftr" sz="quarter" idx="11"/>
          </p:nvPr>
        </p:nvSpPr>
        <p:spPr/>
        <p:txBody>
          <a:bodyPr/>
          <a:lstStyle/>
          <a:p>
            <a:pPr>
              <a:defRPr/>
            </a:pPr>
            <a:endParaRPr lang="zh-TW" altLang="en-US"/>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pPr>
                <a:defRPr/>
              </a:pPr>
              <a:t>‹#›</a:t>
            </a:fld>
            <a:endParaRPr lang="zh-TW" altLang="en-US"/>
          </a:p>
        </p:txBody>
      </p:sp>
    </p:spTree>
    <p:extLst>
      <p:ext uri="{BB962C8B-B14F-4D97-AF65-F5344CB8AC3E}">
        <p14:creationId xmlns:p14="http://schemas.microsoft.com/office/powerpoint/2010/main" val="32803621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8984994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264993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974330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3940916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82399423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5254407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2842399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2753415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285012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12202807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p>
        </p:txBody>
      </p:sp>
      <p:sp>
        <p:nvSpPr>
          <p:cNvPr id="6" name="Footer Placeholder 5"/>
          <p:cNvSpPr>
            <a:spLocks noGrp="1"/>
          </p:cNvSpPr>
          <p:nvPr>
            <p:ph type="ftr" sz="quarter" idx="11"/>
          </p:nvPr>
        </p:nvSpPr>
        <p:spPr/>
        <p:txBody>
          <a:bodyPr/>
          <a:lstStyle/>
          <a:p>
            <a:pPr>
              <a:defRPr/>
            </a:pPr>
            <a:endParaRPr lang="zh-TW" altLang="en-US"/>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pPr>
                <a:defRPr/>
              </a:pPr>
              <a:t>‹#›</a:t>
            </a:fld>
            <a:endParaRPr lang="zh-TW" altLang="en-US"/>
          </a:p>
        </p:txBody>
      </p:sp>
    </p:spTree>
    <p:extLst>
      <p:ext uri="{BB962C8B-B14F-4D97-AF65-F5344CB8AC3E}">
        <p14:creationId xmlns:p14="http://schemas.microsoft.com/office/powerpoint/2010/main" val="32105082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6218323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973455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14331471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8516103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342374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5139635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3007122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2618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353054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81015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theme" Target="../theme/theme1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theme" Target="../theme/theme11.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theme" Target="../theme/theme1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theme" Target="../theme/theme13.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theme" Target="../theme/theme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theme" Target="../theme/theme15.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7.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theme" Target="../theme/theme16.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48.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theme" Target="../theme/theme17.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0" Type="http://schemas.openxmlformats.org/officeDocument/2006/relationships/slideLayout" Target="../slideLayouts/slideLayout261.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4.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theme" Target="../theme/theme6.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theme" Target="../theme/theme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8.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9.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pPr>
                <a:defRPr/>
              </a:pPr>
              <a:t>‹#›</a:t>
            </a:fld>
            <a:endParaRPr lang="zh-TW" altLang="en-US" dirty="0"/>
          </a:p>
        </p:txBody>
      </p:sp>
      <p:pic>
        <p:nvPicPr>
          <p:cNvPr id="7" name="圖片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807369"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08658" y="0"/>
            <a:ext cx="203534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02874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58EC3BE-8B59-4B5D-8D53-C50987367285}" type="datetime1">
              <a:rPr lang="zh-TW" altLang="en-US" smtClean="0">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55392067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23380278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427915139"/>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99765119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900"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727276077"/>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8"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645389439"/>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6"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E2EA4E9E-F082-4318-9CED-9815520D8EED}" type="datetimeFigureOut">
              <a:rPr lang="zh-TW" altLang="en-US">
                <a:solidFill>
                  <a:prstClr val="black">
                    <a:tint val="75000"/>
                  </a:prstClr>
                </a:solidFill>
              </a:rPr>
              <a:pPr>
                <a:defRPr/>
              </a:pPr>
              <a:t>2020/11/11</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fontAlgn="base">
              <a:spcBef>
                <a:spcPct val="0"/>
              </a:spcBef>
              <a:spcAft>
                <a:spcPct val="0"/>
              </a:spcAft>
            </a:pPr>
            <a:fld id="{3BAA02A2-C031-45C0-BF17-2D086221BA27}" type="slidenum">
              <a:rPr lang="zh-TW" altLang="en-US" smtClean="0"/>
              <a:pPr fontAlgn="base">
                <a:spcBef>
                  <a:spcPct val="0"/>
                </a:spcBef>
                <a:spcAft>
                  <a:spcPct val="0"/>
                </a:spcAft>
              </a:pPr>
              <a:t>‹#›</a:t>
            </a:fld>
            <a:endParaRPr lang="zh-TW" altLang="en-US"/>
          </a:p>
        </p:txBody>
      </p:sp>
    </p:spTree>
    <p:extLst>
      <p:ext uri="{BB962C8B-B14F-4D97-AF65-F5344CB8AC3E}">
        <p14:creationId xmlns:p14="http://schemas.microsoft.com/office/powerpoint/2010/main" val="3367280208"/>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F5C18E-D2D9-4EB5-8685-C5D79E44224A}" type="datetimeFigureOut">
              <a:rPr lang="zh-TW" altLang="en-US" smtClean="0">
                <a:solidFill>
                  <a:prstClr val="black">
                    <a:tint val="75000"/>
                  </a:prstClr>
                </a:solidFill>
              </a:rPr>
              <a:pPr defTabSz="914400"/>
              <a:t>2020/11/11</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B7F27AF-7387-40A8-B9EC-EE807560191D}" type="slidenum">
              <a:rPr lang="zh-TW" altLang="en-US" smtClean="0">
                <a:solidFill>
                  <a:prstClr val="black">
                    <a:tint val="75000"/>
                  </a:prstClr>
                </a:solidFill>
              </a:rPr>
              <a:pPr defTabSz="914400"/>
              <a:t>‹#›</a:t>
            </a:fld>
            <a:endParaRPr lang="zh-TW" altLang="en-US">
              <a:solidFill>
                <a:prstClr val="black">
                  <a:tint val="75000"/>
                </a:prstClr>
              </a:solidFill>
            </a:endParaRPr>
          </a:p>
        </p:txBody>
      </p:sp>
    </p:spTree>
    <p:extLst>
      <p:ext uri="{BB962C8B-B14F-4D97-AF65-F5344CB8AC3E}">
        <p14:creationId xmlns:p14="http://schemas.microsoft.com/office/powerpoint/2010/main" val="1708014955"/>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BF502710-05BF-49A3-A5DE-D3DC323DCFB9}" type="datetime1">
              <a:rPr lang="zh-TW" altLang="en-US" smtClean="0">
                <a:solidFill>
                  <a:prstClr val="black">
                    <a:tint val="75000"/>
                  </a:prstClr>
                </a:solidFill>
              </a:rPr>
              <a:pPr defTabSz="914400"/>
              <a:t>2020/11/11</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1D68D6CE-6E44-4D39-A076-2BF6DC865AE6}" type="slidenum">
              <a:rPr lang="zh-TW" altLang="en-US" smtClean="0">
                <a:solidFill>
                  <a:prstClr val="black">
                    <a:tint val="75000"/>
                  </a:prstClr>
                </a:solidFill>
              </a:rPr>
              <a:pPr defTabSz="914400"/>
              <a:t>‹#›</a:t>
            </a:fld>
            <a:endParaRPr lang="zh-TW" altLang="en-US">
              <a:solidFill>
                <a:prstClr val="black">
                  <a:tint val="75000"/>
                </a:prstClr>
              </a:solidFill>
            </a:endParaRPr>
          </a:p>
        </p:txBody>
      </p:sp>
    </p:spTree>
    <p:extLst>
      <p:ext uri="{BB962C8B-B14F-4D97-AF65-F5344CB8AC3E}">
        <p14:creationId xmlns:p14="http://schemas.microsoft.com/office/powerpoint/2010/main" val="3948414743"/>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5"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4237207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1"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84744366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446492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7"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301387246"/>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5"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45672751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3"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27213058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7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BBEAD13-0566-4C6C-97E7-55F17F24B09F}" type="datetimeFigureOut">
              <a:rPr lang="zh-TW" altLang="en-US" smtClean="0">
                <a:solidFill>
                  <a:prstClr val="black">
                    <a:tint val="75000"/>
                  </a:prstClr>
                </a:solidFill>
              </a:rPr>
              <a:pPr defTabSz="914400"/>
              <a:t>2020/11/11</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7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7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3DA0BB7-265A-403C-9275-D587AB510EDC}" type="slidenum">
              <a:rPr lang="zh-TW" altLang="en-US" smtClean="0">
                <a:solidFill>
                  <a:prstClr val="black">
                    <a:tint val="75000"/>
                  </a:prstClr>
                </a:solidFill>
              </a:rPr>
              <a:pPr defTabSz="914400"/>
              <a:t>‹#›</a:t>
            </a:fld>
            <a:endParaRPr lang="zh-TW" altLang="en-US">
              <a:solidFill>
                <a:prstClr val="black">
                  <a:tint val="75000"/>
                </a:prstClr>
              </a:solidFill>
            </a:endParaRPr>
          </a:p>
        </p:txBody>
      </p:sp>
    </p:spTree>
    <p:extLst>
      <p:ext uri="{BB962C8B-B14F-4D97-AF65-F5344CB8AC3E}">
        <p14:creationId xmlns:p14="http://schemas.microsoft.com/office/powerpoint/2010/main" val="189645666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17407134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jpe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11.xml"/><Relationship Id="rId4" Type="http://schemas.openxmlformats.org/officeDocument/2006/relationships/image" Target="../media/image249.png"/></Relationships>
</file>

<file path=ppt/slides/_rels/slide10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11.xml"/></Relationships>
</file>

<file path=ppt/slides/_rels/slide10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9.png"/><Relationship Id="rId1" Type="http://schemas.openxmlformats.org/officeDocument/2006/relationships/slideLayout" Target="../slideLayouts/slideLayout211.xml"/><Relationship Id="rId4" Type="http://schemas.openxmlformats.org/officeDocument/2006/relationships/image" Target="../media/image38.png"/></Relationships>
</file>

<file path=ppt/slides/_rels/slide10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11.xml"/></Relationships>
</file>

<file path=ppt/slides/_rels/slide1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5.png"/><Relationship Id="rId1" Type="http://schemas.openxmlformats.org/officeDocument/2006/relationships/slideLayout" Target="../slideLayouts/slideLayout211.xml"/><Relationship Id="rId4" Type="http://schemas.openxmlformats.org/officeDocument/2006/relationships/image" Target="../media/image25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11.xml"/></Relationships>
</file>

<file path=ppt/slides/_rels/slide10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211.xml"/><Relationship Id="rId4" Type="http://schemas.openxmlformats.org/officeDocument/2006/relationships/image" Target="../media/image260.png"/></Relationships>
</file>

<file path=ppt/slides/_rels/slide10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11.xml"/></Relationships>
</file>

<file path=ppt/slides/_rels/slide10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49.png"/><Relationship Id="rId1" Type="http://schemas.openxmlformats.org/officeDocument/2006/relationships/slideLayout" Target="../slideLayouts/slideLayout211.xml"/><Relationship Id="rId4" Type="http://schemas.openxmlformats.org/officeDocument/2006/relationships/image" Target="../media/image264.png"/></Relationships>
</file>

<file path=ppt/slides/_rels/slide10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1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9.png"/><Relationship Id="rId1" Type="http://schemas.openxmlformats.org/officeDocument/2006/relationships/slideLayout" Target="../slideLayouts/slideLayout211.xml"/><Relationship Id="rId4" Type="http://schemas.openxmlformats.org/officeDocument/2006/relationships/image" Target="../media/image267.png"/></Relationships>
</file>

<file path=ppt/slides/_rels/slide11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11.xml"/></Relationships>
</file>

<file path=ppt/slides/_rels/slide1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49.png"/><Relationship Id="rId1" Type="http://schemas.openxmlformats.org/officeDocument/2006/relationships/slideLayout" Target="../slideLayouts/slideLayout211.xml"/><Relationship Id="rId4" Type="http://schemas.openxmlformats.org/officeDocument/2006/relationships/image" Target="../media/image271.png"/></Relationships>
</file>

<file path=ppt/slides/_rels/slide11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11.xml"/></Relationships>
</file>

<file path=ppt/slides/_rels/slide1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49.png"/><Relationship Id="rId1" Type="http://schemas.openxmlformats.org/officeDocument/2006/relationships/slideLayout" Target="../slideLayouts/slideLayout211.xml"/><Relationship Id="rId4" Type="http://schemas.openxmlformats.org/officeDocument/2006/relationships/image" Target="../media/image275.png"/></Relationships>
</file>

<file path=ppt/slides/_rels/slide11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1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11.xml"/><Relationship Id="rId5" Type="http://schemas.openxmlformats.org/officeDocument/2006/relationships/image" Target="../media/image281.png"/><Relationship Id="rId4" Type="http://schemas.openxmlformats.org/officeDocument/2006/relationships/image" Target="../media/image280.png"/></Relationships>
</file>

<file path=ppt/slides/_rels/slide11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11.xml"/><Relationship Id="rId4" Type="http://schemas.openxmlformats.org/officeDocument/2006/relationships/image" Target="../media/image28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12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11.xml"/></Relationships>
</file>

<file path=ppt/slides/_rels/slide12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11.xml"/></Relationships>
</file>

<file path=ppt/slides/_rels/slide1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11.xml"/></Relationships>
</file>

<file path=ppt/slides/_rels/slide12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11.xml"/><Relationship Id="rId4" Type="http://schemas.openxmlformats.org/officeDocument/2006/relationships/image" Target="../media/image293.png"/></Relationships>
</file>

<file path=ppt/slides/_rels/slide12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11.xml"/><Relationship Id="rId4" Type="http://schemas.openxmlformats.org/officeDocument/2006/relationships/image" Target="../media/image29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2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31.xml"/></Relationships>
</file>

<file path=ppt/slides/_rels/slide12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31.xml"/></Relationships>
</file>

<file path=ppt/slides/_rels/slide12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231.xml"/></Relationships>
</file>

<file path=ppt/slides/_rels/slide12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3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2.xml"/></Relationships>
</file>

<file path=ppt/slides/_rels/slide130.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23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32.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31.xml"/></Relationships>
</file>

<file path=ppt/slides/_rels/slide13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231.xml"/></Relationships>
</file>

<file path=ppt/slides/_rels/slide13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231.xml"/></Relationships>
</file>

<file path=ppt/slides/_rels/slide13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31.xml"/></Relationships>
</file>

<file path=ppt/slides/_rels/slide13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231.xml"/></Relationships>
</file>

<file path=ppt/slides/_rels/slide13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7.png"/><Relationship Id="rId1" Type="http://schemas.openxmlformats.org/officeDocument/2006/relationships/slideLayout" Target="../slideLayouts/slideLayout231.xml"/></Relationships>
</file>

<file path=ppt/slides/_rels/slide13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31.xml"/></Relationships>
</file>

<file path=ppt/slides/_rels/slide139.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23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4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8.xml"/><Relationship Id="rId1" Type="http://schemas.openxmlformats.org/officeDocument/2006/relationships/slideLayout" Target="../slideLayouts/slideLayout210.xml"/><Relationship Id="rId5" Type="http://schemas.openxmlformats.org/officeDocument/2006/relationships/image" Target="../media/image324.png"/><Relationship Id="rId4" Type="http://schemas.openxmlformats.org/officeDocument/2006/relationships/image" Target="../media/image323.png"/></Relationships>
</file>

<file path=ppt/slides/_rels/slide14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9.xml"/><Relationship Id="rId1" Type="http://schemas.openxmlformats.org/officeDocument/2006/relationships/slideLayout" Target="../slideLayouts/slideLayout210.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14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211.xml"/></Relationships>
</file>

<file path=ppt/slides/_rels/slide14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211.xml"/></Relationships>
</file>

<file path=ppt/slides/_rels/slide14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211.xml"/></Relationships>
</file>

<file path=ppt/slides/_rels/slide148.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211.xml"/></Relationships>
</file>

<file path=ppt/slides/_rels/slide149.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1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2.xml"/></Relationships>
</file>

<file path=ppt/slides/_rels/slide150.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211.xml"/></Relationships>
</file>

<file path=ppt/slides/_rels/slide15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11.xml"/></Relationships>
</file>

<file path=ppt/slides/_rels/slide152.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159.xml.rels><?xml version="1.0" encoding="UTF-8" standalone="yes"?>
<Relationships xmlns="http://schemas.openxmlformats.org/package/2006/relationships"><Relationship Id="rId3" Type="http://schemas.openxmlformats.org/officeDocument/2006/relationships/image" Target="../media/image344.jpeg"/><Relationship Id="rId2" Type="http://schemas.openxmlformats.org/officeDocument/2006/relationships/notesSlide" Target="../notesSlides/notesSlide21.xml"/><Relationship Id="rId1" Type="http://schemas.openxmlformats.org/officeDocument/2006/relationships/slideLayout" Target="../slideLayouts/slideLayout20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2.xml"/></Relationships>
</file>

<file path=ppt/slides/_rels/slide1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9.xml"/></Relationships>
</file>

<file path=ppt/slides/_rels/slide161.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211.xml"/><Relationship Id="rId5" Type="http://schemas.openxmlformats.org/officeDocument/2006/relationships/image" Target="../media/image348.png"/><Relationship Id="rId4" Type="http://schemas.openxmlformats.org/officeDocument/2006/relationships/image" Target="../media/image347.png"/></Relationships>
</file>

<file path=ppt/slides/_rels/slide16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11.xml"/><Relationship Id="rId4" Type="http://schemas.openxmlformats.org/officeDocument/2006/relationships/image" Target="../media/image351.png"/></Relationships>
</file>

<file path=ppt/slides/_rels/slide163.xml.rels><?xml version="1.0" encoding="UTF-8" standalone="yes"?>
<Relationships xmlns="http://schemas.openxmlformats.org/package/2006/relationships"><Relationship Id="rId3" Type="http://schemas.openxmlformats.org/officeDocument/2006/relationships/image" Target="../media/image353.png"/><Relationship Id="rId7" Type="http://schemas.openxmlformats.org/officeDocument/2006/relationships/image" Target="../media/image357.png"/><Relationship Id="rId2" Type="http://schemas.openxmlformats.org/officeDocument/2006/relationships/image" Target="../media/image352.jpeg"/><Relationship Id="rId1" Type="http://schemas.openxmlformats.org/officeDocument/2006/relationships/slideLayout" Target="../slideLayouts/slideLayout211.xml"/><Relationship Id="rId6" Type="http://schemas.openxmlformats.org/officeDocument/2006/relationships/image" Target="../media/image356.png"/><Relationship Id="rId5" Type="http://schemas.openxmlformats.org/officeDocument/2006/relationships/image" Target="../media/image355.png"/><Relationship Id="rId4" Type="http://schemas.openxmlformats.org/officeDocument/2006/relationships/image" Target="../media/image35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65.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211.xml"/><Relationship Id="rId4" Type="http://schemas.openxmlformats.org/officeDocument/2006/relationships/image" Target="../media/image360.png"/></Relationships>
</file>

<file path=ppt/slides/_rels/slide166.xml.rels><?xml version="1.0" encoding="UTF-8" standalone="yes"?>
<Relationships xmlns="http://schemas.openxmlformats.org/package/2006/relationships"><Relationship Id="rId3" Type="http://schemas.openxmlformats.org/officeDocument/2006/relationships/image" Target="../media/image362.jpeg"/><Relationship Id="rId2" Type="http://schemas.openxmlformats.org/officeDocument/2006/relationships/image" Target="../media/image361.png"/><Relationship Id="rId1" Type="http://schemas.openxmlformats.org/officeDocument/2006/relationships/slideLayout" Target="../slideLayouts/slideLayout211.xml"/><Relationship Id="rId5" Type="http://schemas.openxmlformats.org/officeDocument/2006/relationships/image" Target="../media/image364.png"/><Relationship Id="rId4" Type="http://schemas.openxmlformats.org/officeDocument/2006/relationships/image" Target="../media/image36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6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65.png"/><Relationship Id="rId1" Type="http://schemas.openxmlformats.org/officeDocument/2006/relationships/slideLayout" Target="../slideLayouts/slideLayout211.xml"/><Relationship Id="rId5" Type="http://schemas.openxmlformats.org/officeDocument/2006/relationships/image" Target="../media/image367.png"/><Relationship Id="rId4" Type="http://schemas.openxmlformats.org/officeDocument/2006/relationships/image" Target="../media/image366.png"/></Relationships>
</file>

<file path=ppt/slides/_rels/slide169.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68.png"/><Relationship Id="rId1" Type="http://schemas.openxmlformats.org/officeDocument/2006/relationships/slideLayout" Target="../slideLayouts/slideLayout211.xml"/><Relationship Id="rId4" Type="http://schemas.openxmlformats.org/officeDocument/2006/relationships/image" Target="../media/image369.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2.xml"/></Relationships>
</file>

<file path=ppt/slides/_rels/slide17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21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7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9.png"/><Relationship Id="rId1" Type="http://schemas.openxmlformats.org/officeDocument/2006/relationships/slideLayout" Target="../slideLayouts/slideLayout211.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259.png"/></Relationships>
</file>

<file path=ppt/slides/_rels/slide17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211.xml"/></Relationships>
</file>

<file path=ppt/slides/_rels/slide174.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211.xml"/><Relationship Id="rId4" Type="http://schemas.openxmlformats.org/officeDocument/2006/relationships/image" Target="../media/image378.png"/></Relationships>
</file>

<file path=ppt/slides/_rels/slide17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11.xml"/><Relationship Id="rId5" Type="http://schemas.openxmlformats.org/officeDocument/2006/relationships/image" Target="../media/image382.png"/><Relationship Id="rId4" Type="http://schemas.openxmlformats.org/officeDocument/2006/relationships/image" Target="../media/image381.png"/></Relationships>
</file>

<file path=ppt/slides/_rels/slide17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211.xml"/></Relationships>
</file>

<file path=ppt/slides/_rels/slide177.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211.xml"/></Relationships>
</file>

<file path=ppt/slides/_rels/slide178.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11.xml"/></Relationships>
</file>

<file path=ppt/slides/_rels/slide17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21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2.xml"/></Relationships>
</file>

<file path=ppt/slides/_rels/slide180.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211.xml"/><Relationship Id="rId4" Type="http://schemas.openxmlformats.org/officeDocument/2006/relationships/image" Target="../media/image392.png"/></Relationships>
</file>

<file path=ppt/slides/_rels/slide181.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211.xml"/><Relationship Id="rId5" Type="http://schemas.openxmlformats.org/officeDocument/2006/relationships/image" Target="../media/image396.png"/><Relationship Id="rId4" Type="http://schemas.openxmlformats.org/officeDocument/2006/relationships/image" Target="../media/image395.png"/></Relationships>
</file>

<file path=ppt/slides/_rels/slide182.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211.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4.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4.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4.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xml"/><Relationship Id="rId5" Type="http://schemas.openxmlformats.org/officeDocument/2006/relationships/image" Target="../media/image68.png"/><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4.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Layout" Target="../slideLayouts/slideLayout24.xml"/><Relationship Id="rId4" Type="http://schemas.openxmlformats.org/officeDocument/2006/relationships/image" Target="../media/image79.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4.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jpeg"/><Relationship Id="rId12"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264.xml"/><Relationship Id="rId6" Type="http://schemas.openxmlformats.org/officeDocument/2006/relationships/image" Target="../media/image86.png"/><Relationship Id="rId11" Type="http://schemas.openxmlformats.org/officeDocument/2006/relationships/image" Target="../media/image91.jpeg"/><Relationship Id="rId5" Type="http://schemas.openxmlformats.org/officeDocument/2006/relationships/image" Target="../media/image85.png"/><Relationship Id="rId10" Type="http://schemas.openxmlformats.org/officeDocument/2006/relationships/image" Target="../media/image90.jpeg"/><Relationship Id="rId4" Type="http://schemas.openxmlformats.org/officeDocument/2006/relationships/image" Target="../media/image84.png"/><Relationship Id="rId9" Type="http://schemas.openxmlformats.org/officeDocument/2006/relationships/image" Target="../media/image8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4.png"/><Relationship Id="rId1" Type="http://schemas.openxmlformats.org/officeDocument/2006/relationships/slideLayout" Target="../slideLayouts/slideLayout227.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1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1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jpeg"/></Relationships>
</file>

<file path=ppt/slides/_rels/slide3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2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17.xml"/><Relationship Id="rId4" Type="http://schemas.openxmlformats.org/officeDocument/2006/relationships/image" Target="../media/image11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18.png"/><Relationship Id="rId7" Type="http://schemas.openxmlformats.org/officeDocument/2006/relationships/image" Target="../media/image122.jpeg"/><Relationship Id="rId2" Type="http://schemas.openxmlformats.org/officeDocument/2006/relationships/image" Target="../media/image117.png"/><Relationship Id="rId1" Type="http://schemas.openxmlformats.org/officeDocument/2006/relationships/slideLayout" Target="../slideLayouts/slideLayout67.xml"/><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g"/><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126.jpeg"/><Relationship Id="rId7" Type="http://schemas.openxmlformats.org/officeDocument/2006/relationships/image" Target="../media/image130.jpeg"/><Relationship Id="rId2" Type="http://schemas.openxmlformats.org/officeDocument/2006/relationships/notesSlide" Target="../notesSlides/notesSlide7.xml"/><Relationship Id="rId1" Type="http://schemas.openxmlformats.org/officeDocument/2006/relationships/slideLayout" Target="../slideLayouts/slideLayout88.xml"/><Relationship Id="rId6" Type="http://schemas.openxmlformats.org/officeDocument/2006/relationships/image" Target="../media/image129.jpeg"/><Relationship Id="rId5" Type="http://schemas.openxmlformats.org/officeDocument/2006/relationships/image" Target="../media/image128.png"/><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131.jpeg"/><Relationship Id="rId7" Type="http://schemas.openxmlformats.org/officeDocument/2006/relationships/image" Target="../media/image135.jpeg"/><Relationship Id="rId2" Type="http://schemas.openxmlformats.org/officeDocument/2006/relationships/notesSlide" Target="../notesSlides/notesSlide8.xml"/><Relationship Id="rId1" Type="http://schemas.openxmlformats.org/officeDocument/2006/relationships/slideLayout" Target="../slideLayouts/slideLayout142.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5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9.xml"/><Relationship Id="rId1" Type="http://schemas.openxmlformats.org/officeDocument/2006/relationships/slideLayout" Target="../slideLayouts/slideLayout142.xml"/><Relationship Id="rId5" Type="http://schemas.openxmlformats.org/officeDocument/2006/relationships/image" Target="../media/image139.jpeg"/><Relationship Id="rId4" Type="http://schemas.openxmlformats.org/officeDocument/2006/relationships/image" Target="../media/image13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4.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0.xml"/><Relationship Id="rId1" Type="http://schemas.openxmlformats.org/officeDocument/2006/relationships/slideLayout" Target="../slideLayouts/slideLayout110.xml"/><Relationship Id="rId4" Type="http://schemas.openxmlformats.org/officeDocument/2006/relationships/image" Target="../media/image143.jpg"/></Relationships>
</file>

<file path=ppt/slides/_rels/slide56.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11.xml"/><Relationship Id="rId1" Type="http://schemas.openxmlformats.org/officeDocument/2006/relationships/slideLayout" Target="../slideLayouts/slideLayout110.xml"/></Relationships>
</file>

<file path=ppt/slides/_rels/slide57.xml.rels><?xml version="1.0" encoding="UTF-8" standalone="yes"?>
<Relationships xmlns="http://schemas.openxmlformats.org/package/2006/relationships"><Relationship Id="rId8" Type="http://schemas.openxmlformats.org/officeDocument/2006/relationships/image" Target="../media/image150.jpeg"/><Relationship Id="rId13" Type="http://schemas.openxmlformats.org/officeDocument/2006/relationships/image" Target="../media/image155.jpeg"/><Relationship Id="rId18" Type="http://schemas.openxmlformats.org/officeDocument/2006/relationships/image" Target="../media/image160.jpeg"/><Relationship Id="rId26" Type="http://schemas.openxmlformats.org/officeDocument/2006/relationships/image" Target="../media/image168.jpeg"/><Relationship Id="rId3" Type="http://schemas.openxmlformats.org/officeDocument/2006/relationships/image" Target="../media/image145.jpeg"/><Relationship Id="rId21" Type="http://schemas.openxmlformats.org/officeDocument/2006/relationships/image" Target="../media/image163.png"/><Relationship Id="rId7" Type="http://schemas.openxmlformats.org/officeDocument/2006/relationships/image" Target="../media/image149.jpeg"/><Relationship Id="rId12" Type="http://schemas.openxmlformats.org/officeDocument/2006/relationships/image" Target="../media/image154.jpeg"/><Relationship Id="rId17" Type="http://schemas.openxmlformats.org/officeDocument/2006/relationships/image" Target="../media/image159.png"/><Relationship Id="rId25" Type="http://schemas.openxmlformats.org/officeDocument/2006/relationships/image" Target="../media/image167.jpeg"/><Relationship Id="rId2" Type="http://schemas.openxmlformats.org/officeDocument/2006/relationships/notesSlide" Target="../notesSlides/notesSlide12.xml"/><Relationship Id="rId16" Type="http://schemas.openxmlformats.org/officeDocument/2006/relationships/image" Target="../media/image158.jpeg"/><Relationship Id="rId20" Type="http://schemas.openxmlformats.org/officeDocument/2006/relationships/image" Target="../media/image162.png"/><Relationship Id="rId1" Type="http://schemas.openxmlformats.org/officeDocument/2006/relationships/slideLayout" Target="../slideLayouts/slideLayout126.xml"/><Relationship Id="rId6" Type="http://schemas.openxmlformats.org/officeDocument/2006/relationships/image" Target="../media/image148.jpeg"/><Relationship Id="rId11" Type="http://schemas.openxmlformats.org/officeDocument/2006/relationships/image" Target="../media/image153.jpeg"/><Relationship Id="rId24" Type="http://schemas.openxmlformats.org/officeDocument/2006/relationships/image" Target="../media/image166.jpeg"/><Relationship Id="rId5" Type="http://schemas.openxmlformats.org/officeDocument/2006/relationships/image" Target="../media/image147.jpeg"/><Relationship Id="rId15" Type="http://schemas.openxmlformats.org/officeDocument/2006/relationships/image" Target="../media/image157.jpeg"/><Relationship Id="rId23" Type="http://schemas.openxmlformats.org/officeDocument/2006/relationships/image" Target="../media/image165.jpeg"/><Relationship Id="rId28" Type="http://schemas.openxmlformats.org/officeDocument/2006/relationships/image" Target="../media/image170.jpeg"/><Relationship Id="rId10" Type="http://schemas.openxmlformats.org/officeDocument/2006/relationships/image" Target="../media/image152.jpeg"/><Relationship Id="rId19" Type="http://schemas.openxmlformats.org/officeDocument/2006/relationships/image" Target="../media/image161.png"/><Relationship Id="rId4" Type="http://schemas.openxmlformats.org/officeDocument/2006/relationships/image" Target="../media/image146.jpeg"/><Relationship Id="rId9" Type="http://schemas.openxmlformats.org/officeDocument/2006/relationships/image" Target="../media/image151.png"/><Relationship Id="rId14" Type="http://schemas.openxmlformats.org/officeDocument/2006/relationships/image" Target="../media/image156.jpeg"/><Relationship Id="rId22" Type="http://schemas.openxmlformats.org/officeDocument/2006/relationships/image" Target="../media/image164.emf"/><Relationship Id="rId27" Type="http://schemas.openxmlformats.org/officeDocument/2006/relationships/image" Target="../media/image169.jpeg"/></Relationships>
</file>

<file path=ppt/slides/_rels/slide58.xml.rels><?xml version="1.0" encoding="UTF-8" standalone="yes"?>
<Relationships xmlns="http://schemas.openxmlformats.org/package/2006/relationships"><Relationship Id="rId8" Type="http://schemas.openxmlformats.org/officeDocument/2006/relationships/image" Target="../media/image176.jpeg"/><Relationship Id="rId13" Type="http://schemas.openxmlformats.org/officeDocument/2006/relationships/image" Target="../media/image181.jpeg"/><Relationship Id="rId3" Type="http://schemas.openxmlformats.org/officeDocument/2006/relationships/image" Target="../media/image171.jpeg"/><Relationship Id="rId7" Type="http://schemas.openxmlformats.org/officeDocument/2006/relationships/image" Target="../media/image175.emf"/><Relationship Id="rId12" Type="http://schemas.openxmlformats.org/officeDocument/2006/relationships/image" Target="../media/image180.jpeg"/><Relationship Id="rId2" Type="http://schemas.openxmlformats.org/officeDocument/2006/relationships/notesSlide" Target="../notesSlides/notesSlide13.xml"/><Relationship Id="rId1" Type="http://schemas.openxmlformats.org/officeDocument/2006/relationships/slideLayout" Target="../slideLayouts/slideLayout142.xml"/><Relationship Id="rId6" Type="http://schemas.openxmlformats.org/officeDocument/2006/relationships/image" Target="../media/image174.jpeg"/><Relationship Id="rId11" Type="http://schemas.openxmlformats.org/officeDocument/2006/relationships/image" Target="../media/image179.emf"/><Relationship Id="rId5" Type="http://schemas.openxmlformats.org/officeDocument/2006/relationships/image" Target="../media/image173.emf"/><Relationship Id="rId10" Type="http://schemas.openxmlformats.org/officeDocument/2006/relationships/image" Target="../media/image178.jpeg"/><Relationship Id="rId4" Type="http://schemas.openxmlformats.org/officeDocument/2006/relationships/image" Target="../media/image172.jpeg"/><Relationship Id="rId9" Type="http://schemas.openxmlformats.org/officeDocument/2006/relationships/image" Target="../media/image177.jpeg"/><Relationship Id="rId14" Type="http://schemas.openxmlformats.org/officeDocument/2006/relationships/image" Target="../media/image18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77.xml"/></Relationships>
</file>

<file path=ppt/slides/_rels/slide6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14.xml"/><Relationship Id="rId1" Type="http://schemas.openxmlformats.org/officeDocument/2006/relationships/slideLayout" Target="../slideLayouts/slideLayout183.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7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11.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7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11.xml"/><Relationship Id="rId5" Type="http://schemas.openxmlformats.org/officeDocument/2006/relationships/image" Target="../media/image198.png"/><Relationship Id="rId4" Type="http://schemas.openxmlformats.org/officeDocument/2006/relationships/image" Target="../media/image197.png"/></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211.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7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09.xml"/></Relationships>
</file>

<file path=ppt/slides/_rels/slide76.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84.png"/><Relationship Id="rId2" Type="http://schemas.openxmlformats.org/officeDocument/2006/relationships/image" Target="../media/image185.png"/><Relationship Id="rId1" Type="http://schemas.openxmlformats.org/officeDocument/2006/relationships/slideLayout" Target="../slideLayouts/slideLayout211.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77.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211.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 Id="rId9" Type="http://schemas.openxmlformats.org/officeDocument/2006/relationships/image" Target="../media/image212.png"/></Relationships>
</file>

<file path=ppt/slides/_rels/slide7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9.png"/><Relationship Id="rId1" Type="http://schemas.openxmlformats.org/officeDocument/2006/relationships/slideLayout" Target="../slideLayouts/slideLayout211.xml"/><Relationship Id="rId4" Type="http://schemas.openxmlformats.org/officeDocument/2006/relationships/image" Target="../media/image20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8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11.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1.xml"/></Relationships>
</file>

<file path=ppt/slides/_rels/slide8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8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11.xml"/></Relationships>
</file>

<file path=ppt/slides/_rels/slide8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11.xml"/><Relationship Id="rId4" Type="http://schemas.openxmlformats.org/officeDocument/2006/relationships/image" Target="../media/image225.png"/></Relationships>
</file>

<file path=ppt/slides/_rels/slide9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11.xml"/><Relationship Id="rId5" Type="http://schemas.openxmlformats.org/officeDocument/2006/relationships/image" Target="../media/image229.png"/><Relationship Id="rId4" Type="http://schemas.openxmlformats.org/officeDocument/2006/relationships/image" Target="../media/image2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9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11.xml"/><Relationship Id="rId4" Type="http://schemas.openxmlformats.org/officeDocument/2006/relationships/image" Target="../media/image232.png"/></Relationships>
</file>

<file path=ppt/slides/_rels/slide9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11.xml"/></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9.xml"/><Relationship Id="rId5" Type="http://schemas.openxmlformats.org/officeDocument/2006/relationships/image" Target="../media/image57.png"/><Relationship Id="rId4" Type="http://schemas.openxmlformats.org/officeDocument/2006/relationships/image" Target="../media/image56.png"/></Relationships>
</file>

<file path=ppt/slides/_rels/slide9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11.xml"/><Relationship Id="rId5" Type="http://schemas.openxmlformats.org/officeDocument/2006/relationships/image" Target="../media/image238.png"/><Relationship Id="rId4" Type="http://schemas.openxmlformats.org/officeDocument/2006/relationships/image" Target="../media/image237.png"/></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11.xml"/><Relationship Id="rId5" Type="http://schemas.openxmlformats.org/officeDocument/2006/relationships/image" Target="../media/image242.png"/><Relationship Id="rId4" Type="http://schemas.openxmlformats.org/officeDocument/2006/relationships/image" Target="../media/image241.png"/></Relationships>
</file>

<file path=ppt/slides/_rels/slide9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09.xml"/><Relationship Id="rId5" Type="http://schemas.openxmlformats.org/officeDocument/2006/relationships/image" Target="../media/image246.png"/><Relationship Id="rId4" Type="http://schemas.openxmlformats.org/officeDocument/2006/relationships/image" Target="../media/image245.png"/></Relationships>
</file>

<file path=ppt/slides/_rels/slide9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0" y="0"/>
            <a:ext cx="9144000" cy="6858000"/>
          </a:xfrm>
          <a:solidFill>
            <a:srgbClr val="FFFF00"/>
          </a:solidFill>
          <a:ln>
            <a:miter lim="800000"/>
            <a:headEnd/>
            <a:tailEnd/>
          </a:ln>
          <a:extLst/>
        </p:spPr>
        <p:style>
          <a:lnRef idx="0">
            <a:scrgbClr r="0" g="0" b="0"/>
          </a:lnRef>
          <a:fillRef idx="1003">
            <a:schemeClr val="lt1"/>
          </a:fillRef>
          <a:effectRef idx="0">
            <a:scrgbClr r="0" g="0" b="0"/>
          </a:effectRef>
          <a:fontRef idx="major"/>
        </p:style>
        <p:txBody>
          <a:bodyPr rtlCol="0">
            <a:normAutofit/>
          </a:bodyPr>
          <a:lstStyle/>
          <a:p>
            <a:pPr>
              <a:defRPr/>
            </a:pPr>
            <a:r>
              <a:rPr lang="zh-TW" altLang="en-US" sz="4000" b="1" kern="100" dirty="0">
                <a:solidFill>
                  <a:srgbClr val="FF0000"/>
                </a:solidFill>
                <a:latin typeface="標楷體" pitchFamily="65" charset="-120"/>
                <a:ea typeface="標楷體" pitchFamily="65" charset="-120"/>
              </a:rPr>
              <a:t>輕量化植物栽培設施之</a:t>
            </a:r>
            <a:br>
              <a:rPr lang="en-US" altLang="zh-TW" sz="4000" b="1" kern="100" dirty="0">
                <a:solidFill>
                  <a:srgbClr val="FF0000"/>
                </a:solidFill>
                <a:latin typeface="標楷體" pitchFamily="65" charset="-120"/>
                <a:ea typeface="標楷體" pitchFamily="65" charset="-120"/>
              </a:rPr>
            </a:br>
            <a:r>
              <a:rPr lang="zh-TW" altLang="en-US" sz="4000" b="1" kern="100" dirty="0">
                <a:solidFill>
                  <a:srgbClr val="FF0000"/>
                </a:solidFill>
                <a:latin typeface="標楷體" pitchFamily="65" charset="-120"/>
                <a:ea typeface="標楷體" pitchFamily="65" charset="-120"/>
              </a:rPr>
              <a:t>結構材料研究開發</a:t>
            </a:r>
            <a:br>
              <a:rPr lang="en-US" altLang="zh-TW" sz="4000" b="1" kern="100" dirty="0">
                <a:solidFill>
                  <a:srgbClr val="FF0000"/>
                </a:solidFill>
                <a:latin typeface="標楷體" pitchFamily="65" charset="-120"/>
                <a:ea typeface="標楷體" pitchFamily="65" charset="-120"/>
              </a:rPr>
            </a:br>
            <a:br>
              <a:rPr lang="en-US" altLang="zh-TW" sz="2800" b="1" kern="100" dirty="0">
                <a:solidFill>
                  <a:srgbClr val="FF0000"/>
                </a:solidFill>
                <a:latin typeface="標楷體" pitchFamily="65" charset="-120"/>
                <a:ea typeface="標楷體" pitchFamily="65" charset="-120"/>
              </a:rPr>
            </a:br>
            <a:r>
              <a:rPr lang="zh-TW" altLang="en-US" sz="4000" b="1" kern="100" dirty="0">
                <a:solidFill>
                  <a:srgbClr val="0000FF"/>
                </a:solidFill>
                <a:latin typeface="標楷體" pitchFamily="65" charset="-120"/>
                <a:ea typeface="標楷體" pitchFamily="65" charset="-120"/>
              </a:rPr>
              <a:t>期末報告</a:t>
            </a:r>
            <a:br>
              <a:rPr lang="en-US" altLang="zh-TW" sz="4000" b="1" kern="100" dirty="0">
                <a:solidFill>
                  <a:srgbClr val="FF0000"/>
                </a:solidFill>
                <a:latin typeface="標楷體" pitchFamily="65" charset="-120"/>
                <a:ea typeface="標楷體" pitchFamily="65" charset="-120"/>
              </a:rPr>
            </a:br>
            <a:r>
              <a:rPr lang="en-US" altLang="zh-TW" b="1" kern="100" dirty="0">
                <a:solidFill>
                  <a:srgbClr val="FF0000"/>
                </a:solidFill>
                <a:latin typeface="標楷體" pitchFamily="65" charset="-120"/>
                <a:ea typeface="標楷體" pitchFamily="65" charset="-120"/>
              </a:rPr>
              <a:t>     </a:t>
            </a:r>
            <a:br>
              <a:rPr lang="en-US" altLang="zh-TW" b="1" dirty="0">
                <a:solidFill>
                  <a:srgbClr val="FF0000"/>
                </a:solidFill>
                <a:latin typeface="標楷體" pitchFamily="65" charset="-120"/>
                <a:ea typeface="標楷體" pitchFamily="65" charset="-120"/>
              </a:rPr>
            </a:br>
            <a:br>
              <a:rPr lang="en-US" altLang="zh-TW" b="1" dirty="0">
                <a:solidFill>
                  <a:srgbClr val="FF0000"/>
                </a:solidFill>
                <a:latin typeface="標楷體" pitchFamily="65" charset="-120"/>
                <a:ea typeface="標楷體" pitchFamily="65" charset="-120"/>
              </a:rPr>
            </a:br>
            <a:br>
              <a:rPr lang="en-US" altLang="zh-TW" b="1" dirty="0">
                <a:solidFill>
                  <a:srgbClr val="FF0000"/>
                </a:solidFill>
                <a:latin typeface="標楷體" pitchFamily="65" charset="-120"/>
                <a:ea typeface="標楷體" pitchFamily="65" charset="-120"/>
              </a:rPr>
            </a:br>
            <a:endParaRPr lang="zh-TW" altLang="en-US" b="1" dirty="0">
              <a:solidFill>
                <a:srgbClr val="FF9900"/>
              </a:solidFill>
              <a:latin typeface="標楷體" pitchFamily="65" charset="-120"/>
              <a:ea typeface="標楷體" pitchFamily="65" charset="-120"/>
            </a:endParaRPr>
          </a:p>
        </p:txBody>
      </p:sp>
      <p:sp>
        <p:nvSpPr>
          <p:cNvPr id="32773" name="Rectangle 3"/>
          <p:cNvSpPr>
            <a:spLocks noGrp="1" noChangeArrowheads="1"/>
          </p:cNvSpPr>
          <p:nvPr>
            <p:ph type="subTitle" idx="1"/>
          </p:nvPr>
        </p:nvSpPr>
        <p:spPr>
          <a:xfrm>
            <a:off x="1156374" y="3878818"/>
            <a:ext cx="6525344" cy="1655762"/>
          </a:xfrm>
          <a:solidFill>
            <a:srgbClr val="002060"/>
          </a:solidFill>
        </p:spPr>
        <p:txBody>
          <a:bodyPr>
            <a:normAutofit/>
          </a:bodyPr>
          <a:lstStyle/>
          <a:p>
            <a:pPr>
              <a:spcBef>
                <a:spcPct val="10000"/>
              </a:spcBef>
              <a:spcAft>
                <a:spcPct val="10000"/>
              </a:spcAft>
            </a:pPr>
            <a:r>
              <a:rPr lang="zh-TW" altLang="en-US" sz="2800" b="1" dirty="0">
                <a:solidFill>
                  <a:schemeClr val="bg1"/>
                </a:solidFill>
                <a:latin typeface="標楷體" panose="03000509000000000000" pitchFamily="65" charset="-120"/>
                <a:ea typeface="標楷體" panose="03000509000000000000" pitchFamily="65" charset="-120"/>
              </a:rPr>
              <a:t>計畫執行單位：金屬工業研究發展中心</a:t>
            </a:r>
            <a:endParaRPr lang="en-US" altLang="zh-TW" sz="2800" b="1" dirty="0">
              <a:solidFill>
                <a:schemeClr val="bg1"/>
              </a:solidFill>
              <a:latin typeface="標楷體" panose="03000509000000000000" pitchFamily="65" charset="-120"/>
              <a:ea typeface="標楷體" panose="03000509000000000000" pitchFamily="65" charset="-120"/>
            </a:endParaRPr>
          </a:p>
          <a:p>
            <a:pPr>
              <a:spcBef>
                <a:spcPct val="10000"/>
              </a:spcBef>
              <a:spcAft>
                <a:spcPct val="10000"/>
              </a:spcAft>
            </a:pPr>
            <a:r>
              <a:rPr lang="zh-TW" altLang="en-US" sz="2800" b="1" dirty="0">
                <a:solidFill>
                  <a:schemeClr val="bg1"/>
                </a:solidFill>
                <a:latin typeface="標楷體" panose="03000509000000000000" pitchFamily="65" charset="-120"/>
                <a:ea typeface="標楷體" panose="03000509000000000000" pitchFamily="65" charset="-120"/>
              </a:rPr>
              <a:t>  計畫主持人</a:t>
            </a:r>
            <a:r>
              <a:rPr lang="en-US" altLang="zh-TW" sz="2800" b="1" dirty="0">
                <a:solidFill>
                  <a:schemeClr val="bg1"/>
                </a:solidFill>
                <a:latin typeface="標楷體" panose="03000509000000000000" pitchFamily="65" charset="-120"/>
                <a:ea typeface="標楷體" panose="03000509000000000000" pitchFamily="65" charset="-120"/>
              </a:rPr>
              <a:t>:</a:t>
            </a:r>
            <a:r>
              <a:rPr lang="zh-TW" altLang="en-US" sz="2800" b="1" dirty="0">
                <a:solidFill>
                  <a:schemeClr val="bg1"/>
                </a:solidFill>
                <a:latin typeface="標楷體" panose="03000509000000000000" pitchFamily="65" charset="-120"/>
                <a:ea typeface="標楷體" panose="03000509000000000000" pitchFamily="65" charset="-120"/>
              </a:rPr>
              <a:t> 技術總監 黃金川 博士</a:t>
            </a:r>
            <a:endParaRPr lang="en-US" altLang="zh-TW" sz="2800" b="1" dirty="0">
              <a:solidFill>
                <a:schemeClr val="bg1"/>
              </a:solidFill>
              <a:latin typeface="標楷體" panose="03000509000000000000" pitchFamily="65" charset="-120"/>
              <a:ea typeface="標楷體" panose="03000509000000000000" pitchFamily="65" charset="-120"/>
            </a:endParaRPr>
          </a:p>
          <a:p>
            <a:pPr>
              <a:spcBef>
                <a:spcPct val="10000"/>
              </a:spcBef>
              <a:spcAft>
                <a:spcPct val="10000"/>
              </a:spcAft>
            </a:pPr>
            <a:r>
              <a:rPr lang="zh-TW" altLang="en-US" sz="2800" b="1" dirty="0">
                <a:solidFill>
                  <a:schemeClr val="bg1"/>
                </a:solidFill>
                <a:latin typeface="標楷體" panose="03000509000000000000" pitchFamily="65" charset="-120"/>
                <a:ea typeface="標楷體" panose="03000509000000000000" pitchFamily="65" charset="-120"/>
              </a:rPr>
              <a:t> </a:t>
            </a:r>
            <a:r>
              <a:rPr lang="en-US" altLang="zh-TW" sz="2800" b="1" dirty="0">
                <a:solidFill>
                  <a:schemeClr val="bg1"/>
                </a:solidFill>
                <a:latin typeface="Times New Roman" pitchFamily="18" charset="0"/>
                <a:ea typeface="標楷體" panose="03000509000000000000" pitchFamily="65" charset="-120"/>
                <a:cs typeface="Times New Roman" pitchFamily="18" charset="0"/>
              </a:rPr>
              <a:t>2017</a:t>
            </a:r>
            <a:r>
              <a:rPr lang="zh-TW" altLang="en-US" sz="2800" b="1" dirty="0">
                <a:solidFill>
                  <a:schemeClr val="bg1"/>
                </a:solidFill>
                <a:latin typeface="Times New Roman" pitchFamily="18" charset="0"/>
                <a:ea typeface="標楷體" panose="03000509000000000000" pitchFamily="65" charset="-120"/>
                <a:cs typeface="Times New Roman" pitchFamily="18" charset="0"/>
              </a:rPr>
              <a:t>年</a:t>
            </a:r>
            <a:r>
              <a:rPr lang="en-US" altLang="zh-TW" sz="2800" b="1" dirty="0">
                <a:solidFill>
                  <a:schemeClr val="bg1"/>
                </a:solidFill>
                <a:latin typeface="Times New Roman" pitchFamily="18" charset="0"/>
                <a:ea typeface="標楷體" panose="03000509000000000000" pitchFamily="65" charset="-120"/>
                <a:cs typeface="Times New Roman" pitchFamily="18" charset="0"/>
              </a:rPr>
              <a:t>12</a:t>
            </a:r>
            <a:r>
              <a:rPr lang="zh-TW" altLang="en-US" sz="2800" b="1" dirty="0">
                <a:solidFill>
                  <a:schemeClr val="bg1"/>
                </a:solidFill>
                <a:latin typeface="Times New Roman" pitchFamily="18" charset="0"/>
                <a:ea typeface="標楷體" panose="03000509000000000000" pitchFamily="65" charset="-120"/>
                <a:cs typeface="Times New Roman" pitchFamily="18" charset="0"/>
              </a:rPr>
              <a:t>月</a:t>
            </a:r>
            <a:r>
              <a:rPr lang="en-US" altLang="zh-TW" sz="2800" b="1" dirty="0">
                <a:solidFill>
                  <a:schemeClr val="bg1"/>
                </a:solidFill>
                <a:latin typeface="Times New Roman" pitchFamily="18" charset="0"/>
                <a:ea typeface="標楷體" panose="03000509000000000000" pitchFamily="65" charset="-120"/>
                <a:cs typeface="Times New Roman" pitchFamily="18" charset="0"/>
              </a:rPr>
              <a:t>15</a:t>
            </a:r>
            <a:r>
              <a:rPr lang="zh-TW" altLang="en-US" sz="2800" b="1" dirty="0">
                <a:solidFill>
                  <a:schemeClr val="bg1"/>
                </a:solidFill>
                <a:latin typeface="Times New Roman" pitchFamily="18" charset="0"/>
                <a:ea typeface="標楷體" panose="03000509000000000000" pitchFamily="65" charset="-120"/>
                <a:cs typeface="Times New Roman" pitchFamily="18" charset="0"/>
              </a:rPr>
              <a:t>日</a:t>
            </a:r>
            <a:endParaRPr lang="en-US" altLang="zh-TW" sz="2800" b="1" dirty="0">
              <a:solidFill>
                <a:schemeClr val="bg1"/>
              </a:solidFill>
              <a:latin typeface="Times New Roman" pitchFamily="18" charset="0"/>
              <a:ea typeface="標楷體" panose="03000509000000000000" pitchFamily="65" charset="-120"/>
              <a:cs typeface="Times New Roman" pitchFamily="18" charset="0"/>
            </a:endParaRPr>
          </a:p>
        </p:txBody>
      </p:sp>
      <p:pic>
        <p:nvPicPr>
          <p:cNvPr id="4" name="圖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7964" y="2639221"/>
            <a:ext cx="1596036" cy="101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9244" y="4687168"/>
            <a:ext cx="1574756" cy="93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7071" y="0"/>
            <a:ext cx="1738312"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60" y="2633662"/>
            <a:ext cx="1260475" cy="93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0648" y="-2372"/>
            <a:ext cx="20081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47964" y="3658352"/>
            <a:ext cx="1596036" cy="10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47964" y="1313659"/>
            <a:ext cx="162560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690" y="1"/>
            <a:ext cx="1453762" cy="131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660" y="1312862"/>
            <a:ext cx="12604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71" y="4744004"/>
            <a:ext cx="1247785" cy="80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圖片 1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188836" y="-4351"/>
            <a:ext cx="13430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圖片 1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589420" y="5542894"/>
            <a:ext cx="1731911" cy="131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17"/>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374154" y="5534028"/>
            <a:ext cx="2062403"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圖片 18"/>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92066" y="5533840"/>
            <a:ext cx="1871612" cy="134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圖片 8"/>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44883" y="-13253"/>
            <a:ext cx="1702846" cy="132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圖片 19"/>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9671" y="5534026"/>
            <a:ext cx="1393825"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圖片 20"/>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13753" y="5534026"/>
            <a:ext cx="2200358" cy="13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圖片 2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883476" y="411"/>
            <a:ext cx="130651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圖片 26"/>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0425" y="3567235"/>
            <a:ext cx="1267239" cy="118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1</a:t>
            </a:fld>
            <a:endParaRPr lang="zh-TW" altLang="en-US" dirty="0"/>
          </a:p>
        </p:txBody>
      </p:sp>
    </p:spTree>
    <p:extLst>
      <p:ext uri="{BB962C8B-B14F-4D97-AF65-F5344CB8AC3E}">
        <p14:creationId xmlns:p14="http://schemas.microsoft.com/office/powerpoint/2010/main" val="892785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173736" y="429768"/>
            <a:ext cx="9144000" cy="763588"/>
          </a:xfrm>
        </p:spPr>
        <p:txBody>
          <a:bodyPr/>
          <a:lstStyle/>
          <a:p>
            <a:pPr algn="ctr"/>
            <a:r>
              <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計畫技術應用研究開發：</a:t>
            </a:r>
            <a:endParaRPr lang="zh-TW" altLang="en-US" sz="2400" b="1" dirty="0">
              <a:solidFill>
                <a:srgbClr val="0000FF"/>
              </a:solidFill>
              <a:latin typeface="標楷體" panose="03000509000000000000" pitchFamily="65" charset="-120"/>
              <a:ea typeface="標楷體" panose="03000509000000000000" pitchFamily="65" charset="-120"/>
            </a:endParaRPr>
          </a:p>
        </p:txBody>
      </p:sp>
      <p:sp>
        <p:nvSpPr>
          <p:cNvPr id="2" name="矩形 1"/>
          <p:cNvSpPr/>
          <p:nvPr/>
        </p:nvSpPr>
        <p:spPr>
          <a:xfrm>
            <a:off x="850392" y="993194"/>
            <a:ext cx="8166999" cy="3785652"/>
          </a:xfrm>
          <a:prstGeom prst="rect">
            <a:avLst/>
          </a:prstGeom>
        </p:spPr>
        <p:txBody>
          <a:bodyPr wrap="square">
            <a:spAutoFit/>
          </a:bodyPr>
          <a:lstStyle/>
          <a:p>
            <a:pPr>
              <a:defRPr/>
            </a:pPr>
            <a:endPar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斯特樂</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溫室型材</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研究開發</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衍生計畫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endPar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皆展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溫室設計</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研究開發</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衍生計畫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132</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p>
          <a:p>
            <a:pPr>
              <a:defRPr/>
            </a:pP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向陽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太陽能農棚</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研究開發</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衍生計畫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p>
          <a:p>
            <a:pPr>
              <a:defRPr/>
            </a:pP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4.</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農委會</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智慧化溫室防颱系統研究</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衍生計畫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525</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合計 </a:t>
            </a:r>
            <a:r>
              <a:rPr lang="en-US" altLang="zh-TW"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4 </a:t>
            </a:r>
            <a:r>
              <a:rPr lang="zh-TW" altLang="en-US"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家，簽約金額</a:t>
            </a:r>
            <a:r>
              <a:rPr lang="en-US" altLang="zh-TW"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1455</a:t>
            </a:r>
            <a:r>
              <a:rPr lang="zh-TW" altLang="en-US"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萬元。</a:t>
            </a:r>
          </a:p>
        </p:txBody>
      </p:sp>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10</a:t>
            </a:fld>
            <a:endParaRPr lang="zh-TW" altLang="en-US" dirty="0">
              <a:solidFill>
                <a:prstClr val="black">
                  <a:tint val="75000"/>
                </a:prstClr>
              </a:solidFill>
            </a:endParaRPr>
          </a:p>
        </p:txBody>
      </p:sp>
    </p:spTree>
    <p:extLst>
      <p:ext uri="{BB962C8B-B14F-4D97-AF65-F5344CB8AC3E}">
        <p14:creationId xmlns:p14="http://schemas.microsoft.com/office/powerpoint/2010/main" val="5944648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09" y="3978160"/>
            <a:ext cx="2836814" cy="247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7" y="2266489"/>
            <a:ext cx="3185081" cy="14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I=0.9</a:t>
            </a: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28467">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A</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a:t>
            </a:r>
            <a:r>
              <a:rPr lang="zh-TW" altLang="en-US" sz="2000" b="1" kern="100" dirty="0">
                <a:solidFill>
                  <a:srgbClr val="FF0000"/>
                </a:solidFill>
                <a:latin typeface="Times New Roman" pitchFamily="18" charset="0"/>
                <a:ea typeface="標楷體"/>
                <a:cs typeface="Times New Roman" pitchFamily="18" charset="0"/>
              </a:rPr>
              <a:t> 溫室結構</a:t>
            </a:r>
            <a:r>
              <a:rPr lang="zh-TW" altLang="en-US" sz="2000" b="1" kern="100" dirty="0">
                <a:solidFill>
                  <a:prstClr val="black"/>
                </a:solidFill>
                <a:latin typeface="Times New Roman" pitchFamily="18" charset="0"/>
                <a:ea typeface="標楷體"/>
                <a:cs typeface="Times New Roman" pitchFamily="18" charset="0"/>
              </a:rPr>
              <a:t>模擬風壓設定</a:t>
            </a: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100</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a:solidFill>
                  <a:prstClr val="black"/>
                </a:solidFill>
                <a:latin typeface="標楷體" pitchFamily="65" charset="-120"/>
                <a:ea typeface="標楷體" pitchFamily="65" charset="-120"/>
              </a:rPr>
              <a:t>圖</a:t>
            </a:r>
          </a:p>
        </p:txBody>
      </p:sp>
    </p:spTree>
    <p:extLst>
      <p:ext uri="{BB962C8B-B14F-4D97-AF65-F5344CB8AC3E}">
        <p14:creationId xmlns:p14="http://schemas.microsoft.com/office/powerpoint/2010/main" val="30666603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3570" y="2893633"/>
            <a:ext cx="4095276" cy="291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77" y="2893633"/>
            <a:ext cx="4113335" cy="291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370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539552" y="3068960"/>
            <a:ext cx="355334"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395536" y="3717032"/>
            <a:ext cx="936109"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12.5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15</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4795163" y="3747914"/>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4915340" y="304125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a:solidFill>
                  <a:srgbClr val="0000FF"/>
                </a:solidFill>
                <a:latin typeface="Times New Roman" pitchFamily="18" charset="0"/>
                <a:ea typeface="標楷體"/>
                <a:cs typeface="Times New Roman" pitchFamily="18" charset="0"/>
              </a:rPr>
              <a:t>1.</a:t>
            </a: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15</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370MPa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位於圓頂支撐鋼管，</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endPar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a:solidFill>
                  <a:srgbClr val="0000FF"/>
                </a:solidFill>
                <a:latin typeface="Times New Roman" pitchFamily="18" charset="0"/>
                <a:ea typeface="標楷體"/>
                <a:cs typeface="Times New Roman" pitchFamily="18" charset="0"/>
              </a:rPr>
              <a:t>2.</a:t>
            </a:r>
            <a:r>
              <a:rPr lang="zh-TW" altLang="zh-TW" b="1" kern="100" dirty="0">
                <a:solidFill>
                  <a:srgbClr val="0000FF"/>
                </a:solidFill>
                <a:latin typeface="Times New Roman" pitchFamily="18" charset="0"/>
                <a:ea typeface="標楷體"/>
                <a:cs typeface="Times New Roman" pitchFamily="18" charset="0"/>
              </a:rPr>
              <a:t>結構最大變形量為</a:t>
            </a:r>
            <a:r>
              <a:rPr lang="en-US" altLang="zh-TW" b="1" kern="100" dirty="0">
                <a:solidFill>
                  <a:srgbClr val="0000FF"/>
                </a:solidFill>
                <a:latin typeface="Times New Roman" pitchFamily="18" charset="0"/>
                <a:ea typeface="標楷體"/>
                <a:cs typeface="Times New Roman" pitchFamily="18" charset="0"/>
              </a:rPr>
              <a:t>12.5mm</a:t>
            </a:r>
            <a:r>
              <a:rPr lang="zh-TW" altLang="en-US" b="1" kern="100" dirty="0">
                <a:solidFill>
                  <a:srgbClr val="0000FF"/>
                </a:solidFill>
                <a:latin typeface="Times New Roman" pitchFamily="18" charset="0"/>
                <a:ea typeface="標楷體"/>
                <a:cs typeface="Times New Roman" pitchFamily="18" charset="0"/>
              </a:rPr>
              <a:t>，位於</a:t>
            </a:r>
            <a:r>
              <a:rPr lang="en-US" altLang="zh-TW" b="1" kern="100" dirty="0">
                <a:solidFill>
                  <a:srgbClr val="0000FF"/>
                </a:solidFill>
                <a:latin typeface="Times New Roman" pitchFamily="18" charset="0"/>
                <a:ea typeface="標楷體"/>
                <a:cs typeface="Times New Roman" pitchFamily="18" charset="0"/>
              </a:rPr>
              <a:t>U</a:t>
            </a:r>
            <a:r>
              <a:rPr lang="zh-TW" altLang="en-US" b="1" kern="100" dirty="0">
                <a:solidFill>
                  <a:srgbClr val="0000FF"/>
                </a:solidFill>
                <a:latin typeface="Times New Roman" pitchFamily="18" charset="0"/>
                <a:ea typeface="標楷體"/>
                <a:cs typeface="Times New Roman" pitchFamily="18" charset="0"/>
              </a:rPr>
              <a:t>型水槽。</a:t>
            </a: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A</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a:t>
            </a:r>
            <a:r>
              <a:rPr lang="zh-TW" altLang="en-US" sz="2000" b="1" kern="100" dirty="0">
                <a:solidFill>
                  <a:srgbClr val="FF0000"/>
                </a:solidFill>
                <a:latin typeface="Times New Roman" pitchFamily="18" charset="0"/>
                <a:ea typeface="標楷體"/>
                <a:cs typeface="Times New Roman" pitchFamily="18" charset="0"/>
              </a:rPr>
              <a:t> 溫室結構</a:t>
            </a:r>
            <a:r>
              <a:rPr lang="zh-TW" altLang="en-US" sz="2000" b="1" kern="100" dirty="0">
                <a:solidFill>
                  <a:prstClr val="black"/>
                </a:solidFill>
                <a:latin typeface="Times New Roman" pitchFamily="18" charset="0"/>
                <a:ea typeface="標楷體"/>
                <a:cs typeface="Times New Roman" pitchFamily="18" charset="0"/>
              </a:rPr>
              <a:t>模擬分析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101</a:t>
            </a:fld>
            <a:endParaRPr lang="zh-TW" altLang="en-US" dirty="0">
              <a:solidFill>
                <a:prstClr val="black">
                  <a:tint val="75000"/>
                </a:prstClr>
              </a:solidFill>
            </a:endParaRPr>
          </a:p>
        </p:txBody>
      </p:sp>
    </p:spTree>
    <p:extLst>
      <p:ext uri="{BB962C8B-B14F-4D97-AF65-F5344CB8AC3E}">
        <p14:creationId xmlns:p14="http://schemas.microsoft.com/office/powerpoint/2010/main" val="27283495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I=0.9</a:t>
            </a: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28467">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B</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a:t>
            </a:r>
            <a:r>
              <a:rPr lang="zh-TW" altLang="en-US" sz="2000" b="1" kern="100" dirty="0">
                <a:solidFill>
                  <a:srgbClr val="FF0000"/>
                </a:solidFill>
                <a:latin typeface="Times New Roman" pitchFamily="18" charset="0"/>
                <a:ea typeface="標楷體"/>
                <a:cs typeface="Times New Roman" pitchFamily="18" charset="0"/>
              </a:rPr>
              <a:t>溫室結構</a:t>
            </a:r>
            <a:r>
              <a:rPr lang="zh-TW" altLang="en-US" sz="2000" b="1" kern="100" dirty="0">
                <a:solidFill>
                  <a:prstClr val="black"/>
                </a:solidFill>
                <a:latin typeface="Times New Roman" pitchFamily="18" charset="0"/>
                <a:ea typeface="標楷體"/>
                <a:cs typeface="Times New Roman" pitchFamily="18" charset="0"/>
              </a:rPr>
              <a:t>模擬風壓設定</a:t>
            </a: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102</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a:solidFill>
                  <a:prstClr val="black"/>
                </a:solidFill>
                <a:latin typeface="標楷體" pitchFamily="65" charset="-120"/>
                <a:ea typeface="標楷體" pitchFamily="65" charset="-120"/>
              </a:rPr>
              <a:t>圖</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48" y="4062618"/>
            <a:ext cx="2786120" cy="2420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4" y="2269290"/>
            <a:ext cx="3264614" cy="1506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6875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079" y="2893633"/>
            <a:ext cx="4170980"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20" y="2899259"/>
            <a:ext cx="4102603"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283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640736" y="3042592"/>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528016"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12.5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15</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76056" y="306896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a:solidFill>
                  <a:srgbClr val="0000FF"/>
                </a:solidFill>
                <a:latin typeface="Times New Roman" pitchFamily="18" charset="0"/>
                <a:ea typeface="標楷體"/>
                <a:cs typeface="Times New Roman" pitchFamily="18" charset="0"/>
              </a:rPr>
              <a:t>1.</a:t>
            </a: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15</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283MPa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位於圓頂鋼管，</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endPar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a:solidFill>
                  <a:srgbClr val="0000FF"/>
                </a:solidFill>
                <a:latin typeface="Times New Roman" pitchFamily="18" charset="0"/>
                <a:ea typeface="標楷體"/>
                <a:cs typeface="Times New Roman" pitchFamily="18" charset="0"/>
              </a:rPr>
              <a:t>2.</a:t>
            </a:r>
            <a:r>
              <a:rPr lang="zh-TW" altLang="zh-TW" b="1" kern="100" dirty="0">
                <a:solidFill>
                  <a:srgbClr val="0000FF"/>
                </a:solidFill>
                <a:latin typeface="Times New Roman" pitchFamily="18" charset="0"/>
                <a:ea typeface="標楷體"/>
                <a:cs typeface="Times New Roman" pitchFamily="18" charset="0"/>
              </a:rPr>
              <a:t>結構最大變形量為</a:t>
            </a:r>
            <a:r>
              <a:rPr lang="en-US" altLang="zh-TW" b="1" kern="100" dirty="0">
                <a:solidFill>
                  <a:srgbClr val="0000FF"/>
                </a:solidFill>
                <a:latin typeface="Times New Roman" pitchFamily="18" charset="0"/>
                <a:ea typeface="標楷體"/>
                <a:cs typeface="Times New Roman" pitchFamily="18" charset="0"/>
              </a:rPr>
              <a:t>12.5mm</a:t>
            </a:r>
            <a:r>
              <a:rPr lang="zh-TW" altLang="en-US" b="1" kern="100" dirty="0">
                <a:solidFill>
                  <a:srgbClr val="0000FF"/>
                </a:solidFill>
                <a:latin typeface="Times New Roman" pitchFamily="18" charset="0"/>
                <a:ea typeface="標楷體"/>
                <a:cs typeface="Times New Roman" pitchFamily="18" charset="0"/>
              </a:rPr>
              <a:t>，位於</a:t>
            </a:r>
            <a:r>
              <a:rPr lang="en-US" altLang="zh-TW" b="1" kern="100" dirty="0">
                <a:solidFill>
                  <a:srgbClr val="0000FF"/>
                </a:solidFill>
                <a:latin typeface="Times New Roman" pitchFamily="18" charset="0"/>
                <a:ea typeface="標楷體"/>
                <a:cs typeface="Times New Roman" pitchFamily="18" charset="0"/>
              </a:rPr>
              <a:t>U</a:t>
            </a:r>
            <a:r>
              <a:rPr lang="zh-TW" altLang="en-US" b="1" kern="100" dirty="0">
                <a:solidFill>
                  <a:srgbClr val="0000FF"/>
                </a:solidFill>
                <a:latin typeface="Times New Roman" pitchFamily="18" charset="0"/>
                <a:ea typeface="標楷體"/>
                <a:cs typeface="Times New Roman" pitchFamily="18" charset="0"/>
              </a:rPr>
              <a:t>型水槽。</a:t>
            </a: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B</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a:t>
            </a:r>
            <a:r>
              <a:rPr lang="zh-TW" altLang="en-US" sz="2000" b="1" kern="100" dirty="0">
                <a:solidFill>
                  <a:srgbClr val="FF0000"/>
                </a:solidFill>
                <a:latin typeface="Times New Roman" pitchFamily="18" charset="0"/>
                <a:ea typeface="標楷體"/>
                <a:cs typeface="Times New Roman" pitchFamily="18" charset="0"/>
              </a:rPr>
              <a:t> 溫室結構</a:t>
            </a:r>
            <a:r>
              <a:rPr lang="zh-TW" altLang="en-US" sz="2000" b="1" kern="100" dirty="0">
                <a:solidFill>
                  <a:prstClr val="black"/>
                </a:solidFill>
                <a:latin typeface="Times New Roman" pitchFamily="18" charset="0"/>
                <a:ea typeface="標楷體"/>
                <a:cs typeface="Times New Roman" pitchFamily="18" charset="0"/>
              </a:rPr>
              <a:t>模擬分析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103</a:t>
            </a:fld>
            <a:endParaRPr lang="zh-TW" altLang="en-US" dirty="0">
              <a:solidFill>
                <a:prstClr val="black">
                  <a:tint val="75000"/>
                </a:prstClr>
              </a:solidFill>
            </a:endParaRPr>
          </a:p>
        </p:txBody>
      </p:sp>
    </p:spTree>
    <p:extLst>
      <p:ext uri="{BB962C8B-B14F-4D97-AF65-F5344CB8AC3E}">
        <p14:creationId xmlns:p14="http://schemas.microsoft.com/office/powerpoint/2010/main" val="12014197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38" y="4062620"/>
            <a:ext cx="2969325" cy="2425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I=0.9</a:t>
            </a: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28467">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C</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a:t>
            </a:r>
            <a:r>
              <a:rPr lang="zh-TW" altLang="en-US" sz="2000" b="1" kern="100" dirty="0">
                <a:solidFill>
                  <a:srgbClr val="FF0000"/>
                </a:solidFill>
                <a:latin typeface="Times New Roman" pitchFamily="18" charset="0"/>
                <a:ea typeface="標楷體"/>
                <a:cs typeface="Times New Roman" pitchFamily="18" charset="0"/>
              </a:rPr>
              <a:t> 溫室結構</a:t>
            </a:r>
            <a:r>
              <a:rPr lang="zh-TW" altLang="en-US" sz="2000" b="1" kern="100" dirty="0">
                <a:solidFill>
                  <a:prstClr val="black"/>
                </a:solidFill>
                <a:latin typeface="Times New Roman" pitchFamily="18" charset="0"/>
                <a:ea typeface="標楷體"/>
                <a:cs typeface="Times New Roman" pitchFamily="18" charset="0"/>
              </a:rPr>
              <a:t>模擬風壓設定</a:t>
            </a: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104</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a:solidFill>
                  <a:prstClr val="black"/>
                </a:solidFill>
                <a:latin typeface="標楷體" pitchFamily="65" charset="-120"/>
                <a:ea typeface="標楷體" pitchFamily="65" charset="-120"/>
              </a:rPr>
              <a:t>圖</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4" y="2294897"/>
            <a:ext cx="31623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62197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20" y="2893631"/>
            <a:ext cx="4355695"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245" y="2893633"/>
            <a:ext cx="4198647"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281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585133" y="3055318"/>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12.6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15</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1" y="304125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a:solidFill>
                  <a:srgbClr val="0000FF"/>
                </a:solidFill>
                <a:latin typeface="Times New Roman" pitchFamily="18" charset="0"/>
                <a:ea typeface="標楷體"/>
                <a:cs typeface="Times New Roman" pitchFamily="18" charset="0"/>
              </a:rPr>
              <a:t>1.</a:t>
            </a: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15</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281MPa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位於圓頂鋼管，</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endPar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a:solidFill>
                  <a:srgbClr val="0000FF"/>
                </a:solidFill>
                <a:latin typeface="Times New Roman" pitchFamily="18" charset="0"/>
                <a:ea typeface="標楷體"/>
                <a:cs typeface="Times New Roman" pitchFamily="18" charset="0"/>
              </a:rPr>
              <a:t>2.</a:t>
            </a:r>
            <a:r>
              <a:rPr lang="zh-TW" altLang="zh-TW" b="1" kern="100" dirty="0">
                <a:solidFill>
                  <a:srgbClr val="0000FF"/>
                </a:solidFill>
                <a:latin typeface="Times New Roman" pitchFamily="18" charset="0"/>
                <a:ea typeface="標楷體"/>
                <a:cs typeface="Times New Roman" pitchFamily="18" charset="0"/>
              </a:rPr>
              <a:t>結構最大變形量為</a:t>
            </a:r>
            <a:r>
              <a:rPr lang="en-US" altLang="zh-TW" b="1" kern="100" dirty="0">
                <a:solidFill>
                  <a:srgbClr val="0000FF"/>
                </a:solidFill>
                <a:latin typeface="Times New Roman" pitchFamily="18" charset="0"/>
                <a:ea typeface="標楷體"/>
                <a:cs typeface="Times New Roman" pitchFamily="18" charset="0"/>
              </a:rPr>
              <a:t>12.6mm</a:t>
            </a:r>
            <a:r>
              <a:rPr lang="zh-TW" altLang="en-US" b="1" kern="100" dirty="0">
                <a:solidFill>
                  <a:srgbClr val="0000FF"/>
                </a:solidFill>
                <a:latin typeface="Times New Roman" pitchFamily="18" charset="0"/>
                <a:ea typeface="標楷體"/>
                <a:cs typeface="Times New Roman" pitchFamily="18" charset="0"/>
              </a:rPr>
              <a:t>，位於</a:t>
            </a:r>
            <a:r>
              <a:rPr lang="en-US" altLang="zh-TW" b="1" kern="100" dirty="0">
                <a:solidFill>
                  <a:srgbClr val="0000FF"/>
                </a:solidFill>
                <a:latin typeface="Times New Roman" pitchFamily="18" charset="0"/>
                <a:ea typeface="標楷體"/>
                <a:cs typeface="Times New Roman" pitchFamily="18" charset="0"/>
              </a:rPr>
              <a:t>U</a:t>
            </a:r>
            <a:r>
              <a:rPr lang="zh-TW" altLang="en-US" b="1" kern="100" dirty="0">
                <a:solidFill>
                  <a:srgbClr val="0000FF"/>
                </a:solidFill>
                <a:latin typeface="Times New Roman" pitchFamily="18" charset="0"/>
                <a:ea typeface="標楷體"/>
                <a:cs typeface="Times New Roman" pitchFamily="18" charset="0"/>
              </a:rPr>
              <a:t>型水槽。</a:t>
            </a: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C</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 </a:t>
            </a:r>
            <a:r>
              <a:rPr lang="zh-TW" altLang="en-US" sz="2000" b="1" kern="100" dirty="0">
                <a:solidFill>
                  <a:srgbClr val="FF0000"/>
                </a:solidFill>
                <a:latin typeface="Times New Roman" pitchFamily="18" charset="0"/>
                <a:ea typeface="標楷體"/>
                <a:cs typeface="Times New Roman" pitchFamily="18" charset="0"/>
              </a:rPr>
              <a:t>溫室結構</a:t>
            </a:r>
            <a:r>
              <a:rPr lang="zh-TW" altLang="en-US" sz="2000" b="1" kern="100" dirty="0">
                <a:solidFill>
                  <a:prstClr val="black"/>
                </a:solidFill>
                <a:latin typeface="Times New Roman" pitchFamily="18" charset="0"/>
                <a:ea typeface="標楷體"/>
                <a:cs typeface="Times New Roman" pitchFamily="18" charset="0"/>
              </a:rPr>
              <a:t>模擬分析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105</a:t>
            </a:fld>
            <a:endParaRPr lang="zh-TW" altLang="en-US" dirty="0">
              <a:solidFill>
                <a:prstClr val="black">
                  <a:tint val="75000"/>
                </a:prstClr>
              </a:solidFill>
            </a:endParaRPr>
          </a:p>
        </p:txBody>
      </p:sp>
    </p:spTree>
    <p:extLst>
      <p:ext uri="{BB962C8B-B14F-4D97-AF65-F5344CB8AC3E}">
        <p14:creationId xmlns:p14="http://schemas.microsoft.com/office/powerpoint/2010/main" val="39847604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I=0.9</a:t>
            </a: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28467">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D</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a:t>
            </a:r>
            <a:r>
              <a:rPr lang="zh-TW" altLang="en-US" sz="2000" b="1" kern="100" dirty="0">
                <a:solidFill>
                  <a:srgbClr val="FF0000"/>
                </a:solidFill>
                <a:latin typeface="Times New Roman" pitchFamily="18" charset="0"/>
                <a:ea typeface="標楷體"/>
                <a:cs typeface="Times New Roman" pitchFamily="18" charset="0"/>
              </a:rPr>
              <a:t> 溫室結構</a:t>
            </a:r>
            <a:r>
              <a:rPr lang="zh-TW" altLang="en-US" sz="2000" b="1" kern="100" dirty="0">
                <a:solidFill>
                  <a:prstClr val="black"/>
                </a:solidFill>
                <a:latin typeface="Times New Roman" pitchFamily="18" charset="0"/>
                <a:ea typeface="標楷體"/>
                <a:cs typeface="Times New Roman" pitchFamily="18" charset="0"/>
              </a:rPr>
              <a:t>模擬風壓設定</a:t>
            </a: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106</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a:solidFill>
                  <a:prstClr val="black"/>
                </a:solidFill>
                <a:latin typeface="標楷體" pitchFamily="65" charset="-120"/>
                <a:ea typeface="標楷體" pitchFamily="65" charset="-120"/>
              </a:rPr>
              <a:t>圖</a:t>
            </a:r>
          </a:p>
        </p:txBody>
      </p:sp>
      <p:pic>
        <p:nvPicPr>
          <p:cNvPr id="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104" y="2382051"/>
            <a:ext cx="2827839" cy="1310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115" y="4072524"/>
            <a:ext cx="2781586" cy="241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8334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82" y="2893633"/>
            <a:ext cx="4333433"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284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585133" y="3055318"/>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12.5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15</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1" y="304125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a:solidFill>
                  <a:srgbClr val="0000FF"/>
                </a:solidFill>
                <a:latin typeface="Times New Roman" pitchFamily="18" charset="0"/>
                <a:ea typeface="標楷體"/>
                <a:cs typeface="Times New Roman" pitchFamily="18" charset="0"/>
              </a:rPr>
              <a:t>1.</a:t>
            </a: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15</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284MPa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位於圓頂鋼管，</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endPar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a:solidFill>
                  <a:srgbClr val="0000FF"/>
                </a:solidFill>
                <a:latin typeface="Times New Roman" pitchFamily="18" charset="0"/>
                <a:ea typeface="標楷體"/>
                <a:cs typeface="Times New Roman" pitchFamily="18" charset="0"/>
              </a:rPr>
              <a:t>2.</a:t>
            </a:r>
            <a:r>
              <a:rPr lang="zh-TW" altLang="zh-TW" b="1" kern="100" dirty="0">
                <a:solidFill>
                  <a:srgbClr val="0000FF"/>
                </a:solidFill>
                <a:latin typeface="Times New Roman" pitchFamily="18" charset="0"/>
                <a:ea typeface="標楷體"/>
                <a:cs typeface="Times New Roman" pitchFamily="18" charset="0"/>
              </a:rPr>
              <a:t>結構最大變形量為</a:t>
            </a:r>
            <a:r>
              <a:rPr lang="en-US" altLang="zh-TW" b="1" kern="100" dirty="0">
                <a:solidFill>
                  <a:srgbClr val="0000FF"/>
                </a:solidFill>
                <a:latin typeface="Times New Roman" pitchFamily="18" charset="0"/>
                <a:ea typeface="標楷體"/>
                <a:cs typeface="Times New Roman" pitchFamily="18" charset="0"/>
              </a:rPr>
              <a:t>12.5mm</a:t>
            </a:r>
            <a:r>
              <a:rPr lang="zh-TW" altLang="en-US" b="1" kern="100" dirty="0">
                <a:solidFill>
                  <a:srgbClr val="0000FF"/>
                </a:solidFill>
                <a:latin typeface="Times New Roman" pitchFamily="18" charset="0"/>
                <a:ea typeface="標楷體"/>
                <a:cs typeface="Times New Roman" pitchFamily="18" charset="0"/>
              </a:rPr>
              <a:t>，位於</a:t>
            </a:r>
            <a:r>
              <a:rPr lang="en-US" altLang="zh-TW" b="1" kern="100" dirty="0">
                <a:solidFill>
                  <a:srgbClr val="0000FF"/>
                </a:solidFill>
                <a:latin typeface="Times New Roman" pitchFamily="18" charset="0"/>
                <a:ea typeface="標楷體"/>
                <a:cs typeface="Times New Roman" pitchFamily="18" charset="0"/>
              </a:rPr>
              <a:t>U</a:t>
            </a:r>
            <a:r>
              <a:rPr lang="zh-TW" altLang="en-US" b="1" kern="100" dirty="0">
                <a:solidFill>
                  <a:srgbClr val="0000FF"/>
                </a:solidFill>
                <a:latin typeface="Times New Roman" pitchFamily="18" charset="0"/>
                <a:ea typeface="標楷體"/>
                <a:cs typeface="Times New Roman" pitchFamily="18" charset="0"/>
              </a:rPr>
              <a:t>型水槽。</a:t>
            </a: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D</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 </a:t>
            </a:r>
            <a:r>
              <a:rPr lang="zh-TW" altLang="en-US" sz="2000" b="1" kern="100" dirty="0">
                <a:solidFill>
                  <a:srgbClr val="FF0000"/>
                </a:solidFill>
                <a:latin typeface="Times New Roman" pitchFamily="18" charset="0"/>
                <a:ea typeface="標楷體"/>
                <a:cs typeface="Times New Roman" pitchFamily="18" charset="0"/>
              </a:rPr>
              <a:t>溫室結構</a:t>
            </a:r>
            <a:r>
              <a:rPr lang="zh-TW" altLang="en-US" sz="2000" b="1" kern="100" dirty="0">
                <a:solidFill>
                  <a:prstClr val="black"/>
                </a:solidFill>
                <a:latin typeface="Times New Roman" pitchFamily="18" charset="0"/>
                <a:ea typeface="標楷體"/>
                <a:cs typeface="Times New Roman" pitchFamily="18" charset="0"/>
              </a:rPr>
              <a:t>模擬分析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107</a:t>
            </a:fld>
            <a:endParaRPr lang="zh-TW" altLang="en-US" dirty="0">
              <a:solidFill>
                <a:prstClr val="black">
                  <a:tint val="75000"/>
                </a:prst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855" y="2913261"/>
            <a:ext cx="4355695"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1411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I=0.9</a:t>
            </a: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28467">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E</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a:t>
            </a:r>
            <a:r>
              <a:rPr lang="zh-TW" altLang="en-US" sz="2000" b="1" kern="100" dirty="0">
                <a:solidFill>
                  <a:srgbClr val="FF0000"/>
                </a:solidFill>
                <a:latin typeface="Times New Roman" pitchFamily="18" charset="0"/>
                <a:ea typeface="標楷體"/>
                <a:cs typeface="Times New Roman" pitchFamily="18" charset="0"/>
              </a:rPr>
              <a:t> 溫室結構</a:t>
            </a:r>
            <a:r>
              <a:rPr lang="zh-TW" altLang="en-US" sz="2000" b="1" kern="100" dirty="0">
                <a:solidFill>
                  <a:prstClr val="black"/>
                </a:solidFill>
                <a:latin typeface="Times New Roman" pitchFamily="18" charset="0"/>
                <a:ea typeface="標楷體"/>
                <a:cs typeface="Times New Roman" pitchFamily="18" charset="0"/>
              </a:rPr>
              <a:t>模擬風壓設定</a:t>
            </a: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108</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a:solidFill>
                  <a:prstClr val="black"/>
                </a:solidFill>
                <a:latin typeface="標楷體" pitchFamily="65" charset="-120"/>
                <a:ea typeface="標楷體" pitchFamily="65" charset="-120"/>
              </a:rPr>
              <a:t>圖</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08" y="4062620"/>
            <a:ext cx="2842951" cy="2425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15" y="2326217"/>
            <a:ext cx="2980528" cy="1371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4030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793" y="2893633"/>
            <a:ext cx="4270430" cy="293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267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585133" y="3055318"/>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12.5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15</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1" y="304125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a:solidFill>
                  <a:srgbClr val="0000FF"/>
                </a:solidFill>
                <a:latin typeface="Times New Roman" pitchFamily="18" charset="0"/>
                <a:ea typeface="標楷體"/>
                <a:cs typeface="Times New Roman" pitchFamily="18" charset="0"/>
              </a:rPr>
              <a:t>1.</a:t>
            </a: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15</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267MPa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位於圓頂鋼管，</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endPar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a:solidFill>
                  <a:srgbClr val="0000FF"/>
                </a:solidFill>
                <a:latin typeface="Times New Roman" pitchFamily="18" charset="0"/>
                <a:ea typeface="標楷體"/>
                <a:cs typeface="Times New Roman" pitchFamily="18" charset="0"/>
              </a:rPr>
              <a:t>2.</a:t>
            </a:r>
            <a:r>
              <a:rPr lang="zh-TW" altLang="zh-TW" b="1" kern="100" dirty="0">
                <a:solidFill>
                  <a:srgbClr val="0000FF"/>
                </a:solidFill>
                <a:latin typeface="Times New Roman" pitchFamily="18" charset="0"/>
                <a:ea typeface="標楷體"/>
                <a:cs typeface="Times New Roman" pitchFamily="18" charset="0"/>
              </a:rPr>
              <a:t>結構最大變形量為</a:t>
            </a:r>
            <a:r>
              <a:rPr lang="en-US" altLang="zh-TW" b="1" kern="100" dirty="0">
                <a:solidFill>
                  <a:srgbClr val="0000FF"/>
                </a:solidFill>
                <a:latin typeface="Times New Roman" pitchFamily="18" charset="0"/>
                <a:ea typeface="標楷體"/>
                <a:cs typeface="Times New Roman" pitchFamily="18" charset="0"/>
              </a:rPr>
              <a:t>12.5mm</a:t>
            </a:r>
            <a:r>
              <a:rPr lang="zh-TW" altLang="en-US" b="1" kern="100" dirty="0">
                <a:solidFill>
                  <a:srgbClr val="0000FF"/>
                </a:solidFill>
                <a:latin typeface="Times New Roman" pitchFamily="18" charset="0"/>
                <a:ea typeface="標楷體"/>
                <a:cs typeface="Times New Roman" pitchFamily="18" charset="0"/>
              </a:rPr>
              <a:t>，位於</a:t>
            </a:r>
            <a:r>
              <a:rPr lang="en-US" altLang="zh-TW" b="1" kern="100" dirty="0">
                <a:solidFill>
                  <a:srgbClr val="0000FF"/>
                </a:solidFill>
                <a:latin typeface="Times New Roman" pitchFamily="18" charset="0"/>
                <a:ea typeface="標楷體"/>
                <a:cs typeface="Times New Roman" pitchFamily="18" charset="0"/>
              </a:rPr>
              <a:t>U</a:t>
            </a:r>
            <a:r>
              <a:rPr lang="zh-TW" altLang="en-US" b="1" kern="100" dirty="0">
                <a:solidFill>
                  <a:srgbClr val="0000FF"/>
                </a:solidFill>
                <a:latin typeface="Times New Roman" pitchFamily="18" charset="0"/>
                <a:ea typeface="標楷體"/>
                <a:cs typeface="Times New Roman" pitchFamily="18" charset="0"/>
              </a:rPr>
              <a:t>型水槽。</a:t>
            </a: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E</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 </a:t>
            </a:r>
            <a:r>
              <a:rPr lang="zh-TW" altLang="en-US" sz="2000" b="1" kern="100" dirty="0">
                <a:solidFill>
                  <a:srgbClr val="FF0000"/>
                </a:solidFill>
                <a:latin typeface="Times New Roman" pitchFamily="18" charset="0"/>
                <a:ea typeface="標楷體"/>
                <a:cs typeface="Times New Roman" pitchFamily="18" charset="0"/>
              </a:rPr>
              <a:t>溫室結構</a:t>
            </a:r>
            <a:r>
              <a:rPr lang="zh-TW" altLang="en-US" sz="2000" b="1" kern="100" dirty="0">
                <a:solidFill>
                  <a:prstClr val="black"/>
                </a:solidFill>
                <a:latin typeface="Times New Roman" pitchFamily="18" charset="0"/>
                <a:ea typeface="標楷體"/>
                <a:cs typeface="Times New Roman" pitchFamily="18" charset="0"/>
              </a:rPr>
              <a:t>模擬分析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109</a:t>
            </a:fld>
            <a:endParaRPr lang="zh-TW" altLang="en-US" dirty="0">
              <a:solidFill>
                <a:prstClr val="black">
                  <a:tint val="75000"/>
                </a:prst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20" y="2893633"/>
            <a:ext cx="4415895" cy="2932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340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239150" y="218753"/>
            <a:ext cx="8717046" cy="763588"/>
          </a:xfrm>
        </p:spPr>
        <p:txBody>
          <a:bodyPr>
            <a:normAutofit/>
          </a:bodyPr>
          <a:lstStyle/>
          <a:p>
            <a:pPr algn="ctr">
              <a:defRPr/>
            </a:pPr>
            <a:r>
              <a:rPr lang="en-US" altLang="zh-TW" sz="3200" b="1" kern="100"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32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溫室型材研究開發</a:t>
            </a:r>
            <a:r>
              <a:rPr lang="en-US" altLang="zh-TW" sz="3200" b="1" kern="100" dirty="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32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32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495" y="939641"/>
            <a:ext cx="513397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102002" y="5376505"/>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圓頂力霸塑膠型溫室規劃輕量化型材構件</a:t>
            </a:r>
            <a:endParaRPr lang="zh-TW" altLang="en-US" dirty="0">
              <a:solidFill>
                <a:prstClr val="black"/>
              </a:solidFill>
            </a:endParaRPr>
          </a:p>
        </p:txBody>
      </p:sp>
      <p:sp>
        <p:nvSpPr>
          <p:cNvPr id="6" name="矩形 5"/>
          <p:cNvSpPr/>
          <p:nvPr/>
        </p:nvSpPr>
        <p:spPr>
          <a:xfrm>
            <a:off x="28852" y="824191"/>
            <a:ext cx="2584277" cy="923330"/>
          </a:xfrm>
          <a:prstGeom prst="rect">
            <a:avLst/>
          </a:prstGeom>
        </p:spPr>
        <p:txBody>
          <a:bodyPr wrap="square">
            <a:spAutoFit/>
          </a:bodyPr>
          <a:lstStyle/>
          <a:p>
            <a:pPr algn="ctr"/>
            <a:r>
              <a:rPr lang="zh-TW" altLang="en-US" dirty="0">
                <a:solidFill>
                  <a:srgbClr val="FF0000"/>
                </a:solidFill>
                <a:latin typeface="Times New Roman" pitchFamily="18" charset="0"/>
                <a:ea typeface="標楷體" pitchFamily="65" charset="-120"/>
                <a:cs typeface="Times New Roman" pitchFamily="18" charset="0"/>
              </a:rPr>
              <a:t>力霸梁</a:t>
            </a:r>
            <a:endParaRPr lang="en-US" altLang="zh-TW" dirty="0">
              <a:solidFill>
                <a:srgbClr val="FF0000"/>
              </a:solidFill>
              <a:latin typeface="Times New Roman" pitchFamily="18" charset="0"/>
              <a:ea typeface="標楷體" pitchFamily="65" charset="-120"/>
              <a:cs typeface="Times New Roman" pitchFamily="18" charset="0"/>
            </a:endParaRPr>
          </a:p>
          <a:p>
            <a:pPr algn="ctr"/>
            <a:r>
              <a:rPr lang="en-US" altLang="zh-TW" dirty="0">
                <a:solidFill>
                  <a:prstClr val="black"/>
                </a:solidFill>
                <a:latin typeface="Times New Roman" pitchFamily="18" charset="0"/>
                <a:ea typeface="標楷體" pitchFamily="65" charset="-120"/>
                <a:cs typeface="Times New Roman" pitchFamily="18" charset="0"/>
              </a:rPr>
              <a:t>60x30 3.2t</a:t>
            </a:r>
          </a:p>
          <a:p>
            <a:pPr algn="ctr"/>
            <a:r>
              <a:rPr lang="en-US" altLang="zh-TW" kern="100" dirty="0">
                <a:solidFill>
                  <a:srgbClr val="0000FF"/>
                </a:solidFill>
                <a:latin typeface="Times New Roman" pitchFamily="18" charset="0"/>
                <a:ea typeface="標楷體"/>
                <a:cs typeface="Times New Roman" pitchFamily="18" charset="0"/>
              </a:rPr>
              <a:t>【</a:t>
            </a:r>
            <a:r>
              <a:rPr lang="zh-TW" altLang="en-US" dirty="0">
                <a:solidFill>
                  <a:srgbClr val="0066FF"/>
                </a:solidFill>
                <a:latin typeface="Times New Roman" pitchFamily="18" charset="0"/>
                <a:ea typeface="標楷體" pitchFamily="65" charset="-120"/>
                <a:cs typeface="Times New Roman" pitchFamily="18" charset="0"/>
              </a:rPr>
              <a:t> </a:t>
            </a:r>
            <a:r>
              <a:rPr lang="zh-TW" altLang="en-US" kern="100" dirty="0">
                <a:solidFill>
                  <a:srgbClr val="0000FF"/>
                </a:solidFill>
                <a:latin typeface="Times New Roman" pitchFamily="18" charset="0"/>
                <a:ea typeface="標楷體"/>
                <a:cs typeface="Times New Roman" pitchFamily="18" charset="0"/>
              </a:rPr>
              <a:t>□ </a:t>
            </a:r>
            <a:r>
              <a:rPr lang="en-US" altLang="zh-TW" kern="100" dirty="0">
                <a:solidFill>
                  <a:srgbClr val="0000FF"/>
                </a:solidFill>
                <a:latin typeface="Times New Roman" pitchFamily="18" charset="0"/>
                <a:ea typeface="標楷體"/>
                <a:cs typeface="Times New Roman" pitchFamily="18" charset="0"/>
              </a:rPr>
              <a:t>3.2mm→</a:t>
            </a:r>
            <a:r>
              <a:rPr lang="zh-TW" altLang="en-US" kern="100" dirty="0">
                <a:solidFill>
                  <a:srgbClr val="0000FF"/>
                </a:solidFill>
                <a:latin typeface="Times New Roman" pitchFamily="18" charset="0"/>
                <a:ea typeface="標楷體"/>
                <a:cs typeface="Times New Roman" pitchFamily="18" charset="0"/>
              </a:rPr>
              <a:t>ㄇ</a:t>
            </a:r>
            <a:r>
              <a:rPr lang="en-US" altLang="zh-TW" kern="100" dirty="0">
                <a:solidFill>
                  <a:srgbClr val="0000FF"/>
                </a:solidFill>
                <a:latin typeface="Times New Roman" pitchFamily="18" charset="0"/>
                <a:ea typeface="標楷體"/>
                <a:cs typeface="Times New Roman" pitchFamily="18" charset="0"/>
              </a:rPr>
              <a:t> 2.3mm】</a:t>
            </a:r>
            <a:endParaRPr lang="zh-TW" altLang="en-US" kern="100" dirty="0">
              <a:solidFill>
                <a:srgbClr val="0000FF"/>
              </a:solidFill>
              <a:latin typeface="Times New Roman" pitchFamily="18" charset="0"/>
              <a:ea typeface="標楷體"/>
              <a:cs typeface="Times New Roman" pitchFamily="18" charset="0"/>
            </a:endParaRPr>
          </a:p>
        </p:txBody>
      </p:sp>
      <p:cxnSp>
        <p:nvCxnSpPr>
          <p:cNvPr id="7" name="直線單箭頭接點 6"/>
          <p:cNvCxnSpPr>
            <a:stCxn id="6" idx="2"/>
          </p:cNvCxnSpPr>
          <p:nvPr/>
        </p:nvCxnSpPr>
        <p:spPr>
          <a:xfrm>
            <a:off x="1320991" y="1747521"/>
            <a:ext cx="1055522" cy="31830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H="1">
            <a:off x="6672236" y="3604448"/>
            <a:ext cx="868047"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6672236" y="3604448"/>
            <a:ext cx="868047" cy="3974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4837" y="4238215"/>
            <a:ext cx="2467342" cy="923330"/>
          </a:xfrm>
          <a:prstGeom prst="rect">
            <a:avLst/>
          </a:prstGeom>
        </p:spPr>
        <p:txBody>
          <a:bodyPr wrap="none">
            <a:spAutoFit/>
          </a:bodyPr>
          <a:lstStyle/>
          <a:p>
            <a:pPr algn="ctr" defTabSz="914400"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2.3t</a:t>
            </a:r>
          </a:p>
          <a:p>
            <a:pPr algn="ctr" defTabSz="914400"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1" name="直線單箭頭接點 10"/>
          <p:cNvCxnSpPr/>
          <p:nvPr/>
        </p:nvCxnSpPr>
        <p:spPr>
          <a:xfrm flipV="1">
            <a:off x="2544675" y="3132898"/>
            <a:ext cx="1257748" cy="13191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2544675" y="3581164"/>
            <a:ext cx="1257748" cy="87091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030370" y="1330275"/>
            <a:ext cx="2441695" cy="923330"/>
          </a:xfrm>
          <a:prstGeom prst="rect">
            <a:avLst/>
          </a:prstGeom>
        </p:spPr>
        <p:txBody>
          <a:bodyPr wrap="none">
            <a:spAutoFit/>
          </a:bodyPr>
          <a:lstStyle/>
          <a:p>
            <a:pPr algn="ctr" fontAlgn="ctr"/>
            <a:r>
              <a:rPr lang="zh-TW" altLang="en-US" dirty="0">
                <a:solidFill>
                  <a:srgbClr val="FF0000"/>
                </a:solidFill>
                <a:latin typeface="Times New Roman" pitchFamily="18" charset="0"/>
                <a:ea typeface="標楷體" pitchFamily="65" charset="-120"/>
                <a:cs typeface="Times New Roman" pitchFamily="18" charset="0"/>
              </a:rPr>
              <a:t>水槽</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r>
              <a:rPr lang="en-US" altLang="zh-TW" dirty="0">
                <a:solidFill>
                  <a:prstClr val="black"/>
                </a:solidFill>
                <a:latin typeface="Times New Roman" pitchFamily="18" charset="0"/>
                <a:ea typeface="標楷體" pitchFamily="65" charset="-120"/>
                <a:cs typeface="Times New Roman" pitchFamily="18" charset="0"/>
              </a:rPr>
              <a:t>U120x100 2t</a:t>
            </a:r>
          </a:p>
          <a:p>
            <a:pPr algn="ctr" fontAlgn="ctr"/>
            <a:r>
              <a:rPr lang="en-US" altLang="zh-TW" kern="100" dirty="0">
                <a:solidFill>
                  <a:srgbClr val="0000FF"/>
                </a:solidFill>
                <a:latin typeface="Times New Roman" pitchFamily="18" charset="0"/>
                <a:ea typeface="標楷體"/>
                <a:cs typeface="Times New Roman" pitchFamily="18" charset="0"/>
              </a:rPr>
              <a:t>【SS400→SUS202-1】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14" name="直線單箭頭接點 13"/>
          <p:cNvCxnSpPr/>
          <p:nvPr/>
        </p:nvCxnSpPr>
        <p:spPr>
          <a:xfrm flipH="1">
            <a:off x="5362300" y="1547326"/>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5" name="表格 14"/>
          <p:cNvGraphicFramePr>
            <a:graphicFrameLocks noGrp="1"/>
          </p:cNvGraphicFramePr>
          <p:nvPr>
            <p:extLst/>
          </p:nvPr>
        </p:nvGraphicFramePr>
        <p:xfrm>
          <a:off x="562059" y="5745837"/>
          <a:ext cx="8280920" cy="1101090"/>
        </p:xfrm>
        <a:graphic>
          <a:graphicData uri="http://schemas.openxmlformats.org/drawingml/2006/table">
            <a:tbl>
              <a:tblPr>
                <a:tableStyleId>{5C22544A-7EE6-4342-B048-85BDC9FD1C3A}</a:tableStyleId>
              </a:tblPr>
              <a:tblGrid>
                <a:gridCol w="919289">
                  <a:extLst>
                    <a:ext uri="{9D8B030D-6E8A-4147-A177-3AD203B41FA5}">
                      <a16:colId xmlns:a16="http://schemas.microsoft.com/office/drawing/2014/main" val="20000"/>
                    </a:ext>
                  </a:extLst>
                </a:gridCol>
                <a:gridCol w="1024927">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1512168">
                  <a:extLst>
                    <a:ext uri="{9D8B030D-6E8A-4147-A177-3AD203B41FA5}">
                      <a16:colId xmlns:a16="http://schemas.microsoft.com/office/drawing/2014/main" val="20005"/>
                    </a:ext>
                  </a:extLst>
                </a:gridCol>
                <a:gridCol w="1872208">
                  <a:extLst>
                    <a:ext uri="{9D8B030D-6E8A-4147-A177-3AD203B41FA5}">
                      <a16:colId xmlns:a16="http://schemas.microsoft.com/office/drawing/2014/main" val="20006"/>
                    </a:ext>
                  </a:extLst>
                </a:gridCol>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標楷體" pitchFamily="65" charset="-120"/>
                          <a:ea typeface="標楷體" pitchFamily="65" charset="-120"/>
                          <a:cs typeface="Times New Roman" pitchFamily="18" charset="0"/>
                        </a:rPr>
                        <a:t>型鋼形式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134706">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力霸梁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60 x 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8320">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8,700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58320">
                <a:tc>
                  <a:txBody>
                    <a:bodyPr/>
                    <a:lstStyle/>
                    <a:p>
                      <a:pPr algn="ctr" fontAlgn="ctr"/>
                      <a:r>
                        <a:rPr lang="en-US" sz="1800" b="0" i="0" u="none" strike="noStrike" dirty="0">
                          <a:solidFill>
                            <a:schemeClr val="tx1"/>
                          </a:solidFill>
                          <a:effectLst/>
                          <a:latin typeface="Times New Roman" pitchFamily="18" charset="0"/>
                          <a:ea typeface="標楷體" pitchFamily="65" charset="-120"/>
                          <a:cs typeface="Times New Roman"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H</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pt-BR" altLang="zh-TW" sz="1800" b="0" i="0" u="none" strike="noStrike" dirty="0">
                          <a:solidFill>
                            <a:srgbClr val="000000"/>
                          </a:solidFill>
                          <a:effectLst/>
                          <a:latin typeface="Times New Roman"/>
                        </a:rPr>
                        <a:t>H150 x 75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altLang="zh-TW" sz="1800" b="0" i="0" u="none" strike="noStrike" dirty="0">
                          <a:solidFill>
                            <a:srgbClr val="000000"/>
                          </a:solidFill>
                          <a:effectLst/>
                          <a:latin typeface="Times New Roman"/>
                        </a:rPr>
                        <a:t> 5 x 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21,000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6" name="矩形 15"/>
          <p:cNvSpPr/>
          <p:nvPr/>
        </p:nvSpPr>
        <p:spPr>
          <a:xfrm>
            <a:off x="198120" y="3144730"/>
            <a:ext cx="2467342" cy="923330"/>
          </a:xfrm>
          <a:prstGeom prst="rect">
            <a:avLst/>
          </a:prstGeom>
        </p:spPr>
        <p:txBody>
          <a:bodyPr wrap="none">
            <a:spAutoFit/>
          </a:bodyPr>
          <a:lstStyle/>
          <a:p>
            <a:pPr algn="ctr" defTabSz="914400" fontAlgn="ctr">
              <a:defRPr/>
            </a:pPr>
            <a:r>
              <a:rPr lang="zh-TW" altLang="en-US" dirty="0">
                <a:solidFill>
                  <a:srgbClr val="FF0000"/>
                </a:solidFill>
                <a:latin typeface="Times New Roman" pitchFamily="18" charset="0"/>
                <a:ea typeface="標楷體" pitchFamily="65" charset="-120"/>
                <a:cs typeface="Times New Roman" pitchFamily="18" charset="0"/>
              </a:rPr>
              <a:t>主立柱</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r>
              <a:rPr lang="pt-BR" altLang="zh-TW" dirty="0">
                <a:solidFill>
                  <a:srgbClr val="000000"/>
                </a:solidFill>
                <a:latin typeface="Times New Roman"/>
              </a:rPr>
              <a:t>H150 x 75 </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7" name="直線單箭頭接點 16"/>
          <p:cNvCxnSpPr/>
          <p:nvPr/>
        </p:nvCxnSpPr>
        <p:spPr>
          <a:xfrm flipV="1">
            <a:off x="1745784" y="2788921"/>
            <a:ext cx="601176" cy="5333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11</a:t>
            </a:fld>
            <a:endParaRPr lang="zh-TW" altLang="en-US" dirty="0">
              <a:solidFill>
                <a:prstClr val="black">
                  <a:tint val="75000"/>
                </a:prstClr>
              </a:solidFill>
            </a:endParaRPr>
          </a:p>
        </p:txBody>
      </p:sp>
    </p:spTree>
    <p:extLst>
      <p:ext uri="{BB962C8B-B14F-4D97-AF65-F5344CB8AC3E}">
        <p14:creationId xmlns:p14="http://schemas.microsoft.com/office/powerpoint/2010/main" val="9578782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I=0.9</a:t>
            </a: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28467">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F</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a:t>
            </a:r>
            <a:r>
              <a:rPr lang="zh-TW" altLang="en-US" sz="2000" b="1" kern="100" dirty="0">
                <a:solidFill>
                  <a:srgbClr val="FF0000"/>
                </a:solidFill>
                <a:latin typeface="Times New Roman" pitchFamily="18" charset="0"/>
                <a:ea typeface="標楷體"/>
                <a:cs typeface="Times New Roman" pitchFamily="18" charset="0"/>
              </a:rPr>
              <a:t> 溫室結構</a:t>
            </a:r>
            <a:r>
              <a:rPr lang="zh-TW" altLang="en-US" sz="2000" b="1" kern="100" dirty="0">
                <a:solidFill>
                  <a:prstClr val="black"/>
                </a:solidFill>
                <a:latin typeface="Times New Roman" pitchFamily="18" charset="0"/>
                <a:ea typeface="標楷體"/>
                <a:cs typeface="Times New Roman" pitchFamily="18" charset="0"/>
              </a:rPr>
              <a:t>模擬風壓設定</a:t>
            </a: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110</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a:solidFill>
                  <a:prstClr val="black"/>
                </a:solidFill>
                <a:latin typeface="標楷體" pitchFamily="65" charset="-120"/>
                <a:ea typeface="標楷體" pitchFamily="65" charset="-120"/>
              </a:rPr>
              <a:t>圖</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4" y="2275151"/>
            <a:ext cx="3141681" cy="145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78" y="4037451"/>
            <a:ext cx="2806032" cy="2390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56076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841" y="2893633"/>
            <a:ext cx="4372710"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893633"/>
            <a:ext cx="4370566"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283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585133" y="3055318"/>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12.4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15</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1" y="304125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a:solidFill>
                  <a:srgbClr val="0000FF"/>
                </a:solidFill>
                <a:latin typeface="Times New Roman" pitchFamily="18" charset="0"/>
                <a:ea typeface="標楷體"/>
                <a:cs typeface="Times New Roman" pitchFamily="18" charset="0"/>
              </a:rPr>
              <a:t>1.</a:t>
            </a: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15</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283MPa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位於圓頂鋼管，</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endPar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a:solidFill>
                  <a:srgbClr val="0000FF"/>
                </a:solidFill>
                <a:latin typeface="Times New Roman" pitchFamily="18" charset="0"/>
                <a:ea typeface="標楷體"/>
                <a:cs typeface="Times New Roman" pitchFamily="18" charset="0"/>
              </a:rPr>
              <a:t>2.</a:t>
            </a:r>
            <a:r>
              <a:rPr lang="zh-TW" altLang="zh-TW" b="1" kern="100" dirty="0">
                <a:solidFill>
                  <a:srgbClr val="0000FF"/>
                </a:solidFill>
                <a:latin typeface="Times New Roman" pitchFamily="18" charset="0"/>
                <a:ea typeface="標楷體"/>
                <a:cs typeface="Times New Roman" pitchFamily="18" charset="0"/>
              </a:rPr>
              <a:t>結構最大變形量為</a:t>
            </a:r>
            <a:r>
              <a:rPr lang="en-US" altLang="zh-TW" b="1" kern="100" dirty="0">
                <a:solidFill>
                  <a:srgbClr val="0000FF"/>
                </a:solidFill>
                <a:latin typeface="Times New Roman" pitchFamily="18" charset="0"/>
                <a:ea typeface="標楷體"/>
                <a:cs typeface="Times New Roman" pitchFamily="18" charset="0"/>
              </a:rPr>
              <a:t>12.4mm</a:t>
            </a:r>
            <a:r>
              <a:rPr lang="zh-TW" altLang="en-US" b="1" kern="100" dirty="0">
                <a:solidFill>
                  <a:srgbClr val="0000FF"/>
                </a:solidFill>
                <a:latin typeface="Times New Roman" pitchFamily="18" charset="0"/>
                <a:ea typeface="標楷體"/>
                <a:cs typeface="Times New Roman" pitchFamily="18" charset="0"/>
              </a:rPr>
              <a:t>，位於</a:t>
            </a:r>
            <a:r>
              <a:rPr lang="en-US" altLang="zh-TW" b="1" kern="100" dirty="0">
                <a:solidFill>
                  <a:srgbClr val="0000FF"/>
                </a:solidFill>
                <a:latin typeface="Times New Roman" pitchFamily="18" charset="0"/>
                <a:ea typeface="標楷體"/>
                <a:cs typeface="Times New Roman" pitchFamily="18" charset="0"/>
              </a:rPr>
              <a:t>U</a:t>
            </a:r>
            <a:r>
              <a:rPr lang="zh-TW" altLang="en-US" b="1" kern="100" dirty="0">
                <a:solidFill>
                  <a:srgbClr val="0000FF"/>
                </a:solidFill>
                <a:latin typeface="Times New Roman" pitchFamily="18" charset="0"/>
                <a:ea typeface="標楷體"/>
                <a:cs typeface="Times New Roman" pitchFamily="18" charset="0"/>
              </a:rPr>
              <a:t>型水槽。</a:t>
            </a: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F</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 </a:t>
            </a:r>
            <a:r>
              <a:rPr lang="zh-TW" altLang="en-US" sz="2000" b="1" kern="100" dirty="0">
                <a:solidFill>
                  <a:srgbClr val="FF0000"/>
                </a:solidFill>
                <a:latin typeface="Times New Roman" pitchFamily="18" charset="0"/>
                <a:ea typeface="標楷體"/>
                <a:cs typeface="Times New Roman" pitchFamily="18" charset="0"/>
              </a:rPr>
              <a:t>溫室結構</a:t>
            </a:r>
            <a:r>
              <a:rPr lang="zh-TW" altLang="en-US" sz="2000" b="1" kern="100" dirty="0">
                <a:solidFill>
                  <a:prstClr val="black"/>
                </a:solidFill>
                <a:latin typeface="Times New Roman" pitchFamily="18" charset="0"/>
                <a:ea typeface="標楷體"/>
                <a:cs typeface="Times New Roman" pitchFamily="18" charset="0"/>
              </a:rPr>
              <a:t>模擬分析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111</a:t>
            </a:fld>
            <a:endParaRPr lang="zh-TW" altLang="en-US" dirty="0">
              <a:solidFill>
                <a:prstClr val="black">
                  <a:tint val="75000"/>
                </a:prstClr>
              </a:solidFill>
            </a:endParaRPr>
          </a:p>
        </p:txBody>
      </p:sp>
    </p:spTree>
    <p:extLst>
      <p:ext uri="{BB962C8B-B14F-4D97-AF65-F5344CB8AC3E}">
        <p14:creationId xmlns:p14="http://schemas.microsoft.com/office/powerpoint/2010/main" val="2655757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I=0.9</a:t>
            </a: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28467">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G</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a:t>
            </a:r>
            <a:r>
              <a:rPr lang="zh-TW" altLang="en-US" sz="2000" b="1" kern="100" dirty="0">
                <a:solidFill>
                  <a:srgbClr val="FF0000"/>
                </a:solidFill>
                <a:latin typeface="Times New Roman" pitchFamily="18" charset="0"/>
                <a:ea typeface="標楷體"/>
                <a:cs typeface="Times New Roman" pitchFamily="18" charset="0"/>
              </a:rPr>
              <a:t> 溫室結構</a:t>
            </a:r>
            <a:r>
              <a:rPr lang="zh-TW" altLang="en-US" sz="2000" b="1" kern="100" dirty="0">
                <a:solidFill>
                  <a:prstClr val="black"/>
                </a:solidFill>
                <a:latin typeface="Times New Roman" pitchFamily="18" charset="0"/>
                <a:ea typeface="標楷體"/>
                <a:cs typeface="Times New Roman" pitchFamily="18" charset="0"/>
              </a:rPr>
              <a:t>模擬風壓設定</a:t>
            </a: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112</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a:solidFill>
                  <a:prstClr val="black"/>
                </a:solidFill>
                <a:latin typeface="標楷體" pitchFamily="65" charset="-120"/>
                <a:ea typeface="標楷體" pitchFamily="65" charset="-120"/>
              </a:rPr>
              <a:t>圖</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4" y="2377373"/>
            <a:ext cx="2950589" cy="1366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33" y="4039640"/>
            <a:ext cx="2799775" cy="24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9713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8826" y="2904885"/>
            <a:ext cx="4278733"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02" y="2899259"/>
            <a:ext cx="4275458"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277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585133" y="3055318"/>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12.5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15</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0" y="3055318"/>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a:solidFill>
                  <a:srgbClr val="0000FF"/>
                </a:solidFill>
                <a:latin typeface="Times New Roman" pitchFamily="18" charset="0"/>
                <a:ea typeface="標楷體"/>
                <a:cs typeface="Times New Roman" pitchFamily="18" charset="0"/>
              </a:rPr>
              <a:t>1.</a:t>
            </a: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15</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277MPa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位於圓頂圓管，</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endPar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a:solidFill>
                  <a:srgbClr val="0000FF"/>
                </a:solidFill>
                <a:latin typeface="Times New Roman" pitchFamily="18" charset="0"/>
                <a:ea typeface="標楷體"/>
                <a:cs typeface="Times New Roman" pitchFamily="18" charset="0"/>
              </a:rPr>
              <a:t>2.</a:t>
            </a:r>
            <a:r>
              <a:rPr lang="zh-TW" altLang="zh-TW" b="1" kern="100" dirty="0">
                <a:solidFill>
                  <a:srgbClr val="0000FF"/>
                </a:solidFill>
                <a:latin typeface="Times New Roman" pitchFamily="18" charset="0"/>
                <a:ea typeface="標楷體"/>
                <a:cs typeface="Times New Roman" pitchFamily="18" charset="0"/>
              </a:rPr>
              <a:t>結構最大變形量為</a:t>
            </a:r>
            <a:r>
              <a:rPr lang="en-US" altLang="zh-TW" b="1" kern="100" dirty="0">
                <a:solidFill>
                  <a:srgbClr val="0000FF"/>
                </a:solidFill>
                <a:latin typeface="Times New Roman" pitchFamily="18" charset="0"/>
                <a:ea typeface="標楷體"/>
                <a:cs typeface="Times New Roman" pitchFamily="18" charset="0"/>
              </a:rPr>
              <a:t>12.5mm</a:t>
            </a:r>
            <a:r>
              <a:rPr lang="zh-TW" altLang="en-US" b="1" kern="100" dirty="0">
                <a:solidFill>
                  <a:srgbClr val="0000FF"/>
                </a:solidFill>
                <a:latin typeface="Times New Roman" pitchFamily="18" charset="0"/>
                <a:ea typeface="標楷體"/>
                <a:cs typeface="Times New Roman" pitchFamily="18" charset="0"/>
              </a:rPr>
              <a:t>，位於</a:t>
            </a:r>
            <a:r>
              <a:rPr lang="en-US" altLang="zh-TW" b="1" kern="100" dirty="0">
                <a:solidFill>
                  <a:srgbClr val="0000FF"/>
                </a:solidFill>
                <a:latin typeface="Times New Roman" pitchFamily="18" charset="0"/>
                <a:ea typeface="標楷體"/>
                <a:cs typeface="Times New Roman" pitchFamily="18" charset="0"/>
              </a:rPr>
              <a:t>U</a:t>
            </a:r>
            <a:r>
              <a:rPr lang="zh-TW" altLang="en-US" b="1" kern="100" dirty="0">
                <a:solidFill>
                  <a:srgbClr val="0000FF"/>
                </a:solidFill>
                <a:latin typeface="Times New Roman" pitchFamily="18" charset="0"/>
                <a:ea typeface="標楷體"/>
                <a:cs typeface="Times New Roman" pitchFamily="18" charset="0"/>
              </a:rPr>
              <a:t>型水槽。</a:t>
            </a: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G</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 </a:t>
            </a:r>
            <a:r>
              <a:rPr lang="zh-TW" altLang="en-US" sz="2000" b="1" kern="100" dirty="0">
                <a:solidFill>
                  <a:srgbClr val="FF0000"/>
                </a:solidFill>
                <a:latin typeface="Times New Roman" pitchFamily="18" charset="0"/>
                <a:ea typeface="標楷體"/>
                <a:cs typeface="Times New Roman" pitchFamily="18" charset="0"/>
              </a:rPr>
              <a:t>溫室結構</a:t>
            </a:r>
            <a:r>
              <a:rPr lang="zh-TW" altLang="en-US" sz="2000" b="1" kern="100" dirty="0">
                <a:solidFill>
                  <a:prstClr val="black"/>
                </a:solidFill>
                <a:latin typeface="Times New Roman" pitchFamily="18" charset="0"/>
                <a:ea typeface="標楷體"/>
                <a:cs typeface="Times New Roman" pitchFamily="18" charset="0"/>
              </a:rPr>
              <a:t>模擬分析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113</a:t>
            </a:fld>
            <a:endParaRPr lang="zh-TW" altLang="en-US" dirty="0">
              <a:solidFill>
                <a:prstClr val="black">
                  <a:tint val="75000"/>
                </a:prstClr>
              </a:solidFill>
            </a:endParaRPr>
          </a:p>
        </p:txBody>
      </p:sp>
    </p:spTree>
    <p:extLst>
      <p:ext uri="{BB962C8B-B14F-4D97-AF65-F5344CB8AC3E}">
        <p14:creationId xmlns:p14="http://schemas.microsoft.com/office/powerpoint/2010/main" val="30626996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I=0.9</a:t>
            </a: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28467">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H</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a:t>
            </a:r>
            <a:r>
              <a:rPr lang="zh-TW" altLang="en-US" sz="2000" b="1" kern="100" dirty="0">
                <a:solidFill>
                  <a:srgbClr val="FF0000"/>
                </a:solidFill>
                <a:latin typeface="Times New Roman" pitchFamily="18" charset="0"/>
                <a:ea typeface="標楷體"/>
                <a:cs typeface="Times New Roman" pitchFamily="18" charset="0"/>
              </a:rPr>
              <a:t> 溫室結構</a:t>
            </a:r>
            <a:r>
              <a:rPr lang="zh-TW" altLang="en-US" sz="2000" b="1" kern="100" dirty="0">
                <a:solidFill>
                  <a:prstClr val="black"/>
                </a:solidFill>
                <a:latin typeface="Times New Roman" pitchFamily="18" charset="0"/>
                <a:ea typeface="標楷體"/>
                <a:cs typeface="Times New Roman" pitchFamily="18" charset="0"/>
              </a:rPr>
              <a:t>模擬風壓設定</a:t>
            </a: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114</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a:solidFill>
                  <a:prstClr val="black"/>
                </a:solidFill>
                <a:latin typeface="標楷體" pitchFamily="65" charset="-120"/>
                <a:ea typeface="標楷體" pitchFamily="65" charset="-120"/>
              </a:rPr>
              <a:t>圖</a:t>
            </a:r>
          </a:p>
        </p:txBody>
      </p:sp>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4" y="2342748"/>
            <a:ext cx="2950589" cy="136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7" y="4059194"/>
            <a:ext cx="2759481" cy="2394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2887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49" y="2851361"/>
            <a:ext cx="4264411"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826" y="2851362"/>
            <a:ext cx="4280750"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310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585132" y="3014855"/>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17132"/>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12.5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15</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4935838" y="3717132"/>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0" y="3013938"/>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a:solidFill>
                  <a:srgbClr val="0000FF"/>
                </a:solidFill>
                <a:latin typeface="Times New Roman" pitchFamily="18" charset="0"/>
                <a:ea typeface="標楷體"/>
                <a:cs typeface="Times New Roman" pitchFamily="18" charset="0"/>
              </a:rPr>
              <a:t>1.</a:t>
            </a: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15</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310MPa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位於圓頂桁梁，</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endPar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a:solidFill>
                  <a:srgbClr val="0000FF"/>
                </a:solidFill>
                <a:latin typeface="Times New Roman" pitchFamily="18" charset="0"/>
                <a:ea typeface="標楷體"/>
                <a:cs typeface="Times New Roman" pitchFamily="18" charset="0"/>
              </a:rPr>
              <a:t>2.</a:t>
            </a:r>
            <a:r>
              <a:rPr lang="zh-TW" altLang="zh-TW" b="1" kern="100" dirty="0">
                <a:solidFill>
                  <a:srgbClr val="0000FF"/>
                </a:solidFill>
                <a:latin typeface="Times New Roman" pitchFamily="18" charset="0"/>
                <a:ea typeface="標楷體"/>
                <a:cs typeface="Times New Roman" pitchFamily="18" charset="0"/>
              </a:rPr>
              <a:t>結構最大變形量為</a:t>
            </a:r>
            <a:r>
              <a:rPr lang="en-US" altLang="zh-TW" b="1" kern="100" dirty="0">
                <a:solidFill>
                  <a:srgbClr val="0000FF"/>
                </a:solidFill>
                <a:latin typeface="Times New Roman" pitchFamily="18" charset="0"/>
                <a:ea typeface="標楷體"/>
                <a:cs typeface="Times New Roman" pitchFamily="18" charset="0"/>
              </a:rPr>
              <a:t>12.5mm</a:t>
            </a:r>
            <a:r>
              <a:rPr lang="zh-TW" altLang="en-US" b="1" kern="100" dirty="0">
                <a:solidFill>
                  <a:srgbClr val="0000FF"/>
                </a:solidFill>
                <a:latin typeface="Times New Roman" pitchFamily="18" charset="0"/>
                <a:ea typeface="標楷體"/>
                <a:cs typeface="Times New Roman" pitchFamily="18" charset="0"/>
              </a:rPr>
              <a:t>，位於</a:t>
            </a:r>
            <a:r>
              <a:rPr lang="en-US" altLang="zh-TW" b="1" kern="100" dirty="0">
                <a:solidFill>
                  <a:srgbClr val="0000FF"/>
                </a:solidFill>
                <a:latin typeface="Times New Roman" pitchFamily="18" charset="0"/>
                <a:ea typeface="標楷體"/>
                <a:cs typeface="Times New Roman" pitchFamily="18" charset="0"/>
              </a:rPr>
              <a:t>U</a:t>
            </a:r>
            <a:r>
              <a:rPr lang="zh-TW" altLang="en-US" b="1" kern="100" dirty="0">
                <a:solidFill>
                  <a:srgbClr val="0000FF"/>
                </a:solidFill>
                <a:latin typeface="Times New Roman" pitchFamily="18" charset="0"/>
                <a:ea typeface="標楷體"/>
                <a:cs typeface="Times New Roman" pitchFamily="18" charset="0"/>
              </a:rPr>
              <a:t>型水槽。</a:t>
            </a: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H</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 </a:t>
            </a:r>
            <a:r>
              <a:rPr lang="zh-TW" altLang="en-US" sz="2000" b="1" kern="100" dirty="0">
                <a:solidFill>
                  <a:srgbClr val="FF0000"/>
                </a:solidFill>
                <a:latin typeface="Times New Roman" pitchFamily="18" charset="0"/>
                <a:ea typeface="標楷體"/>
                <a:cs typeface="Times New Roman" pitchFamily="18" charset="0"/>
              </a:rPr>
              <a:t>溫室結構</a:t>
            </a:r>
            <a:r>
              <a:rPr lang="zh-TW" altLang="en-US" sz="2000" b="1" kern="100" dirty="0">
                <a:solidFill>
                  <a:prstClr val="black"/>
                </a:solidFill>
                <a:latin typeface="Times New Roman" pitchFamily="18" charset="0"/>
                <a:ea typeface="標楷體"/>
                <a:cs typeface="Times New Roman" pitchFamily="18" charset="0"/>
              </a:rPr>
              <a:t>模擬分析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115</a:t>
            </a:fld>
            <a:endParaRPr lang="zh-TW" altLang="en-US" dirty="0">
              <a:solidFill>
                <a:prstClr val="black">
                  <a:tint val="75000"/>
                </a:prstClr>
              </a:solidFill>
            </a:endParaRPr>
          </a:p>
        </p:txBody>
      </p:sp>
    </p:spTree>
    <p:extLst>
      <p:ext uri="{BB962C8B-B14F-4D97-AF65-F5344CB8AC3E}">
        <p14:creationId xmlns:p14="http://schemas.microsoft.com/office/powerpoint/2010/main" val="5164999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a:xfrm>
            <a:off x="0" y="419100"/>
            <a:ext cx="9144000" cy="467165"/>
          </a:xfrm>
        </p:spPr>
        <p:txBody>
          <a:bodyPr>
            <a:normAutofit/>
          </a:bodyPr>
          <a:lstStyle/>
          <a:p>
            <a:pPr algn="ctr" eaLnBrk="1" hangingPunct="1"/>
            <a:r>
              <a:rPr lang="zh-TW" altLang="en-US" sz="2400" dirty="0">
                <a:latin typeface="標楷體" pitchFamily="65" charset="-120"/>
                <a:ea typeface="標楷體" pitchFamily="65" charset="-120"/>
              </a:rPr>
              <a:t>統計分析</a:t>
            </a:r>
          </a:p>
        </p:txBody>
      </p:sp>
      <p:sp>
        <p:nvSpPr>
          <p:cNvPr id="13315" name="文字方塊 5"/>
          <p:cNvSpPr txBox="1">
            <a:spLocks noChangeArrowheads="1"/>
          </p:cNvSpPr>
          <p:nvPr/>
        </p:nvSpPr>
        <p:spPr bwMode="auto">
          <a:xfrm>
            <a:off x="365760" y="878718"/>
            <a:ext cx="8581292" cy="568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defTabSz="457200">
              <a:defRPr sz="2800">
                <a:solidFill>
                  <a:schemeClr val="tx1"/>
                </a:solidFill>
                <a:latin typeface="Calibri" pitchFamily="34" charset="0"/>
              </a:defRPr>
            </a:lvl1pPr>
            <a:lvl2pPr marL="742950" indent="-285750" defTabSz="457200">
              <a:defRPr sz="2400">
                <a:solidFill>
                  <a:schemeClr val="tx1"/>
                </a:solidFill>
                <a:latin typeface="Calibri" pitchFamily="34" charset="0"/>
              </a:defRPr>
            </a:lvl2pPr>
            <a:lvl3pPr defTabSz="457200">
              <a:defRPr sz="2000">
                <a:solidFill>
                  <a:schemeClr val="tx1"/>
                </a:solidFill>
                <a:latin typeface="Calibri" pitchFamily="34" charset="0"/>
              </a:defRPr>
            </a:lvl3pPr>
            <a:lvl4pPr defTabSz="457200">
              <a:defRPr>
                <a:solidFill>
                  <a:schemeClr val="tx1"/>
                </a:solidFill>
                <a:latin typeface="Calibri" pitchFamily="34" charset="0"/>
              </a:defRPr>
            </a:lvl4pPr>
            <a:lvl5pPr defTabSz="457200">
              <a:defRPr>
                <a:solidFill>
                  <a:schemeClr val="tx1"/>
                </a:solidFill>
                <a:latin typeface="Calibri" pitchFamily="34" charset="0"/>
              </a:defRPr>
            </a:lvl5pPr>
            <a:lvl6pPr defTabSz="457200" eaLnBrk="0" fontAlgn="base" hangingPunct="0">
              <a:spcAft>
                <a:spcPct val="0"/>
              </a:spcAft>
              <a:buFont typeface="Arial" charset="0"/>
              <a:defRPr>
                <a:solidFill>
                  <a:schemeClr val="tx1"/>
                </a:solidFill>
                <a:latin typeface="Calibri" pitchFamily="34" charset="0"/>
              </a:defRPr>
            </a:lvl6pPr>
            <a:lvl7pPr defTabSz="457200" eaLnBrk="0" fontAlgn="base" hangingPunct="0">
              <a:spcAft>
                <a:spcPct val="0"/>
              </a:spcAft>
              <a:buFont typeface="Arial" charset="0"/>
              <a:defRPr>
                <a:solidFill>
                  <a:schemeClr val="tx1"/>
                </a:solidFill>
                <a:latin typeface="Calibri" pitchFamily="34" charset="0"/>
              </a:defRPr>
            </a:lvl7pPr>
            <a:lvl8pPr defTabSz="457200" eaLnBrk="0" fontAlgn="base" hangingPunct="0">
              <a:spcAft>
                <a:spcPct val="0"/>
              </a:spcAft>
              <a:buFont typeface="Arial" charset="0"/>
              <a:defRPr>
                <a:solidFill>
                  <a:schemeClr val="tx1"/>
                </a:solidFill>
                <a:latin typeface="Calibri" pitchFamily="34" charset="0"/>
              </a:defRPr>
            </a:lvl8pPr>
            <a:lvl9pPr defTabSz="457200" eaLnBrk="0" fontAlgn="base" hangingPunct="0">
              <a:spcAft>
                <a:spcPct val="0"/>
              </a:spcAft>
              <a:buFont typeface="Arial" charset="0"/>
              <a:defRPr>
                <a:solidFill>
                  <a:schemeClr val="tx1"/>
                </a:solidFill>
                <a:latin typeface="Calibri" pitchFamily="34" charset="0"/>
              </a:defRPr>
            </a:lvl9pPr>
          </a:lstStyle>
          <a:p>
            <a:pPr marL="266700" indent="-266700" algn="just">
              <a:lnSpc>
                <a:spcPts val="3000"/>
              </a:lnSpc>
              <a:spcAft>
                <a:spcPts val="600"/>
              </a:spcAft>
              <a:buFont typeface="Arial" charset="0"/>
              <a:buAutoNum type="arabicPeriod"/>
            </a:pPr>
            <a:r>
              <a:rPr lang="zh-TW" altLang="zh-TW" sz="1800" kern="100" dirty="0">
                <a:solidFill>
                  <a:prstClr val="black"/>
                </a:solidFill>
                <a:latin typeface="Times New Roman" pitchFamily="18" charset="0"/>
                <a:ea typeface="標楷體"/>
                <a:cs typeface="Times New Roman" pitchFamily="18" charset="0"/>
              </a:rPr>
              <a:t>溫室</a:t>
            </a:r>
            <a:r>
              <a:rPr lang="zh-TW" altLang="en-US" sz="1800" kern="100" dirty="0">
                <a:solidFill>
                  <a:prstClr val="black"/>
                </a:solidFill>
                <a:latin typeface="Times New Roman" pitchFamily="18" charset="0"/>
                <a:ea typeface="標楷體"/>
                <a:cs typeface="Times New Roman" pitchFamily="18" charset="0"/>
              </a:rPr>
              <a:t>結構模擬皆可承受</a:t>
            </a:r>
            <a:r>
              <a:rPr lang="en-US" altLang="zh-TW" sz="1800" kern="100" dirty="0">
                <a:solidFill>
                  <a:prstClr val="black"/>
                </a:solidFill>
                <a:latin typeface="Times New Roman" pitchFamily="18" charset="0"/>
                <a:ea typeface="標楷體"/>
                <a:cs typeface="Times New Roman" pitchFamily="18" charset="0"/>
              </a:rPr>
              <a:t>15</a:t>
            </a:r>
            <a:r>
              <a:rPr lang="zh-TW" altLang="en-US" sz="1800" kern="100" dirty="0">
                <a:solidFill>
                  <a:prstClr val="black"/>
                </a:solidFill>
                <a:latin typeface="Times New Roman" pitchFamily="18" charset="0"/>
                <a:ea typeface="標楷體"/>
                <a:cs typeface="Times New Roman" pitchFamily="18" charset="0"/>
              </a:rPr>
              <a:t>級風壓力，應力值整理如下表</a:t>
            </a:r>
            <a:r>
              <a:rPr lang="en-US" altLang="zh-TW" sz="1800" kern="100" dirty="0">
                <a:solidFill>
                  <a:prstClr val="black"/>
                </a:solidFill>
                <a:latin typeface="Times New Roman" pitchFamily="18" charset="0"/>
                <a:ea typeface="標楷體"/>
                <a:cs typeface="Times New Roman" pitchFamily="18" charset="0"/>
              </a:rPr>
              <a:t>:</a:t>
            </a: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2500"/>
              </a:lnSpc>
              <a:spcAft>
                <a:spcPts val="600"/>
              </a:spcAft>
              <a:buFont typeface="Arial" charset="0"/>
              <a:buAutoNum type="arabicPeriod"/>
            </a:pPr>
            <a:r>
              <a:rPr lang="en-US" altLang="zh-TW" sz="1800" b="1" kern="100" dirty="0">
                <a:solidFill>
                  <a:srgbClr val="0000FF"/>
                </a:solidFill>
                <a:latin typeface="Times New Roman" pitchFamily="18" charset="0"/>
                <a:ea typeface="標楷體"/>
                <a:cs typeface="Times New Roman" pitchFamily="18" charset="0"/>
              </a:rPr>
              <a:t>A type</a:t>
            </a:r>
            <a:r>
              <a:rPr lang="zh-TW" altLang="en-US" sz="1800" dirty="0">
                <a:solidFill>
                  <a:prstClr val="black"/>
                </a:solidFill>
                <a:latin typeface="Times New Roman" pitchFamily="18" charset="0"/>
                <a:ea typeface="標楷體" pitchFamily="65" charset="-120"/>
                <a:cs typeface="Times New Roman" pitchFamily="18" charset="0"/>
              </a:rPr>
              <a:t>圓頂支撐結構應力值較大，應力主要由力霸梁支撐，</a:t>
            </a:r>
            <a:endParaRPr lang="en-US" altLang="zh-TW" sz="1800" dirty="0">
              <a:solidFill>
                <a:prstClr val="black"/>
              </a:solidFill>
              <a:latin typeface="Times New Roman" pitchFamily="18" charset="0"/>
              <a:ea typeface="標楷體" pitchFamily="65" charset="-120"/>
              <a:cs typeface="Times New Roman" pitchFamily="18" charset="0"/>
            </a:endParaRPr>
          </a:p>
          <a:p>
            <a:pPr marL="266700" indent="-266700" algn="just">
              <a:lnSpc>
                <a:spcPts val="2500"/>
              </a:lnSpc>
              <a:spcAft>
                <a:spcPts val="600"/>
              </a:spcAft>
              <a:buFont typeface="Arial" charset="0"/>
              <a:buAutoNum type="arabicPeriod"/>
            </a:pPr>
            <a:r>
              <a:rPr lang="en-US" altLang="zh-TW" sz="1800" b="1" kern="100" dirty="0">
                <a:solidFill>
                  <a:srgbClr val="0000FF"/>
                </a:solidFill>
                <a:latin typeface="Times New Roman" pitchFamily="18" charset="0"/>
                <a:ea typeface="標楷體"/>
                <a:cs typeface="Times New Roman" pitchFamily="18" charset="0"/>
              </a:rPr>
              <a:t>E type</a:t>
            </a:r>
            <a:r>
              <a:rPr lang="zh-TW" altLang="en-US" sz="1800" dirty="0">
                <a:solidFill>
                  <a:prstClr val="black"/>
                </a:solidFill>
                <a:latin typeface="Times New Roman" pitchFamily="18" charset="0"/>
                <a:ea typeface="標楷體" pitchFamily="65" charset="-120"/>
                <a:cs typeface="Times New Roman" pitchFamily="18" charset="0"/>
              </a:rPr>
              <a:t>具有較低應力值，</a:t>
            </a:r>
            <a:r>
              <a:rPr lang="en-US" altLang="zh-TW" sz="1800" b="1" kern="100" dirty="0">
                <a:solidFill>
                  <a:srgbClr val="0000FF"/>
                </a:solidFill>
                <a:latin typeface="Times New Roman" pitchFamily="18" charset="0"/>
                <a:ea typeface="標楷體"/>
                <a:cs typeface="Times New Roman" pitchFamily="18" charset="0"/>
              </a:rPr>
              <a:t>H type</a:t>
            </a:r>
            <a:r>
              <a:rPr lang="zh-TW" altLang="en-US" sz="1800" dirty="0">
                <a:solidFill>
                  <a:prstClr val="black"/>
                </a:solidFill>
                <a:latin typeface="Times New Roman" pitchFamily="18" charset="0"/>
                <a:ea typeface="標楷體" pitchFamily="65" charset="-120"/>
                <a:cs typeface="Times New Roman" pitchFamily="18" charset="0"/>
              </a:rPr>
              <a:t>圓頂桁梁之應力值較大。</a:t>
            </a:r>
            <a:endParaRPr lang="en-US" altLang="zh-TW" sz="1800" dirty="0">
              <a:solidFill>
                <a:prstClr val="black"/>
              </a:solidFill>
              <a:latin typeface="Times New Roman" pitchFamily="18" charset="0"/>
              <a:ea typeface="標楷體" pitchFamily="65" charset="-120"/>
              <a:cs typeface="Times New Roman" pitchFamily="18" charset="0"/>
            </a:endParaRPr>
          </a:p>
          <a:p>
            <a:pPr marL="266700" indent="-266700" algn="just">
              <a:lnSpc>
                <a:spcPts val="2500"/>
              </a:lnSpc>
              <a:spcAft>
                <a:spcPts val="600"/>
              </a:spcAft>
              <a:buFont typeface="Arial" charset="0"/>
              <a:buAutoNum type="arabicPeriod"/>
            </a:pPr>
            <a:r>
              <a:rPr lang="zh-TW" altLang="en-US" sz="1800" b="1" kern="100" dirty="0">
                <a:solidFill>
                  <a:srgbClr val="0000FF"/>
                </a:solidFill>
                <a:latin typeface="Times New Roman" pitchFamily="18" charset="0"/>
                <a:ea typeface="標楷體"/>
                <a:cs typeface="Times New Roman" pitchFamily="18" charset="0"/>
              </a:rPr>
              <a:t>當圓頂支撐設計能將圓頂受力傳遞至力霸梁，則由力霸梁承受主要應力，反之則由圓頂鋼管承受較大應力，</a:t>
            </a:r>
            <a:r>
              <a:rPr lang="zh-TW" altLang="en-US" sz="1800" b="1" kern="100" dirty="0">
                <a:solidFill>
                  <a:srgbClr val="FF0000"/>
                </a:solidFill>
                <a:latin typeface="Times New Roman" pitchFamily="18" charset="0"/>
                <a:ea typeface="標楷體"/>
                <a:cs typeface="Times New Roman" pitchFamily="18" charset="0"/>
              </a:rPr>
              <a:t>會導致圓頂鋼管長期處於高應力狀態，減少使用壽命。</a:t>
            </a:r>
            <a:endParaRPr lang="en-US" altLang="zh-TW" sz="1800" b="1" kern="100" dirty="0">
              <a:solidFill>
                <a:srgbClr val="FF0000"/>
              </a:solidFill>
              <a:latin typeface="Times New Roman" pitchFamily="18" charset="0"/>
              <a:ea typeface="標楷體"/>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116</a:t>
            </a:fld>
            <a:endParaRPr lang="zh-TW" altLang="en-US" dirty="0">
              <a:solidFill>
                <a:prstClr val="black">
                  <a:tint val="75000"/>
                </a:prstClr>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2114573193"/>
              </p:ext>
            </p:extLst>
          </p:nvPr>
        </p:nvGraphicFramePr>
        <p:xfrm>
          <a:off x="720969" y="1315555"/>
          <a:ext cx="7870874" cy="3606800"/>
        </p:xfrm>
        <a:graphic>
          <a:graphicData uri="http://schemas.openxmlformats.org/drawingml/2006/table">
            <a:tbl>
              <a:tblPr firstRow="1" bandRow="1">
                <a:tableStyleId>{5C22544A-7EE6-4342-B048-85BDC9FD1C3A}</a:tableStyleId>
              </a:tblPr>
              <a:tblGrid>
                <a:gridCol w="858127">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74055">
                  <a:extLst>
                    <a:ext uri="{9D8B030D-6E8A-4147-A177-3AD203B41FA5}">
                      <a16:colId xmlns:a16="http://schemas.microsoft.com/office/drawing/2014/main" val="20002"/>
                    </a:ext>
                  </a:extLst>
                </a:gridCol>
                <a:gridCol w="1814733">
                  <a:extLst>
                    <a:ext uri="{9D8B030D-6E8A-4147-A177-3AD203B41FA5}">
                      <a16:colId xmlns:a16="http://schemas.microsoft.com/office/drawing/2014/main" val="20003"/>
                    </a:ext>
                  </a:extLst>
                </a:gridCol>
                <a:gridCol w="1878039">
                  <a:extLst>
                    <a:ext uri="{9D8B030D-6E8A-4147-A177-3AD203B41FA5}">
                      <a16:colId xmlns:a16="http://schemas.microsoft.com/office/drawing/2014/main" val="20004"/>
                    </a:ext>
                  </a:extLst>
                </a:gridCol>
              </a:tblGrid>
              <a:tr h="330365">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Type</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結構最大應力</a:t>
                      </a:r>
                      <a:endParaRPr lang="en-US" altLang="zh-TW" dirty="0">
                        <a:solidFill>
                          <a:schemeClr val="tx1"/>
                        </a:solidFill>
                        <a:latin typeface="Times New Roman" pitchFamily="18" charset="0"/>
                        <a:ea typeface="標楷體" pitchFamily="65" charset="-120"/>
                        <a:cs typeface="Times New Roman" pitchFamily="18" charset="0"/>
                      </a:endParaRPr>
                    </a:p>
                    <a:p>
                      <a:pPr algn="ct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MPa</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最大應力位置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結構最大變形量</a:t>
                      </a:r>
                      <a:endParaRPr lang="en-US" altLang="zh-TW" dirty="0">
                        <a:solidFill>
                          <a:schemeClr val="tx1"/>
                        </a:solidFill>
                        <a:latin typeface="Times New Roman" pitchFamily="18" charset="0"/>
                        <a:ea typeface="標楷體" pitchFamily="65" charset="-120"/>
                        <a:cs typeface="Times New Roman" pitchFamily="18" charset="0"/>
                      </a:endParaRPr>
                    </a:p>
                    <a:p>
                      <a:pPr algn="ctr"/>
                      <a:r>
                        <a:rPr lang="en-US" altLang="zh-TW" dirty="0">
                          <a:solidFill>
                            <a:schemeClr val="tx1"/>
                          </a:solidFill>
                          <a:latin typeface="Times New Roman" pitchFamily="18" charset="0"/>
                          <a:ea typeface="標楷體" pitchFamily="65" charset="-120"/>
                          <a:cs typeface="Times New Roman" pitchFamily="18" charset="0"/>
                        </a:rPr>
                        <a:t>(mm)</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最大變形量位置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370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圓頂支撐鋼管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U</a:t>
                      </a:r>
                      <a:r>
                        <a:rPr lang="zh-TW" altLang="en-US" dirty="0">
                          <a:solidFill>
                            <a:schemeClr val="tx1"/>
                          </a:solidFill>
                          <a:latin typeface="Times New Roman" pitchFamily="18" charset="0"/>
                          <a:ea typeface="標楷體" pitchFamily="65" charset="-120"/>
                          <a:cs typeface="Times New Roman" pitchFamily="18" charset="0"/>
                        </a:rPr>
                        <a:t>型水槽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B</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283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圓頂鋼管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a:solidFill>
                            <a:schemeClr val="tx1"/>
                          </a:solidFill>
                          <a:latin typeface="Times New Roman" pitchFamily="18" charset="0"/>
                          <a:ea typeface="標楷體" pitchFamily="65" charset="-120"/>
                          <a:cs typeface="Times New Roman" pitchFamily="18" charset="0"/>
                        </a:rPr>
                        <a:t>U</a:t>
                      </a:r>
                      <a:r>
                        <a:rPr lang="zh-TW" altLang="en-US">
                          <a:solidFill>
                            <a:schemeClr val="tx1"/>
                          </a:solidFill>
                          <a:latin typeface="Times New Roman" pitchFamily="18" charset="0"/>
                          <a:ea typeface="標楷體" pitchFamily="65" charset="-120"/>
                          <a:cs typeface="Times New Roman" pitchFamily="18" charset="0"/>
                        </a:rPr>
                        <a:t>型水槽</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C</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281</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a:solidFill>
                            <a:schemeClr val="tx1"/>
                          </a:solidFill>
                          <a:latin typeface="Times New Roman" pitchFamily="18" charset="0"/>
                          <a:ea typeface="標楷體" pitchFamily="65" charset="-120"/>
                          <a:cs typeface="Times New Roman" pitchFamily="18" charset="0"/>
                        </a:rPr>
                        <a:t>圓頂鋼管</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12.6</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a:solidFill>
                            <a:schemeClr val="tx1"/>
                          </a:solidFill>
                          <a:latin typeface="Times New Roman" pitchFamily="18" charset="0"/>
                          <a:ea typeface="標楷體" pitchFamily="65" charset="-120"/>
                          <a:cs typeface="Times New Roman" pitchFamily="18" charset="0"/>
                        </a:rPr>
                        <a:t>U</a:t>
                      </a:r>
                      <a:r>
                        <a:rPr lang="zh-TW" altLang="en-US">
                          <a:solidFill>
                            <a:schemeClr val="tx1"/>
                          </a:solidFill>
                          <a:latin typeface="Times New Roman" pitchFamily="18" charset="0"/>
                          <a:ea typeface="標楷體" pitchFamily="65" charset="-120"/>
                          <a:cs typeface="Times New Roman" pitchFamily="18" charset="0"/>
                        </a:rPr>
                        <a:t>型水槽</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D</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284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圓頂鋼管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a:solidFill>
                            <a:schemeClr val="tx1"/>
                          </a:solidFill>
                          <a:latin typeface="Times New Roman" pitchFamily="18" charset="0"/>
                          <a:ea typeface="標楷體" pitchFamily="65" charset="-120"/>
                          <a:cs typeface="Times New Roman" pitchFamily="18" charset="0"/>
                        </a:rPr>
                        <a:t>U</a:t>
                      </a:r>
                      <a:r>
                        <a:rPr lang="zh-TW" altLang="en-US">
                          <a:solidFill>
                            <a:schemeClr val="tx1"/>
                          </a:solidFill>
                          <a:latin typeface="Times New Roman" pitchFamily="18" charset="0"/>
                          <a:ea typeface="標楷體" pitchFamily="65" charset="-120"/>
                          <a:cs typeface="Times New Roman" pitchFamily="18" charset="0"/>
                        </a:rPr>
                        <a:t>型水槽</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E</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267</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b="1" dirty="0">
                          <a:solidFill>
                            <a:srgbClr val="FF0000"/>
                          </a:solidFill>
                          <a:latin typeface="Times New Roman" pitchFamily="18" charset="0"/>
                          <a:ea typeface="標楷體" pitchFamily="65" charset="-120"/>
                          <a:cs typeface="Times New Roman" pitchFamily="18" charset="0"/>
                        </a:rPr>
                        <a:t>圓頂鋼管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12.5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U</a:t>
                      </a:r>
                      <a:r>
                        <a:rPr lang="zh-TW" altLang="en-US" b="1" dirty="0">
                          <a:solidFill>
                            <a:srgbClr val="FF0000"/>
                          </a:solidFill>
                          <a:latin typeface="Times New Roman" pitchFamily="18" charset="0"/>
                          <a:ea typeface="標楷體" pitchFamily="65" charset="-120"/>
                          <a:cs typeface="Times New Roman" pitchFamily="18" charset="0"/>
                        </a:rPr>
                        <a:t>型水槽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F</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283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圓頂鋼管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12.4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a:solidFill>
                            <a:schemeClr val="tx1"/>
                          </a:solidFill>
                          <a:latin typeface="Times New Roman" pitchFamily="18" charset="0"/>
                          <a:ea typeface="標楷體" pitchFamily="65" charset="-120"/>
                          <a:cs typeface="Times New Roman" pitchFamily="18" charset="0"/>
                        </a:rPr>
                        <a:t>U</a:t>
                      </a:r>
                      <a:r>
                        <a:rPr lang="zh-TW" altLang="en-US">
                          <a:solidFill>
                            <a:schemeClr val="tx1"/>
                          </a:solidFill>
                          <a:latin typeface="Times New Roman" pitchFamily="18" charset="0"/>
                          <a:ea typeface="標楷體" pitchFamily="65" charset="-120"/>
                          <a:cs typeface="Times New Roman" pitchFamily="18" charset="0"/>
                        </a:rPr>
                        <a:t>型水槽</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r>
                        <a:rPr lang="en-US" altLang="zh-TW" b="1" dirty="0">
                          <a:solidFill>
                            <a:srgbClr val="0000FF"/>
                          </a:solidFill>
                          <a:latin typeface="Times New Roman" pitchFamily="18" charset="0"/>
                          <a:ea typeface="標楷體" pitchFamily="65" charset="-120"/>
                          <a:cs typeface="Times New Roman" pitchFamily="18" charset="0"/>
                        </a:rPr>
                        <a:t>G</a:t>
                      </a:r>
                      <a:endParaRPr lang="zh-TW" altLang="en-US" b="1" dirty="0">
                        <a:solidFill>
                          <a:srgbClr val="0000FF"/>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a:solidFill>
                            <a:srgbClr val="0000FF"/>
                          </a:solidFill>
                          <a:latin typeface="Times New Roman" pitchFamily="18" charset="0"/>
                          <a:ea typeface="標楷體" pitchFamily="65" charset="-120"/>
                          <a:cs typeface="Times New Roman" pitchFamily="18" charset="0"/>
                        </a:rPr>
                        <a:t>277</a:t>
                      </a:r>
                      <a:endParaRPr lang="zh-TW" altLang="en-US" b="1" dirty="0">
                        <a:solidFill>
                          <a:srgbClr val="0000FF"/>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b="1" dirty="0">
                          <a:solidFill>
                            <a:srgbClr val="0000FF"/>
                          </a:solidFill>
                          <a:latin typeface="Times New Roman" pitchFamily="18" charset="0"/>
                          <a:ea typeface="標楷體" pitchFamily="65" charset="-120"/>
                          <a:cs typeface="Times New Roman" pitchFamily="18" charset="0"/>
                        </a:rPr>
                        <a:t>圓頂鋼管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a:solidFill>
                            <a:srgbClr val="0000FF"/>
                          </a:solidFill>
                          <a:latin typeface="Times New Roman" pitchFamily="18" charset="0"/>
                          <a:ea typeface="標楷體" pitchFamily="65" charset="-120"/>
                          <a:cs typeface="Times New Roman" pitchFamily="18" charset="0"/>
                        </a:rPr>
                        <a:t>12.5</a:t>
                      </a:r>
                      <a:endParaRPr lang="zh-TW" altLang="en-US" b="1" dirty="0">
                        <a:solidFill>
                          <a:srgbClr val="0000FF"/>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a:solidFill>
                            <a:srgbClr val="0000FF"/>
                          </a:solidFill>
                          <a:latin typeface="Times New Roman" pitchFamily="18" charset="0"/>
                          <a:ea typeface="標楷體" pitchFamily="65" charset="-120"/>
                          <a:cs typeface="Times New Roman" pitchFamily="18" charset="0"/>
                        </a:rPr>
                        <a:t>U</a:t>
                      </a:r>
                      <a:r>
                        <a:rPr lang="zh-TW" altLang="en-US" b="1" dirty="0">
                          <a:solidFill>
                            <a:srgbClr val="0000FF"/>
                          </a:solidFill>
                          <a:latin typeface="Times New Roman" pitchFamily="18" charset="0"/>
                          <a:ea typeface="標楷體" pitchFamily="65" charset="-120"/>
                          <a:cs typeface="Times New Roman" pitchFamily="18" charset="0"/>
                        </a:rPr>
                        <a:t>型水槽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7084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H</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310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圓頂桁梁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U</a:t>
                      </a:r>
                      <a:r>
                        <a:rPr lang="zh-TW" altLang="en-US" dirty="0">
                          <a:solidFill>
                            <a:schemeClr val="tx1"/>
                          </a:solidFill>
                          <a:latin typeface="Times New Roman" pitchFamily="18" charset="0"/>
                          <a:ea typeface="標楷體" pitchFamily="65" charset="-120"/>
                          <a:cs typeface="Times New Roman" pitchFamily="18" charset="0"/>
                        </a:rPr>
                        <a:t>型水槽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0241618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內容版面配置區 2"/>
          <p:cNvSpPr txBox="1">
            <a:spLocks/>
          </p:cNvSpPr>
          <p:nvPr/>
        </p:nvSpPr>
        <p:spPr>
          <a:xfrm>
            <a:off x="585133" y="657225"/>
            <a:ext cx="8107387" cy="4400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zh-TW" altLang="en-US" sz="2000" b="1" kern="100" dirty="0">
                <a:solidFill>
                  <a:srgbClr val="FF0000"/>
                </a:solidFill>
                <a:latin typeface="Times New Roman" pitchFamily="18" charset="0"/>
                <a:ea typeface="標楷體"/>
                <a:cs typeface="Times New Roman" pitchFamily="18" charset="0"/>
              </a:rPr>
              <a:t>溫室圓頂支撐結構設計</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117</a:t>
            </a:fld>
            <a:endParaRPr lang="zh-TW" altLang="en-US" dirty="0">
              <a:solidFill>
                <a:prstClr val="black">
                  <a:tint val="75000"/>
                </a:prstClr>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31860495"/>
              </p:ext>
            </p:extLst>
          </p:nvPr>
        </p:nvGraphicFramePr>
        <p:xfrm>
          <a:off x="422426" y="1434296"/>
          <a:ext cx="8432800" cy="4293416"/>
        </p:xfrm>
        <a:graphic>
          <a:graphicData uri="http://schemas.openxmlformats.org/drawingml/2006/table">
            <a:tbl>
              <a:tblPr firstRow="1" bandRow="1">
                <a:tableStyleId>{5C22544A-7EE6-4342-B048-85BDC9FD1C3A}</a:tableStyleId>
              </a:tblPr>
              <a:tblGrid>
                <a:gridCol w="2108200">
                  <a:extLst>
                    <a:ext uri="{9D8B030D-6E8A-4147-A177-3AD203B41FA5}">
                      <a16:colId xmlns:a16="http://schemas.microsoft.com/office/drawing/2014/main" val="20000"/>
                    </a:ext>
                  </a:extLst>
                </a:gridCol>
                <a:gridCol w="2108200">
                  <a:extLst>
                    <a:ext uri="{9D8B030D-6E8A-4147-A177-3AD203B41FA5}">
                      <a16:colId xmlns:a16="http://schemas.microsoft.com/office/drawing/2014/main" val="20001"/>
                    </a:ext>
                  </a:extLst>
                </a:gridCol>
                <a:gridCol w="2108200">
                  <a:extLst>
                    <a:ext uri="{9D8B030D-6E8A-4147-A177-3AD203B41FA5}">
                      <a16:colId xmlns:a16="http://schemas.microsoft.com/office/drawing/2014/main" val="20002"/>
                    </a:ext>
                  </a:extLst>
                </a:gridCol>
                <a:gridCol w="2108200">
                  <a:extLst>
                    <a:ext uri="{9D8B030D-6E8A-4147-A177-3AD203B41FA5}">
                      <a16:colId xmlns:a16="http://schemas.microsoft.com/office/drawing/2014/main" val="20003"/>
                    </a:ext>
                  </a:extLst>
                </a:gridCol>
              </a:tblGrid>
              <a:tr h="1504663">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37029">
                <a:tc>
                  <a:txBody>
                    <a:bodyPr/>
                    <a:lstStyle/>
                    <a:p>
                      <a:pPr algn="ctr"/>
                      <a:r>
                        <a:rPr lang="en-US" altLang="zh-TW" b="1" dirty="0">
                          <a:solidFill>
                            <a:srgbClr val="FF0000"/>
                          </a:solidFill>
                          <a:latin typeface="Times New Roman" pitchFamily="18" charset="0"/>
                          <a:cs typeface="Times New Roman" pitchFamily="18" charset="0"/>
                        </a:rPr>
                        <a:t>A</a:t>
                      </a:r>
                      <a:r>
                        <a:rPr lang="zh-TW" altLang="en-US" b="1" dirty="0">
                          <a:solidFill>
                            <a:srgbClr val="FF0000"/>
                          </a:solidFill>
                          <a:latin typeface="Times New Roman" pitchFamily="18" charset="0"/>
                          <a:cs typeface="Times New Roman" pitchFamily="18" charset="0"/>
                        </a:rPr>
                        <a:t> </a:t>
                      </a:r>
                      <a:r>
                        <a:rPr lang="en-US" altLang="zh-TW" b="1" dirty="0">
                          <a:solidFill>
                            <a:srgbClr val="FF0000"/>
                          </a:solidFill>
                          <a:latin typeface="Times New Roman" pitchFamily="18" charset="0"/>
                          <a:cs typeface="Times New Roman" pitchFamily="18" charset="0"/>
                        </a:rPr>
                        <a:t>type(8*)</a:t>
                      </a:r>
                      <a:endParaRPr lang="zh-TW" altLang="en-US" b="1" dirty="0">
                        <a:solidFill>
                          <a:srgbClr val="FF0000"/>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B</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type(3*)</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C</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type(3*)</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D</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type(3*)</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685667">
                <a:tc>
                  <a:txBody>
                    <a:bodyPr/>
                    <a:lstStyle/>
                    <a:p>
                      <a:endParaRPr lang="zh-TW" altLang="en-US">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66057">
                <a:tc>
                  <a:txBody>
                    <a:bodyPr/>
                    <a:lstStyle/>
                    <a:p>
                      <a:pPr algn="ctr"/>
                      <a:r>
                        <a:rPr lang="en-US" altLang="zh-TW" b="1" dirty="0">
                          <a:solidFill>
                            <a:schemeClr val="accent6">
                              <a:lumMod val="50000"/>
                            </a:schemeClr>
                          </a:solidFill>
                          <a:latin typeface="Times New Roman" pitchFamily="18" charset="0"/>
                          <a:cs typeface="Times New Roman" pitchFamily="18" charset="0"/>
                        </a:rPr>
                        <a:t>E</a:t>
                      </a:r>
                      <a:r>
                        <a:rPr lang="zh-TW" altLang="en-US" b="1" dirty="0">
                          <a:solidFill>
                            <a:schemeClr val="accent6">
                              <a:lumMod val="50000"/>
                            </a:schemeClr>
                          </a:solidFill>
                          <a:latin typeface="Times New Roman" pitchFamily="18" charset="0"/>
                          <a:cs typeface="Times New Roman" pitchFamily="18" charset="0"/>
                        </a:rPr>
                        <a:t> </a:t>
                      </a:r>
                      <a:r>
                        <a:rPr lang="en-US" altLang="zh-TW" b="1" dirty="0">
                          <a:solidFill>
                            <a:schemeClr val="accent6">
                              <a:lumMod val="50000"/>
                            </a:schemeClr>
                          </a:solidFill>
                          <a:latin typeface="Times New Roman" pitchFamily="18" charset="0"/>
                          <a:cs typeface="Times New Roman" pitchFamily="18" charset="0"/>
                        </a:rPr>
                        <a:t>type(*1-267)</a:t>
                      </a:r>
                      <a:endParaRPr lang="zh-TW" altLang="en-US" b="1" dirty="0">
                        <a:solidFill>
                          <a:schemeClr val="accent6">
                            <a:lumMod val="50000"/>
                          </a:schemeClr>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F</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type(3*)</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G</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type(2*-277)</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a:solidFill>
                            <a:srgbClr val="FF0000"/>
                          </a:solidFill>
                          <a:latin typeface="Times New Roman" pitchFamily="18" charset="0"/>
                          <a:cs typeface="Times New Roman" pitchFamily="18" charset="0"/>
                        </a:rPr>
                        <a:t>H</a:t>
                      </a:r>
                      <a:r>
                        <a:rPr lang="zh-TW" altLang="en-US" b="1" dirty="0">
                          <a:solidFill>
                            <a:srgbClr val="FF0000"/>
                          </a:solidFill>
                          <a:latin typeface="Times New Roman" pitchFamily="18" charset="0"/>
                          <a:cs typeface="Times New Roman" pitchFamily="18" charset="0"/>
                        </a:rPr>
                        <a:t> </a:t>
                      </a:r>
                      <a:r>
                        <a:rPr lang="en-US" altLang="zh-TW" b="1" dirty="0">
                          <a:solidFill>
                            <a:srgbClr val="FF0000"/>
                          </a:solidFill>
                          <a:latin typeface="Times New Roman" pitchFamily="18" charset="0"/>
                          <a:cs typeface="Times New Roman" pitchFamily="18" charset="0"/>
                        </a:rPr>
                        <a:t>type(7*)</a:t>
                      </a:r>
                      <a:endParaRPr lang="zh-TW" altLang="en-US" b="1" dirty="0">
                        <a:solidFill>
                          <a:srgbClr val="FF0000"/>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1863655"/>
            <a:ext cx="1960768" cy="91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86365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186365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0008" y="1863655"/>
            <a:ext cx="1981419" cy="918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3880735"/>
            <a:ext cx="2037776" cy="9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0008" y="3891731"/>
            <a:ext cx="2037776"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74851" y="3886233"/>
            <a:ext cx="2039352"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64686" y="3891731"/>
            <a:ext cx="2035874"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1331119" y="90620"/>
            <a:ext cx="6373416" cy="523220"/>
          </a:xfrm>
          <a:prstGeom prst="rect">
            <a:avLst/>
          </a:prstGeom>
        </p:spPr>
        <p:txBody>
          <a:bodyPr>
            <a:spAutoFit/>
          </a:bodyPr>
          <a:lstStyle/>
          <a:p>
            <a:pPr algn="ctr">
              <a:defRPr/>
            </a:pP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溫室結構組合優化設計比較分析</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27198757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title"/>
          </p:nvPr>
        </p:nvSpPr>
        <p:spPr>
          <a:xfrm>
            <a:off x="0" y="304410"/>
            <a:ext cx="9144000" cy="885825"/>
          </a:xfrm>
        </p:spPr>
        <p:txBody>
          <a:bodyPr>
            <a:normAutofit/>
          </a:bodyPr>
          <a:lstStyle/>
          <a:p>
            <a:pPr algn="ctr" eaLnBrk="1" hangingPunct="1"/>
            <a:r>
              <a:rPr lang="en-US" altLang="zh-TW"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一</a:t>
            </a:r>
            <a:r>
              <a:rPr lang="en-US" altLang="zh-TW"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 簡易型溫室結構優化設計</a:t>
            </a:r>
          </a:p>
        </p:txBody>
      </p:sp>
      <p:pic>
        <p:nvPicPr>
          <p:cNvPr id="2051" name="圖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81238"/>
            <a:ext cx="4938713" cy="21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圖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4600" y="1922463"/>
            <a:ext cx="3700463"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矩形 6"/>
          <p:cNvSpPr>
            <a:spLocks noChangeArrowheads="1"/>
          </p:cNvSpPr>
          <p:nvPr/>
        </p:nvSpPr>
        <p:spPr bwMode="auto">
          <a:xfrm>
            <a:off x="0" y="4405313"/>
            <a:ext cx="4938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Times New Roman" panose="02020603050405020304" pitchFamily="18" charset="0"/>
                <a:ea typeface="標楷體" panose="03000509000000000000" pitchFamily="65" charset="-120"/>
                <a:cs typeface="Times New Roman" panose="02020603050405020304" pitchFamily="18" charset="0"/>
              </a:rPr>
              <a:t>錏管塑膠布溫室骨架構成</a:t>
            </a:r>
            <a:endParaRPr lang="zh-TW" altLang="en-US">
              <a:ea typeface="標楷體" panose="03000509000000000000" pitchFamily="65" charset="-120"/>
              <a:cs typeface="Times New Roman" panose="02020603050405020304" pitchFamily="18" charset="0"/>
            </a:endParaRPr>
          </a:p>
        </p:txBody>
      </p:sp>
      <p:sp>
        <p:nvSpPr>
          <p:cNvPr id="2054" name="矩形 6"/>
          <p:cNvSpPr>
            <a:spLocks noChangeArrowheads="1"/>
          </p:cNvSpPr>
          <p:nvPr/>
        </p:nvSpPr>
        <p:spPr bwMode="auto">
          <a:xfrm>
            <a:off x="5054600" y="4141788"/>
            <a:ext cx="3700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buFont typeface="Arial" panose="020B0604020202020204" pitchFamily="34" charset="0"/>
              <a:buNone/>
            </a:pPr>
            <a:r>
              <a:rPr lang="zh-TW" altLang="en-US">
                <a:latin typeface="Times New Roman" panose="02020603050405020304" pitchFamily="18" charset="0"/>
                <a:ea typeface="標楷體" panose="03000509000000000000" pitchFamily="65" charset="-120"/>
                <a:cs typeface="Times New Roman" panose="02020603050405020304" pitchFamily="18" charset="0"/>
              </a:rPr>
              <a:t>錏管塑膠布溫室桁架結構</a:t>
            </a:r>
            <a:endParaRPr lang="zh-TW" altLang="en-US">
              <a:ea typeface="標楷體" panose="03000509000000000000" pitchFamily="65" charset="-120"/>
              <a:cs typeface="Times New Roman" panose="02020603050405020304" pitchFamily="18" charset="0"/>
            </a:endParaRPr>
          </a:p>
        </p:txBody>
      </p:sp>
      <p:pic>
        <p:nvPicPr>
          <p:cNvPr id="2055" name="圖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63" y="4775200"/>
            <a:ext cx="4246562"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1111250" y="6365875"/>
            <a:ext cx="3203575" cy="369888"/>
          </a:xfrm>
          <a:prstGeom prst="rect">
            <a:avLst/>
          </a:prstGeom>
        </p:spPr>
        <p:txBody>
          <a:bodyPr>
            <a:spAutoFit/>
          </a:bodyPr>
          <a:lstStyle/>
          <a:p>
            <a:pPr algn="ctr">
              <a:defRPr/>
            </a:pPr>
            <a:r>
              <a:rPr lang="zh-TW" altLang="zh-TW" kern="100" dirty="0">
                <a:ea typeface="標楷體" panose="03000509000000000000" pitchFamily="65" charset="-120"/>
                <a:cs typeface="Times New Roman" panose="02020603050405020304" pitchFamily="18" charset="0"/>
              </a:rPr>
              <a:t>連結套頭角度</a:t>
            </a:r>
            <a:endParaRPr lang="zh-TW" altLang="en-US" dirty="0"/>
          </a:p>
        </p:txBody>
      </p:sp>
      <p:sp>
        <p:nvSpPr>
          <p:cNvPr id="2057" name="矩形 6"/>
          <p:cNvSpPr>
            <a:spLocks noChangeArrowheads="1"/>
          </p:cNvSpPr>
          <p:nvPr/>
        </p:nvSpPr>
        <p:spPr bwMode="auto">
          <a:xfrm>
            <a:off x="5299075" y="6418263"/>
            <a:ext cx="3300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Times New Roman" panose="02020603050405020304" pitchFamily="18" charset="0"/>
                <a:ea typeface="標楷體" panose="03000509000000000000" pitchFamily="65" charset="-120"/>
                <a:cs typeface="Times New Roman" panose="02020603050405020304" pitchFamily="18" charset="0"/>
              </a:rPr>
              <a:t>桁架間距</a:t>
            </a:r>
            <a:endParaRPr lang="zh-TW" altLang="en-US">
              <a:ea typeface="標楷體" panose="03000509000000000000" pitchFamily="65" charset="-120"/>
              <a:cs typeface="Times New Roman" panose="02020603050405020304" pitchFamily="18" charset="0"/>
            </a:endParaRPr>
          </a:p>
        </p:txBody>
      </p:sp>
      <p:pic>
        <p:nvPicPr>
          <p:cNvPr id="2058" name="圖片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9075" y="4471988"/>
            <a:ext cx="3300413"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814388"/>
            <a:ext cx="9144000" cy="1374775"/>
          </a:xfrm>
          <a:prstGeom prst="rect">
            <a:avLst/>
          </a:prstGeom>
        </p:spPr>
        <p:txBody>
          <a:bodyPr>
            <a:spAutoFit/>
          </a:bodyPr>
          <a:lstStyle/>
          <a:p>
            <a:pPr marL="342900" indent="-342900">
              <a:lnSpc>
                <a:spcPts val="2500"/>
              </a:lnSpc>
              <a:buFont typeface="+mj-lt"/>
              <a:buAutoNum type="arabicPeriod"/>
              <a:defRPr/>
            </a:pPr>
            <a:r>
              <a:rPr lang="zh-TW" altLang="zh-TW" b="1" kern="100" dirty="0">
                <a:latin typeface="Times New Roman" panose="02020603050405020304" pitchFamily="18" charset="0"/>
                <a:ea typeface="標楷體" panose="03000509000000000000" pitchFamily="65" charset="-120"/>
                <a:cs typeface="Times New Roman" panose="02020603050405020304" pitchFamily="18" charset="0"/>
              </a:rPr>
              <a:t>簡易</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型</a:t>
            </a:r>
            <a:r>
              <a:rPr lang="zh-TW" altLang="zh-TW" b="1" kern="100" dirty="0">
                <a:latin typeface="Times New Roman" panose="02020603050405020304" pitchFamily="18" charset="0"/>
                <a:ea typeface="標楷體" panose="03000509000000000000" pitchFamily="65" charset="-120"/>
                <a:cs typeface="Times New Roman" panose="02020603050405020304" pitchFamily="18" charset="0"/>
              </a:rPr>
              <a:t>溫室以鍍鋅鋼管為主要骨架，</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依據</a:t>
            </a:r>
            <a:r>
              <a:rPr lang="zh-TW"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尺寸</a:t>
            </a:r>
            <a:r>
              <a:rPr lang="zh-TW"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規格將鍍鋅鋼管彎曲加工成屋面弧管及支柱直管的形狀，</a:t>
            </a:r>
            <a:r>
              <a:rPr lang="en-US" altLang="zh-TW"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zh-TW"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根左右分開，下端支柱直管以一深度直接插入地下</a:t>
            </a:r>
            <a:r>
              <a:rPr lang="zh-TW" altLang="en-US"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2500"/>
              </a:lnSpc>
              <a:buFont typeface="+mj-lt"/>
              <a:buAutoNum type="arabicPeriod"/>
              <a:defRPr/>
            </a:pPr>
            <a:r>
              <a:rPr lang="zh-TW" altLang="zh-TW" b="1" kern="100" dirty="0">
                <a:latin typeface="Times New Roman" panose="02020603050405020304" pitchFamily="18" charset="0"/>
                <a:ea typeface="標楷體" panose="03000509000000000000" pitchFamily="65" charset="-120"/>
                <a:cs typeface="Times New Roman" panose="02020603050405020304" pitchFamily="18" charset="0"/>
              </a:rPr>
              <a:t>簡易</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型</a:t>
            </a:r>
            <a:r>
              <a:rPr lang="zh-TW" altLang="zh-TW" b="1" kern="100" dirty="0">
                <a:latin typeface="Times New Roman" panose="02020603050405020304" pitchFamily="18" charset="0"/>
                <a:ea typeface="標楷體" panose="03000509000000000000" pitchFamily="65" charset="-120"/>
                <a:cs typeface="Times New Roman" panose="02020603050405020304" pitchFamily="18" charset="0"/>
              </a:rPr>
              <a:t>溫室中央頂部以連結套頭接合，構成一組</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桁</a:t>
            </a:r>
            <a:r>
              <a:rPr lang="zh-TW" altLang="zh-TW" b="1" kern="100" dirty="0">
                <a:latin typeface="Times New Roman" panose="02020603050405020304" pitchFamily="18" charset="0"/>
                <a:ea typeface="標楷體" panose="03000509000000000000" pitchFamily="65" charset="-120"/>
                <a:cs typeface="Times New Roman" panose="02020603050405020304" pitchFamily="18" charset="0"/>
              </a:rPr>
              <a:t>架</a:t>
            </a:r>
            <a:r>
              <a:rPr lang="zh-TW"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桁架間距及錏管直徑厚度，會影響溫室的耐風性能</a:t>
            </a:r>
            <a:r>
              <a:rPr lang="zh-TW"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矩形 11"/>
          <p:cNvSpPr/>
          <p:nvPr/>
        </p:nvSpPr>
        <p:spPr>
          <a:xfrm>
            <a:off x="1385292" y="-19982"/>
            <a:ext cx="6373416" cy="523220"/>
          </a:xfrm>
          <a:prstGeom prst="rect">
            <a:avLst/>
          </a:prstGeom>
        </p:spPr>
        <p:txBody>
          <a:bodyPr>
            <a:spAutoFit/>
          </a:bodyPr>
          <a:lstStyle/>
          <a:p>
            <a:pPr algn="ctr">
              <a:defRPr/>
            </a:pP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三</a:t>
            </a: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、溫室整體結構組合優化設計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6005900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圖片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155950"/>
            <a:ext cx="3546475"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標題 1"/>
          <p:cNvSpPr>
            <a:spLocks noGrp="1"/>
          </p:cNvSpPr>
          <p:nvPr>
            <p:ph type="title"/>
          </p:nvPr>
        </p:nvSpPr>
        <p:spPr>
          <a:xfrm>
            <a:off x="0" y="127000"/>
            <a:ext cx="9144000" cy="885825"/>
          </a:xfrm>
        </p:spPr>
        <p:txBody>
          <a:bodyPr/>
          <a:lstStyle/>
          <a:p>
            <a:pPr algn="ctr" eaLnBrk="1" hangingPunct="1"/>
            <a:r>
              <a:rPr lang="en-US" altLang="zh-TW"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2.</a:t>
            </a:r>
            <a:r>
              <a:rPr lang="zh-TW" altLang="en-US"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簡易型溫室結構結構設計</a:t>
            </a:r>
          </a:p>
        </p:txBody>
      </p:sp>
      <p:sp>
        <p:nvSpPr>
          <p:cNvPr id="20" name="矩形 19"/>
          <p:cNvSpPr/>
          <p:nvPr/>
        </p:nvSpPr>
        <p:spPr>
          <a:xfrm>
            <a:off x="0" y="814388"/>
            <a:ext cx="9144000" cy="1374775"/>
          </a:xfrm>
          <a:prstGeom prst="rect">
            <a:avLst/>
          </a:prstGeom>
        </p:spPr>
        <p:txBody>
          <a:bodyPr>
            <a:spAutoFit/>
          </a:bodyPr>
          <a:lstStyle/>
          <a:p>
            <a:pPr marL="342900" indent="-342900">
              <a:lnSpc>
                <a:spcPts val="2500"/>
              </a:lnSpc>
              <a:buFont typeface="+mj-lt"/>
              <a:buAutoNum type="arabicPeriod"/>
              <a:defRPr/>
            </a:pP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目前簡易型溫室之</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桁架間距以</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為主，桁架鍍鋅鋼管以</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1~1.5”(34~48mm)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1.5~2mm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為主。</a:t>
            </a:r>
            <a:endPar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2500"/>
              </a:lnSpc>
              <a:buFont typeface="+mj-lt"/>
              <a:buAutoNum type="arabicPeriod"/>
              <a:defRPr/>
            </a:pP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修改桁架間距為</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0.5m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，桁架錏管外徑為</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3/4”(27mm)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，並進一步設計模擬桁架錏管外徑為</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1/2”(22mm)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之溫室受力情形。</a:t>
            </a:r>
          </a:p>
        </p:txBody>
      </p:sp>
      <p:sp>
        <p:nvSpPr>
          <p:cNvPr id="3077" name="矩形 5"/>
          <p:cNvSpPr>
            <a:spLocks noChangeArrowheads="1"/>
          </p:cNvSpPr>
          <p:nvPr/>
        </p:nvSpPr>
        <p:spPr bwMode="auto">
          <a:xfrm>
            <a:off x="180975" y="5614988"/>
            <a:ext cx="354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Times New Roman" panose="02020603050405020304" pitchFamily="18" charset="0"/>
                <a:ea typeface="標楷體" panose="03000509000000000000" pitchFamily="65" charset="-120"/>
                <a:cs typeface="Times New Roman" panose="02020603050405020304" pitchFamily="18" charset="0"/>
              </a:rPr>
              <a:t>桁架正</a:t>
            </a:r>
            <a:r>
              <a:rPr lang="zh-TW" altLang="zh-TW">
                <a:latin typeface="Times New Roman" panose="02020603050405020304" pitchFamily="18" charset="0"/>
                <a:ea typeface="標楷體" panose="03000509000000000000" pitchFamily="65" charset="-120"/>
                <a:cs typeface="Times New Roman" panose="02020603050405020304" pitchFamily="18" charset="0"/>
              </a:rPr>
              <a:t>面</a:t>
            </a:r>
            <a:r>
              <a:rPr lang="zh-TW" altLang="en-US">
                <a:latin typeface="Times New Roman" panose="02020603050405020304" pitchFamily="18" charset="0"/>
                <a:ea typeface="標楷體" panose="03000509000000000000" pitchFamily="65" charset="-120"/>
                <a:cs typeface="Times New Roman" panose="02020603050405020304" pitchFamily="18" charset="0"/>
              </a:rPr>
              <a:t>結構</a:t>
            </a:r>
            <a:endParaRPr lang="zh-TW" altLang="en-US">
              <a:ea typeface="標楷體" panose="03000509000000000000" pitchFamily="65" charset="-120"/>
              <a:cs typeface="Times New Roman" panose="02020603050405020304" pitchFamily="18" charset="0"/>
            </a:endParaRPr>
          </a:p>
        </p:txBody>
      </p:sp>
      <p:graphicFrame>
        <p:nvGraphicFramePr>
          <p:cNvPr id="22" name="表格 21"/>
          <p:cNvGraphicFramePr>
            <a:graphicFrameLocks noGrp="1"/>
          </p:cNvGraphicFramePr>
          <p:nvPr/>
        </p:nvGraphicFramePr>
        <p:xfrm>
          <a:off x="3700463" y="2189163"/>
          <a:ext cx="5443538" cy="2217738"/>
        </p:xfrm>
        <a:graphic>
          <a:graphicData uri="http://schemas.openxmlformats.org/drawingml/2006/table">
            <a:tbl>
              <a:tblPr firstRow="1" bandRow="1">
                <a:tableStyleId>{5C22544A-7EE6-4342-B048-85BDC9FD1C3A}</a:tableStyleId>
              </a:tblPr>
              <a:tblGrid>
                <a:gridCol w="1153411">
                  <a:extLst>
                    <a:ext uri="{9D8B030D-6E8A-4147-A177-3AD203B41FA5}">
                      <a16:colId xmlns:a16="http://schemas.microsoft.com/office/drawing/2014/main" val="20000"/>
                    </a:ext>
                  </a:extLst>
                </a:gridCol>
                <a:gridCol w="647036">
                  <a:extLst>
                    <a:ext uri="{9D8B030D-6E8A-4147-A177-3AD203B41FA5}">
                      <a16:colId xmlns:a16="http://schemas.microsoft.com/office/drawing/2014/main" val="20001"/>
                    </a:ext>
                  </a:extLst>
                </a:gridCol>
                <a:gridCol w="1214103">
                  <a:extLst>
                    <a:ext uri="{9D8B030D-6E8A-4147-A177-3AD203B41FA5}">
                      <a16:colId xmlns:a16="http://schemas.microsoft.com/office/drawing/2014/main" val="20002"/>
                    </a:ext>
                  </a:extLst>
                </a:gridCol>
                <a:gridCol w="769201">
                  <a:extLst>
                    <a:ext uri="{9D8B030D-6E8A-4147-A177-3AD203B41FA5}">
                      <a16:colId xmlns:a16="http://schemas.microsoft.com/office/drawing/2014/main" val="20003"/>
                    </a:ext>
                  </a:extLst>
                </a:gridCol>
                <a:gridCol w="843960">
                  <a:extLst>
                    <a:ext uri="{9D8B030D-6E8A-4147-A177-3AD203B41FA5}">
                      <a16:colId xmlns:a16="http://schemas.microsoft.com/office/drawing/2014/main" val="20004"/>
                    </a:ext>
                  </a:extLst>
                </a:gridCol>
                <a:gridCol w="815827">
                  <a:extLst>
                    <a:ext uri="{9D8B030D-6E8A-4147-A177-3AD203B41FA5}">
                      <a16:colId xmlns:a16="http://schemas.microsoft.com/office/drawing/2014/main" val="20005"/>
                    </a:ext>
                  </a:extLst>
                </a:gridCol>
              </a:tblGrid>
              <a:tr h="734406">
                <a:tc>
                  <a:txBody>
                    <a:bodyPr/>
                    <a:lstStyle/>
                    <a:p>
                      <a:pPr algn="ctr">
                        <a:spcAft>
                          <a:spcPts val="0"/>
                        </a:spcAft>
                      </a:pP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編號</a:t>
                      </a:r>
                    </a:p>
                  </a:txBody>
                  <a:tcPr marL="68572" marR="68572"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錏管規格</a:t>
                      </a:r>
                    </a:p>
                  </a:txBody>
                  <a:tcPr marL="68572" marR="68572" marT="0" marB="0"/>
                </a:tc>
                <a:tc>
                  <a:txBody>
                    <a:bodyPr/>
                    <a:lstStyle/>
                    <a:p>
                      <a:pPr algn="ctr">
                        <a:spcAft>
                          <a:spcPts val="0"/>
                        </a:spcAft>
                      </a:pP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尺寸</a:t>
                      </a: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厚度</a:t>
                      </a: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重量</a:t>
                      </a: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(kg/m)</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extLst>
                  <a:ext uri="{0D108BD9-81ED-4DB2-BD59-A6C34878D82A}">
                    <a16:rowId xmlns:a16="http://schemas.microsoft.com/office/drawing/2014/main" val="10000"/>
                  </a:ext>
                </a:extLst>
              </a:tr>
              <a:tr h="370833">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吋彎管</a:t>
                      </a: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Times New Roman"/>
                          <a:ea typeface="新細明體" panose="02020500000000000000" pitchFamily="18" charset="-120"/>
                          <a:cs typeface="Times New Roman"/>
                        </a:rPr>
                        <a:t>Ø</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33.4</a:t>
                      </a:r>
                      <a:endParaRPr kumimoji="0" lang="zh-TW"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72" marR="68572"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1.18</a:t>
                      </a:r>
                      <a:endParaRPr kumimoji="0" lang="zh-TW"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extLst>
                  <a:ext uri="{0D108BD9-81ED-4DB2-BD59-A6C34878D82A}">
                    <a16:rowId xmlns:a16="http://schemas.microsoft.com/office/drawing/2014/main" val="10001"/>
                  </a:ext>
                </a:extLst>
              </a:tr>
              <a:tr h="370833">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3/4</a:t>
                      </a: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吋彎管</a:t>
                      </a: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Times New Roman"/>
                          <a:ea typeface="新細明體" panose="02020500000000000000" pitchFamily="18" charset="-120"/>
                          <a:cs typeface="Times New Roman"/>
                        </a:rPr>
                        <a:t>Ø</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27</a:t>
                      </a:r>
                      <a:endParaRPr kumimoji="0" lang="zh-TW"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0.95</a:t>
                      </a:r>
                      <a:endParaRPr kumimoji="0" lang="zh-TW"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extLst>
                  <a:ext uri="{0D108BD9-81ED-4DB2-BD59-A6C34878D82A}">
                    <a16:rowId xmlns:a16="http://schemas.microsoft.com/office/drawing/2014/main" val="10002"/>
                  </a:ext>
                </a:extLst>
              </a:tr>
              <a:tr h="370833">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吋彎管</a:t>
                      </a: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Times New Roman"/>
                          <a:ea typeface="新細明體" panose="02020500000000000000" pitchFamily="18" charset="-120"/>
                          <a:cs typeface="Times New Roman"/>
                        </a:rPr>
                        <a:t>Ø</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a:t>
                      </a:r>
                      <a:endParaRPr kumimoji="0" lang="zh-TW"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0.76</a:t>
                      </a:r>
                      <a:endParaRPr kumimoji="0" lang="zh-TW"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extLst>
                  <a:ext uri="{0D108BD9-81ED-4DB2-BD59-A6C34878D82A}">
                    <a16:rowId xmlns:a16="http://schemas.microsoft.com/office/drawing/2014/main" val="10003"/>
                  </a:ext>
                </a:extLst>
              </a:tr>
              <a:tr h="370833">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a:t>
                      </a: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直</a:t>
                      </a: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管</a:t>
                      </a: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Times New Roman"/>
                          <a:ea typeface="新細明體" panose="02020500000000000000" pitchFamily="18" charset="-120"/>
                          <a:cs typeface="Times New Roman"/>
                        </a:rPr>
                        <a:t>Ø</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a:t>
                      </a:r>
                      <a:endParaRPr kumimoji="0" lang="zh-TW"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0.76</a:t>
                      </a:r>
                      <a:endParaRPr kumimoji="0" lang="zh-TW"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extLst>
                  <a:ext uri="{0D108BD9-81ED-4DB2-BD59-A6C34878D82A}">
                    <a16:rowId xmlns:a16="http://schemas.microsoft.com/office/drawing/2014/main" val="10004"/>
                  </a:ext>
                </a:extLst>
              </a:tr>
            </a:tbl>
          </a:graphicData>
        </a:graphic>
      </p:graphicFrame>
      <p:pic>
        <p:nvPicPr>
          <p:cNvPr id="3122" name="圖片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4488" y="4386263"/>
            <a:ext cx="1749425"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 name="矩形 5"/>
          <p:cNvSpPr>
            <a:spLocks noChangeArrowheads="1"/>
          </p:cNvSpPr>
          <p:nvPr/>
        </p:nvSpPr>
        <p:spPr bwMode="auto">
          <a:xfrm>
            <a:off x="3949700" y="6480175"/>
            <a:ext cx="2073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1m</a:t>
            </a:r>
            <a:endParaRPr lang="zh-TW" altLang="en-US">
              <a:ea typeface="標楷體" panose="03000509000000000000" pitchFamily="65" charset="-120"/>
              <a:cs typeface="Times New Roman" panose="02020603050405020304" pitchFamily="18" charset="0"/>
            </a:endParaRPr>
          </a:p>
        </p:txBody>
      </p:sp>
      <p:pic>
        <p:nvPicPr>
          <p:cNvPr id="3124" name="圖片 3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78600" y="4386263"/>
            <a:ext cx="175895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5" name="矩形 5"/>
          <p:cNvSpPr>
            <a:spLocks noChangeArrowheads="1"/>
          </p:cNvSpPr>
          <p:nvPr/>
        </p:nvSpPr>
        <p:spPr bwMode="auto">
          <a:xfrm>
            <a:off x="6578600" y="6488113"/>
            <a:ext cx="175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endParaRPr lang="zh-TW" altLang="en-US">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13890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0429" y="16808"/>
            <a:ext cx="8229600" cy="675888"/>
          </a:xfrm>
        </p:spPr>
        <p:txBody>
          <a:bodyPr>
            <a:normAutofit/>
          </a:bodyPr>
          <a:lstStyle/>
          <a:p>
            <a:r>
              <a:rPr lang="zh-TW" altLang="en-US" sz="3200" b="1" dirty="0">
                <a:solidFill>
                  <a:srgbClr val="FF0000"/>
                </a:solidFill>
                <a:latin typeface="標楷體" pitchFamily="65" charset="-120"/>
                <a:ea typeface="標楷體" pitchFamily="65" charset="-120"/>
              </a:rPr>
              <a:t>溫室型材開發市場需求分析</a:t>
            </a:r>
          </a:p>
        </p:txBody>
      </p:sp>
      <p:graphicFrame>
        <p:nvGraphicFramePr>
          <p:cNvPr id="7" name="表格 6"/>
          <p:cNvGraphicFramePr>
            <a:graphicFrameLocks noGrp="1"/>
          </p:cNvGraphicFramePr>
          <p:nvPr>
            <p:extLst>
              <p:ext uri="{D42A27DB-BD31-4B8C-83A1-F6EECF244321}">
                <p14:modId xmlns:p14="http://schemas.microsoft.com/office/powerpoint/2010/main" val="1807650444"/>
              </p:ext>
            </p:extLst>
          </p:nvPr>
        </p:nvGraphicFramePr>
        <p:xfrm>
          <a:off x="123568" y="666408"/>
          <a:ext cx="8928992" cy="5930948"/>
        </p:xfrm>
        <a:graphic>
          <a:graphicData uri="http://schemas.openxmlformats.org/drawingml/2006/table">
            <a:tbl>
              <a:tblPr>
                <a:tableStyleId>{5C22544A-7EE6-4342-B048-85BDC9FD1C3A}</a:tableStyleId>
              </a:tblPr>
              <a:tblGrid>
                <a:gridCol w="648072">
                  <a:extLst>
                    <a:ext uri="{9D8B030D-6E8A-4147-A177-3AD203B41FA5}">
                      <a16:colId xmlns:a16="http://schemas.microsoft.com/office/drawing/2014/main" val="20000"/>
                    </a:ext>
                  </a:extLst>
                </a:gridCol>
                <a:gridCol w="632008">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gridCol w="1816264">
                  <a:extLst>
                    <a:ext uri="{9D8B030D-6E8A-4147-A177-3AD203B41FA5}">
                      <a16:colId xmlns:a16="http://schemas.microsoft.com/office/drawing/2014/main" val="20004"/>
                    </a:ext>
                  </a:extLst>
                </a:gridCol>
                <a:gridCol w="1352088">
                  <a:extLst>
                    <a:ext uri="{9D8B030D-6E8A-4147-A177-3AD203B41FA5}">
                      <a16:colId xmlns:a16="http://schemas.microsoft.com/office/drawing/2014/main" val="20005"/>
                    </a:ext>
                  </a:extLst>
                </a:gridCol>
                <a:gridCol w="936104">
                  <a:extLst>
                    <a:ext uri="{9D8B030D-6E8A-4147-A177-3AD203B41FA5}">
                      <a16:colId xmlns:a16="http://schemas.microsoft.com/office/drawing/2014/main" val="20006"/>
                    </a:ext>
                  </a:extLst>
                </a:gridCol>
                <a:gridCol w="880160">
                  <a:extLst>
                    <a:ext uri="{9D8B030D-6E8A-4147-A177-3AD203B41FA5}">
                      <a16:colId xmlns:a16="http://schemas.microsoft.com/office/drawing/2014/main" val="20007"/>
                    </a:ext>
                  </a:extLst>
                </a:gridCol>
              </a:tblGrid>
              <a:tr h="611818">
                <a:tc gridSpan="2">
                  <a:txBody>
                    <a:bodyPr/>
                    <a:lstStyle/>
                    <a:p>
                      <a:pPr algn="l" fontAlgn="ctr"/>
                      <a:r>
                        <a:rPr lang="zh-TW" altLang="en-US" sz="1400" u="none" strike="noStrike" dirty="0">
                          <a:effectLst/>
                          <a:latin typeface="Times New Roman" pitchFamily="18" charset="0"/>
                          <a:ea typeface="標楷體" pitchFamily="65" charset="-120"/>
                          <a:cs typeface="Times New Roman" pitchFamily="18" charset="0"/>
                        </a:rPr>
                        <a:t>　</a:t>
                      </a:r>
                      <a:endParaRPr lang="zh-TW" alt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rtl="0" fontAlgn="ct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公告圖面</a:t>
                      </a:r>
                      <a:endParaRPr lang="zh-TW" altLang="en-US" sz="16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溫室業者</a:t>
                      </a:r>
                      <a:endParaRPr lang="en-US" altLang="zh-TW" sz="16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新設計</a:t>
                      </a:r>
                      <a:r>
                        <a:rPr lang="en-US" altLang="zh-TW" sz="1600" b="1" u="none" strike="noStrike" dirty="0">
                          <a:solidFill>
                            <a:srgbClr val="0000FF"/>
                          </a:solidFill>
                          <a:effectLst/>
                          <a:latin typeface="Times New Roman" pitchFamily="18" charset="0"/>
                          <a:ea typeface="標楷體" pitchFamily="65" charset="-120"/>
                          <a:cs typeface="Times New Roman" pitchFamily="18" charset="0"/>
                        </a:rPr>
                        <a:t>(</a:t>
                      </a: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高強度鋼</a:t>
                      </a:r>
                      <a:r>
                        <a:rPr lang="en-US" altLang="zh-TW" sz="1600" b="1" u="none" strike="noStrike" dirty="0">
                          <a:solidFill>
                            <a:srgbClr val="0000FF"/>
                          </a:solidFill>
                          <a:effectLst/>
                          <a:latin typeface="Times New Roman" pitchFamily="18" charset="0"/>
                          <a:ea typeface="標楷體" pitchFamily="65" charset="-120"/>
                          <a:cs typeface="Times New Roman" pitchFamily="18" charset="0"/>
                        </a:rPr>
                        <a:t>)</a:t>
                      </a:r>
                      <a:endParaRPr lang="en-US" altLang="zh-TW" sz="16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市場需求</a:t>
                      </a:r>
                      <a:endParaRPr lang="zh-TW" altLang="en-US" sz="16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市場預估</a:t>
                      </a:r>
                      <a:endParaRPr lang="zh-TW" altLang="en-US" sz="16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400" u="none" strike="noStrike" dirty="0">
                          <a:effectLst/>
                          <a:latin typeface="Times New Roman" pitchFamily="18" charset="0"/>
                          <a:ea typeface="標楷體" pitchFamily="65" charset="-120"/>
                          <a:cs typeface="Times New Roman" pitchFamily="18" charset="0"/>
                        </a:rPr>
                        <a:t>預估合計</a:t>
                      </a:r>
                      <a:endParaRPr lang="zh-TW" alt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4370">
                <a:tc rowSpan="13">
                  <a:txBody>
                    <a:bodyPr/>
                    <a:lstStyle/>
                    <a:p>
                      <a:pPr algn="ctr" fontAlgn="ctr"/>
                      <a:r>
                        <a:rPr lang="zh-TW" altLang="en-US" sz="2400" u="none" strike="noStrike" dirty="0">
                          <a:effectLst/>
                          <a:latin typeface="Times New Roman" pitchFamily="18" charset="0"/>
                          <a:ea typeface="標楷體" pitchFamily="65" charset="-120"/>
                          <a:cs typeface="Times New Roman" pitchFamily="18" charset="0"/>
                        </a:rPr>
                        <a:t>溫</a:t>
                      </a:r>
                      <a:endParaRPr lang="en-US" altLang="zh-TW" sz="2400" u="none" strike="noStrike" dirty="0">
                        <a:effectLst/>
                        <a:latin typeface="Times New Roman" pitchFamily="18" charset="0"/>
                        <a:ea typeface="標楷體" pitchFamily="65" charset="-120"/>
                        <a:cs typeface="Times New Roman" pitchFamily="18" charset="0"/>
                      </a:endParaRPr>
                    </a:p>
                    <a:p>
                      <a:pPr algn="ctr" fontAlgn="ctr"/>
                      <a:r>
                        <a:rPr lang="zh-TW" altLang="en-US" sz="2400" u="none" strike="noStrike" dirty="0">
                          <a:effectLst/>
                          <a:latin typeface="Times New Roman" pitchFamily="18" charset="0"/>
                          <a:ea typeface="標楷體" pitchFamily="65" charset="-120"/>
                          <a:cs typeface="Times New Roman" pitchFamily="18" charset="0"/>
                        </a:rPr>
                        <a:t>室</a:t>
                      </a:r>
                      <a:endParaRPr lang="en-US" altLang="zh-TW" sz="2400" u="none" strike="noStrike" dirty="0">
                        <a:effectLst/>
                        <a:latin typeface="Times New Roman" pitchFamily="18" charset="0"/>
                        <a:ea typeface="標楷體" pitchFamily="65" charset="-120"/>
                        <a:cs typeface="Times New Roman" pitchFamily="18" charset="0"/>
                      </a:endParaRPr>
                    </a:p>
                    <a:p>
                      <a:pPr algn="ctr" fontAlgn="ctr"/>
                      <a:r>
                        <a:rPr lang="zh-TW" altLang="en-US" sz="2400" u="none" strike="noStrike" dirty="0">
                          <a:effectLst/>
                          <a:latin typeface="Times New Roman" pitchFamily="18" charset="0"/>
                          <a:ea typeface="標楷體" pitchFamily="65" charset="-120"/>
                          <a:cs typeface="Times New Roman" pitchFamily="18" charset="0"/>
                        </a:rPr>
                        <a:t>型</a:t>
                      </a:r>
                      <a:endParaRPr lang="en-US" altLang="zh-TW" sz="2400" u="none" strike="noStrike" dirty="0">
                        <a:effectLst/>
                        <a:latin typeface="Times New Roman" pitchFamily="18" charset="0"/>
                        <a:ea typeface="標楷體" pitchFamily="65" charset="-120"/>
                        <a:cs typeface="Times New Roman" pitchFamily="18" charset="0"/>
                      </a:endParaRPr>
                    </a:p>
                    <a:p>
                      <a:pPr algn="ctr" fontAlgn="ctr"/>
                      <a:r>
                        <a:rPr lang="zh-TW" altLang="en-US" sz="2400" u="none" strike="noStrike" dirty="0">
                          <a:effectLst/>
                          <a:latin typeface="Times New Roman" pitchFamily="18" charset="0"/>
                          <a:ea typeface="標楷體" pitchFamily="65" charset="-120"/>
                          <a:cs typeface="Times New Roman" pitchFamily="18" charset="0"/>
                        </a:rPr>
                        <a:t>材</a:t>
                      </a:r>
                      <a:endParaRPr lang="en-US" altLang="zh-TW" sz="2400" u="none" strike="noStrike" dirty="0">
                        <a:effectLst/>
                        <a:latin typeface="Times New Roman" pitchFamily="18" charset="0"/>
                        <a:ea typeface="標楷體" pitchFamily="65" charset="-120"/>
                        <a:cs typeface="Times New Roman" pitchFamily="18" charset="0"/>
                      </a:endParaRPr>
                    </a:p>
                    <a:p>
                      <a:pPr algn="ctr" fontAlgn="ctr"/>
                      <a:r>
                        <a:rPr lang="zh-TW" altLang="en-US" sz="2400" u="none" strike="noStrike" dirty="0">
                          <a:effectLst/>
                          <a:latin typeface="Times New Roman" pitchFamily="18" charset="0"/>
                          <a:ea typeface="標楷體" pitchFamily="65" charset="-120"/>
                          <a:cs typeface="Times New Roman" pitchFamily="18" charset="0"/>
                        </a:rPr>
                        <a:t>需</a:t>
                      </a:r>
                      <a:endParaRPr lang="en-US" altLang="zh-TW" sz="2400" u="none" strike="noStrike" dirty="0">
                        <a:effectLst/>
                        <a:latin typeface="Times New Roman" pitchFamily="18" charset="0"/>
                        <a:ea typeface="標楷體" pitchFamily="65" charset="-120"/>
                        <a:cs typeface="Times New Roman" pitchFamily="18" charset="0"/>
                      </a:endParaRPr>
                    </a:p>
                    <a:p>
                      <a:pPr algn="ctr" fontAlgn="ctr"/>
                      <a:r>
                        <a:rPr lang="zh-TW" altLang="en-US" sz="2400" u="none" strike="noStrike" dirty="0">
                          <a:effectLst/>
                          <a:latin typeface="Times New Roman" pitchFamily="18" charset="0"/>
                          <a:ea typeface="標楷體" pitchFamily="65" charset="-120"/>
                          <a:cs typeface="Times New Roman" pitchFamily="18" charset="0"/>
                        </a:rPr>
                        <a:t>求</a:t>
                      </a:r>
                      <a:endParaRPr lang="zh-TW" altLang="en-US" sz="2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fontAlgn="ctr"/>
                      <a:r>
                        <a:rPr lang="zh-TW" altLang="en-US" sz="1800" b="1" u="none" strike="noStrike" dirty="0">
                          <a:solidFill>
                            <a:srgbClr val="0000FF"/>
                          </a:solidFill>
                          <a:effectLst/>
                          <a:latin typeface="Times New Roman" pitchFamily="18" charset="0"/>
                          <a:ea typeface="標楷體" pitchFamily="65" charset="-120"/>
                          <a:cs typeface="Times New Roman" pitchFamily="18" charset="0"/>
                        </a:rPr>
                        <a:t>簡易</a:t>
                      </a:r>
                      <a:endParaRPr lang="en-US" altLang="zh-TW" sz="1800" b="1" u="none" strike="noStrike" dirty="0">
                        <a:solidFill>
                          <a:srgbClr val="0000FF"/>
                        </a:solidFill>
                        <a:effectLst/>
                        <a:latin typeface="Times New Roman" pitchFamily="18" charset="0"/>
                        <a:ea typeface="標楷體" pitchFamily="65" charset="-120"/>
                        <a:cs typeface="Times New Roman" pitchFamily="18" charset="0"/>
                      </a:endParaRPr>
                    </a:p>
                    <a:p>
                      <a:pPr algn="ctr" fontAlgn="ctr"/>
                      <a:r>
                        <a:rPr lang="zh-TW" altLang="en-US" sz="1800" b="1" u="none" strike="noStrike" dirty="0">
                          <a:solidFill>
                            <a:srgbClr val="0000FF"/>
                          </a:solidFill>
                          <a:effectLst/>
                          <a:latin typeface="Times New Roman" pitchFamily="18" charset="0"/>
                          <a:ea typeface="標楷體" pitchFamily="65" charset="-120"/>
                          <a:cs typeface="Times New Roman" pitchFamily="18" charset="0"/>
                        </a:rPr>
                        <a:t>溫室</a:t>
                      </a:r>
                      <a:endParaRPr lang="zh-TW" altLang="en-US" sz="18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ϕ22.2-1.6</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ϕ27.0-1.6</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fontAlgn="ctr"/>
                      <a:r>
                        <a:rPr lang="en-US" sz="1400" u="none" strike="noStrike">
                          <a:effectLst/>
                          <a:latin typeface="Times New Roman" pitchFamily="18" charset="0"/>
                          <a:ea typeface="標楷體" pitchFamily="65" charset="-120"/>
                          <a:cs typeface="Times New Roman" pitchFamily="18" charset="0"/>
                        </a:rPr>
                        <a:t>C50x45-1.6mm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zh-TW" altLang="en-US" sz="1400" u="none" strike="noStrike" dirty="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6,000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en-US" altLang="zh-TW" sz="1400" u="none" strike="noStrike">
                          <a:effectLst/>
                          <a:latin typeface="Times New Roman" pitchFamily="18" charset="0"/>
                          <a:ea typeface="標楷體" pitchFamily="65" charset="-120"/>
                          <a:cs typeface="Times New Roman" pitchFamily="18" charset="0"/>
                        </a:rPr>
                        <a:t>800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4,800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13">
                  <a:txBody>
                    <a:bodyPr/>
                    <a:lstStyle/>
                    <a:p>
                      <a:pPr algn="ctr" fontAlgn="ctr"/>
                      <a:r>
                        <a:rPr lang="en-US" altLang="zh-TW" sz="1400" b="1" u="none" strike="noStrike" dirty="0">
                          <a:solidFill>
                            <a:srgbClr val="FF0000"/>
                          </a:solidFill>
                          <a:effectLst/>
                          <a:latin typeface="Times New Roman" pitchFamily="18" charset="0"/>
                          <a:ea typeface="標楷體" pitchFamily="65" charset="-120"/>
                          <a:cs typeface="Times New Roman" pitchFamily="18" charset="0"/>
                        </a:rPr>
                        <a:t>57,375</a:t>
                      </a:r>
                      <a:r>
                        <a:rPr lang="zh-TW" altLang="en-US" sz="1400" b="1" u="none" strike="noStrike" dirty="0">
                          <a:solidFill>
                            <a:srgbClr val="FF0000"/>
                          </a:solidFill>
                          <a:effectLst/>
                          <a:latin typeface="Times New Roman" pitchFamily="18" charset="0"/>
                          <a:ea typeface="標楷體" pitchFamily="65" charset="-120"/>
                          <a:cs typeface="Times New Roman" pitchFamily="18" charset="0"/>
                        </a:rPr>
                        <a:t>噸</a:t>
                      </a:r>
                      <a:endParaRPr lang="en-US" altLang="zh-TW" sz="1400" b="1" u="none" strike="noStrike" dirty="0">
                        <a:solidFill>
                          <a:srgbClr val="FF0000"/>
                        </a:solidFill>
                        <a:effectLst/>
                        <a:latin typeface="Times New Roman" pitchFamily="18" charset="0"/>
                        <a:ea typeface="標楷體" pitchFamily="65" charset="-120"/>
                        <a:cs typeface="Times New Roman" pitchFamily="18" charset="0"/>
                      </a:endParaRPr>
                    </a:p>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400" b="1" u="none" strike="noStrike" dirty="0">
                          <a:solidFill>
                            <a:srgbClr val="FF0000"/>
                          </a:solidFill>
                          <a:effectLst/>
                          <a:latin typeface="Times New Roman" pitchFamily="18" charset="0"/>
                          <a:ea typeface="標楷體" pitchFamily="65" charset="-120"/>
                          <a:cs typeface="Times New Roman" pitchFamily="18" charset="0"/>
                        </a:rPr>
                        <a:t>/5</a:t>
                      </a:r>
                      <a:r>
                        <a:rPr lang="zh-TW" altLang="en-US" sz="1400" b="1" u="none" strike="noStrike" dirty="0">
                          <a:solidFill>
                            <a:srgbClr val="FF0000"/>
                          </a:solidFill>
                          <a:effectLst/>
                          <a:latin typeface="Times New Roman" pitchFamily="18" charset="0"/>
                          <a:ea typeface="標楷體" pitchFamily="65" charset="-120"/>
                          <a:cs typeface="Times New Roman" pitchFamily="18" charset="0"/>
                        </a:rPr>
                        <a:t>年</a:t>
                      </a:r>
                      <a:endParaRPr lang="zh-TW" altLang="en-US" sz="1400" b="1" i="0" u="none" strike="noStrike" dirty="0">
                        <a:solidFill>
                          <a:srgbClr val="FF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4370">
                <a:tc vMerge="1">
                  <a:txBody>
                    <a:bodyPr/>
                    <a:lstStyle/>
                    <a:p>
                      <a:endParaRPr lang="zh-TW" altLang="en-US"/>
                    </a:p>
                  </a:txBody>
                  <a:tcPr/>
                </a:tc>
                <a:tc vMerge="1">
                  <a:txBody>
                    <a:bodyPr/>
                    <a:lstStyle/>
                    <a:p>
                      <a:endParaRPr lang="zh-TW" altLang="en-US"/>
                    </a:p>
                  </a:txBody>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ϕ26.2-1.6</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ϕ33.4-1.8</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2"/>
                  </a:ext>
                </a:extLst>
              </a:tr>
              <a:tr h="234370">
                <a:tc vMerge="1">
                  <a:txBody>
                    <a:bodyPr/>
                    <a:lstStyle/>
                    <a:p>
                      <a:endParaRPr lang="zh-TW" altLang="en-US"/>
                    </a:p>
                  </a:txBody>
                  <a:tcPr/>
                </a:tc>
                <a:tc vMerge="1">
                  <a:txBody>
                    <a:bodyPr/>
                    <a:lstStyle/>
                    <a:p>
                      <a:endParaRPr lang="zh-TW" altLang="en-US"/>
                    </a:p>
                  </a:txBody>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ϕ31.8-1.8</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ϕ48.0-1.8</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3"/>
                  </a:ext>
                </a:extLst>
              </a:tr>
              <a:tr h="461602">
                <a:tc vMerge="1">
                  <a:txBody>
                    <a:bodyPr/>
                    <a:lstStyle/>
                    <a:p>
                      <a:endParaRPr lang="zh-TW" altLang="en-US"/>
                    </a:p>
                  </a:txBody>
                  <a:tcPr/>
                </a:tc>
                <a:tc rowSpan="10">
                  <a:txBody>
                    <a:bodyPr/>
                    <a:lstStyle/>
                    <a:p>
                      <a:pPr algn="ctr" fontAlgn="ctr"/>
                      <a:r>
                        <a:rPr lang="zh-TW" altLang="en-US" sz="1800" b="1" u="none" strike="noStrike" dirty="0">
                          <a:solidFill>
                            <a:srgbClr val="0000FF"/>
                          </a:solidFill>
                          <a:effectLst/>
                          <a:latin typeface="Times New Roman" pitchFamily="18" charset="0"/>
                          <a:ea typeface="標楷體" pitchFamily="65" charset="-120"/>
                          <a:cs typeface="Times New Roman" pitchFamily="18" charset="0"/>
                        </a:rPr>
                        <a:t>具</a:t>
                      </a:r>
                      <a:endParaRPr lang="en-US" altLang="zh-TW" sz="1800" b="1" u="none" strike="noStrike" dirty="0">
                        <a:solidFill>
                          <a:srgbClr val="0000FF"/>
                        </a:solidFill>
                        <a:effectLst/>
                        <a:latin typeface="Times New Roman" pitchFamily="18" charset="0"/>
                        <a:ea typeface="標楷體" pitchFamily="65" charset="-120"/>
                        <a:cs typeface="Times New Roman" pitchFamily="18" charset="0"/>
                      </a:endParaRPr>
                    </a:p>
                    <a:p>
                      <a:pPr algn="ctr" fontAlgn="ctr"/>
                      <a:r>
                        <a:rPr lang="zh-TW" altLang="en-US" sz="1800" b="1" u="none" strike="noStrike" dirty="0">
                          <a:solidFill>
                            <a:srgbClr val="0000FF"/>
                          </a:solidFill>
                          <a:effectLst/>
                          <a:latin typeface="Times New Roman" pitchFamily="18" charset="0"/>
                          <a:ea typeface="標楷體" pitchFamily="65" charset="-120"/>
                          <a:cs typeface="Times New Roman" pitchFamily="18" charset="0"/>
                        </a:rPr>
                        <a:t>基</a:t>
                      </a:r>
                      <a:endParaRPr lang="en-US" altLang="zh-TW" sz="1800" b="1" u="none" strike="noStrike" dirty="0">
                        <a:solidFill>
                          <a:srgbClr val="0000FF"/>
                        </a:solidFill>
                        <a:effectLst/>
                        <a:latin typeface="Times New Roman" pitchFamily="18" charset="0"/>
                        <a:ea typeface="標楷體" pitchFamily="65" charset="-120"/>
                        <a:cs typeface="Times New Roman" pitchFamily="18" charset="0"/>
                      </a:endParaRPr>
                    </a:p>
                    <a:p>
                      <a:pPr algn="ctr" fontAlgn="ctr"/>
                      <a:r>
                        <a:rPr lang="zh-TW" altLang="en-US" sz="1800" b="1" u="none" strike="noStrike" dirty="0">
                          <a:solidFill>
                            <a:srgbClr val="0000FF"/>
                          </a:solidFill>
                          <a:effectLst/>
                          <a:latin typeface="Times New Roman" pitchFamily="18" charset="0"/>
                          <a:ea typeface="標楷體" pitchFamily="65" charset="-120"/>
                          <a:cs typeface="Times New Roman" pitchFamily="18" charset="0"/>
                        </a:rPr>
                        <a:t>礎</a:t>
                      </a:r>
                      <a:endParaRPr lang="en-US" altLang="zh-TW" sz="1800" b="1" u="none" strike="noStrike" dirty="0">
                        <a:solidFill>
                          <a:srgbClr val="0000FF"/>
                        </a:solidFill>
                        <a:effectLst/>
                        <a:latin typeface="Times New Roman" pitchFamily="18" charset="0"/>
                        <a:ea typeface="標楷體" pitchFamily="65" charset="-120"/>
                        <a:cs typeface="Times New Roman" pitchFamily="18" charset="0"/>
                      </a:endParaRPr>
                    </a:p>
                    <a:p>
                      <a:pPr algn="ctr" fontAlgn="ctr"/>
                      <a:r>
                        <a:rPr lang="zh-TW" altLang="en-US" sz="1800" b="1" u="none" strike="noStrike" dirty="0">
                          <a:solidFill>
                            <a:srgbClr val="0000FF"/>
                          </a:solidFill>
                          <a:effectLst/>
                          <a:latin typeface="Times New Roman" pitchFamily="18" charset="0"/>
                          <a:ea typeface="標楷體" pitchFamily="65" charset="-120"/>
                          <a:cs typeface="Times New Roman" pitchFamily="18" charset="0"/>
                        </a:rPr>
                        <a:t>溫</a:t>
                      </a:r>
                      <a:endParaRPr lang="en-US" altLang="zh-TW" sz="1800" b="1" u="none" strike="noStrike" dirty="0">
                        <a:solidFill>
                          <a:srgbClr val="0000FF"/>
                        </a:solidFill>
                        <a:effectLst/>
                        <a:latin typeface="Times New Roman" pitchFamily="18" charset="0"/>
                        <a:ea typeface="標楷體" pitchFamily="65" charset="-120"/>
                        <a:cs typeface="Times New Roman" pitchFamily="18" charset="0"/>
                      </a:endParaRPr>
                    </a:p>
                    <a:p>
                      <a:pPr algn="ctr" fontAlgn="ctr"/>
                      <a:r>
                        <a:rPr lang="zh-TW" altLang="en-US" sz="1800" b="1" u="none" strike="noStrike" dirty="0">
                          <a:solidFill>
                            <a:srgbClr val="0000FF"/>
                          </a:solidFill>
                          <a:effectLst/>
                          <a:latin typeface="Times New Roman" pitchFamily="18" charset="0"/>
                          <a:ea typeface="標楷體" pitchFamily="65" charset="-120"/>
                          <a:cs typeface="Times New Roman" pitchFamily="18" charset="0"/>
                        </a:rPr>
                        <a:t>室</a:t>
                      </a:r>
                      <a:endParaRPr lang="zh-TW" altLang="en-US" sz="18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細明體"/>
                        </a:rPr>
                        <a:t>□</a:t>
                      </a:r>
                      <a:r>
                        <a:rPr lang="en-US" sz="1400" b="0" i="0" u="none" strike="noStrike">
                          <a:solidFill>
                            <a:srgbClr val="000000"/>
                          </a:solidFill>
                          <a:effectLst/>
                          <a:latin typeface="Times New Roman"/>
                        </a:rPr>
                        <a:t>60 x 30-2.3mm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60 x 30-</a:t>
                      </a:r>
                    </a:p>
                    <a:p>
                      <a:pPr algn="ctr" rtl="0" fontAlgn="ctr"/>
                      <a:r>
                        <a:rPr lang="en-US" sz="1400" b="0" i="0" u="none" strike="noStrike" dirty="0">
                          <a:solidFill>
                            <a:srgbClr val="000000"/>
                          </a:solidFill>
                          <a:effectLst/>
                          <a:latin typeface="Times New Roman"/>
                        </a:rPr>
                        <a:t>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U60 x 30-1.6mm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zh-TW" altLang="en-US" sz="1400" u="none" strike="noStrike" dirty="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25,000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400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10,000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extLst>
                  <a:ext uri="{0D108BD9-81ED-4DB2-BD59-A6C34878D82A}">
                    <a16:rowId xmlns:a16="http://schemas.microsoft.com/office/drawing/2014/main" val="10004"/>
                  </a:ext>
                </a:extLst>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25 x 25-</a:t>
                      </a:r>
                    </a:p>
                    <a:p>
                      <a:pPr algn="ctr" rtl="0" fontAlgn="ctr"/>
                      <a:r>
                        <a:rPr lang="en-US" sz="1400" b="0" i="0" u="none" strike="noStrike" dirty="0">
                          <a:solidFill>
                            <a:srgbClr val="000000"/>
                          </a:solidFill>
                          <a:effectLst/>
                          <a:latin typeface="Times New Roman"/>
                        </a:rPr>
                        <a:t>2mm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25 x 25-</a:t>
                      </a:r>
                    </a:p>
                    <a:p>
                      <a:pPr algn="ctr" rtl="0" fontAlgn="ctr"/>
                      <a:r>
                        <a:rPr lang="en-US" sz="1400" b="0" i="0" u="none" strike="noStrike" dirty="0">
                          <a:solidFill>
                            <a:srgbClr val="000000"/>
                          </a:solidFill>
                          <a:effectLst/>
                          <a:latin typeface="Times New Roman"/>
                        </a:rPr>
                        <a:t>2mm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Times New Roman"/>
                        </a:rPr>
                        <a:t>U25 x 25-1.6mm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5"/>
                  </a:ext>
                </a:extLst>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Times New Roman"/>
                        </a:rPr>
                        <a:t>C75 x 45 x 15-2.3mm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C75 x 45 x 15-2.3mm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C75 x 45 x15-1.6mm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dirty="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17,500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800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14,000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extLst>
                  <a:ext uri="{0D108BD9-81ED-4DB2-BD59-A6C34878D82A}">
                    <a16:rowId xmlns:a16="http://schemas.microsoft.com/office/drawing/2014/main" val="10006"/>
                  </a:ext>
                </a:extLst>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Times New Roman"/>
                        </a:rPr>
                        <a:t>C100 x 50 x 20-2.3mm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C100 x 50 x 20-2.3mm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C100 x 50 x 20-1.6mm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dirty="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25,000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150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3,750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extLst>
                  <a:ext uri="{0D108BD9-81ED-4DB2-BD59-A6C34878D82A}">
                    <a16:rowId xmlns:a16="http://schemas.microsoft.com/office/drawing/2014/main" val="10007"/>
                  </a:ext>
                </a:extLst>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Times New Roman"/>
                        </a:rPr>
                        <a:t>C150 x 50 x 20-2.3mm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C150 x 50 x 20-2.3mm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C150 x 50 x 20-1.6mm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dirty="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9,000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150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1,350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extLst>
                  <a:ext uri="{0D108BD9-81ED-4DB2-BD59-A6C34878D82A}">
                    <a16:rowId xmlns:a16="http://schemas.microsoft.com/office/drawing/2014/main" val="10008"/>
                  </a:ext>
                </a:extLst>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Times New Roman"/>
                        </a:rPr>
                        <a:t>2</a:t>
                      </a:r>
                      <a:r>
                        <a:rPr lang="en-US" sz="1400" b="0" i="0" u="none" strike="noStrike">
                          <a:solidFill>
                            <a:srgbClr val="000000"/>
                          </a:solidFill>
                          <a:effectLst/>
                          <a:latin typeface="細明體"/>
                        </a:rPr>
                        <a:t>□□</a:t>
                      </a:r>
                      <a:r>
                        <a:rPr lang="en-US" sz="1400" b="0" i="0" u="none" strike="noStrike">
                          <a:solidFill>
                            <a:srgbClr val="000000"/>
                          </a:solidFill>
                          <a:effectLst/>
                          <a:latin typeface="Times New Roman"/>
                        </a:rPr>
                        <a:t>60 x 60-3.2mm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pt-BR" sz="1400" b="0" i="0" u="none" strike="noStrike" dirty="0">
                          <a:solidFill>
                            <a:srgbClr val="000000"/>
                          </a:solidFill>
                          <a:effectLst/>
                          <a:latin typeface="Times New Roman"/>
                        </a:rPr>
                        <a:t>H150 x 75 x</a:t>
                      </a:r>
                    </a:p>
                    <a:p>
                      <a:pPr algn="ctr" rtl="0" fontAlgn="ctr"/>
                      <a:r>
                        <a:rPr lang="pt-BR" sz="1400" b="0" i="0" u="none" strike="noStrike" dirty="0">
                          <a:solidFill>
                            <a:srgbClr val="000000"/>
                          </a:solidFill>
                          <a:effectLst/>
                          <a:latin typeface="Times New Roman"/>
                        </a:rPr>
                        <a:t> 5 x 7mm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C150 x 37 x 20-1.6mm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dirty="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21,000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300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6,300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extLst>
                  <a:ext uri="{0D108BD9-81ED-4DB2-BD59-A6C34878D82A}">
                    <a16:rowId xmlns:a16="http://schemas.microsoft.com/office/drawing/2014/main" val="10009"/>
                  </a:ext>
                </a:extLst>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Times New Roman"/>
                        </a:rPr>
                        <a:t>2</a:t>
                      </a:r>
                      <a:r>
                        <a:rPr lang="en-US" sz="1400" b="0" i="0" u="none" strike="noStrike">
                          <a:solidFill>
                            <a:srgbClr val="000000"/>
                          </a:solidFill>
                          <a:effectLst/>
                          <a:latin typeface="細明體"/>
                        </a:rPr>
                        <a:t>□□</a:t>
                      </a:r>
                      <a:r>
                        <a:rPr lang="en-US" sz="1400" b="0" i="0" u="none" strike="noStrike">
                          <a:solidFill>
                            <a:srgbClr val="000000"/>
                          </a:solidFill>
                          <a:effectLst/>
                          <a:latin typeface="Times New Roman"/>
                        </a:rPr>
                        <a:t>60 x 60-3.2mm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200 x 100-</a:t>
                      </a:r>
                    </a:p>
                    <a:p>
                      <a:pPr algn="ctr" rtl="0" fontAlgn="ctr"/>
                      <a:r>
                        <a:rPr lang="en-US" sz="1400" b="0" i="0" u="none" strike="noStrike" dirty="0">
                          <a:solidFill>
                            <a:srgbClr val="000000"/>
                          </a:solidFill>
                          <a:effectLst/>
                          <a:latin typeface="Times New Roman"/>
                        </a:rPr>
                        <a:t>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C200 x 50 x 20-1.6mm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dirty="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37,000</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300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11,100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extLst>
                  <a:ext uri="{0D108BD9-81ED-4DB2-BD59-A6C34878D82A}">
                    <a16:rowId xmlns:a16="http://schemas.microsoft.com/office/drawing/2014/main" val="10010"/>
                  </a:ext>
                </a:extLst>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細明體"/>
                        </a:rPr>
                        <a:t>□</a:t>
                      </a:r>
                      <a:r>
                        <a:rPr lang="en-US" sz="1400" b="0" i="0" u="none" strike="noStrike">
                          <a:solidFill>
                            <a:srgbClr val="000000"/>
                          </a:solidFill>
                          <a:effectLst/>
                          <a:latin typeface="Times New Roman"/>
                        </a:rPr>
                        <a:t>120 x 60-2.3mm</a:t>
                      </a:r>
                      <a:endParaRPr lang="en-US" sz="1400" b="0" i="0" u="none" strike="noStrike">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120 x 60-</a:t>
                      </a:r>
                    </a:p>
                    <a:p>
                      <a:pPr algn="ctr" rtl="0" fontAlgn="ctr"/>
                      <a:r>
                        <a:rPr lang="en-US" sz="1400" b="0" i="0" u="none" strike="noStrike" dirty="0">
                          <a:solidFill>
                            <a:srgbClr val="000000"/>
                          </a:solidFill>
                          <a:effectLst/>
                          <a:latin typeface="Times New Roman"/>
                        </a:rPr>
                        <a:t>2.3mm</a:t>
                      </a:r>
                      <a:endParaRPr lang="en-US" sz="1400" b="0" i="0" u="none" strike="noStrike" dirty="0">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C60 x 60 x 15-1.6mm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a:effectLst/>
                          <a:latin typeface="Times New Roman" pitchFamily="18" charset="0"/>
                          <a:ea typeface="標楷體" pitchFamily="65" charset="-120"/>
                          <a:cs typeface="Times New Roman" pitchFamily="18" charset="0"/>
                        </a:rPr>
                        <a:t>每公頃 </a:t>
                      </a:r>
                      <a:r>
                        <a:rPr lang="en-US" altLang="zh-TW" sz="1400" u="none" strike="noStrike">
                          <a:effectLst/>
                          <a:latin typeface="Times New Roman" pitchFamily="18" charset="0"/>
                          <a:ea typeface="標楷體" pitchFamily="65" charset="-120"/>
                          <a:cs typeface="Times New Roman" pitchFamily="18" charset="0"/>
                        </a:rPr>
                        <a:t>10,200 </a:t>
                      </a:r>
                      <a:r>
                        <a:rPr lang="en-US" sz="1400" u="none" strike="noStrike">
                          <a:effectLst/>
                          <a:latin typeface="Times New Roman" pitchFamily="18" charset="0"/>
                          <a:ea typeface="標楷體" pitchFamily="65" charset="-120"/>
                          <a:cs typeface="Times New Roman" pitchFamily="18" charset="0"/>
                        </a:rPr>
                        <a:t>kg</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300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3,060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extLst>
                  <a:ext uri="{0D108BD9-81ED-4DB2-BD59-A6C34878D82A}">
                    <a16:rowId xmlns:a16="http://schemas.microsoft.com/office/drawing/2014/main" val="10011"/>
                  </a:ext>
                </a:extLst>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細明體"/>
                        </a:rPr>
                        <a:t>□</a:t>
                      </a:r>
                      <a:r>
                        <a:rPr lang="en-US" sz="1400" b="0" i="0" u="none" strike="noStrike">
                          <a:solidFill>
                            <a:srgbClr val="000000"/>
                          </a:solidFill>
                          <a:effectLst/>
                          <a:latin typeface="Times New Roman"/>
                        </a:rPr>
                        <a:t>100 x 100-3.2mm</a:t>
                      </a:r>
                      <a:endParaRPr lang="en-US" sz="1400" b="0" i="0" u="none" strike="noStrike">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125 x 75-</a:t>
                      </a:r>
                    </a:p>
                    <a:p>
                      <a:pPr algn="ctr" rtl="0" fontAlgn="ctr"/>
                      <a:r>
                        <a:rPr lang="en-US" sz="1400" b="0" i="0" u="none" strike="noStrike" dirty="0">
                          <a:solidFill>
                            <a:srgbClr val="000000"/>
                          </a:solidFill>
                          <a:effectLst/>
                          <a:latin typeface="Times New Roman"/>
                        </a:rPr>
                        <a:t>2.3mm</a:t>
                      </a:r>
                      <a:endParaRPr lang="en-US" sz="1400" b="0" i="0" u="none" strike="noStrike" dirty="0">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Times New Roman"/>
                        </a:rPr>
                        <a:t>C125 x 37 x 20-1.6mm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a:effectLst/>
                          <a:latin typeface="Times New Roman" pitchFamily="18" charset="0"/>
                          <a:ea typeface="標楷體" pitchFamily="65" charset="-120"/>
                          <a:cs typeface="Times New Roman" pitchFamily="18" charset="0"/>
                        </a:rPr>
                        <a:t>每公頃 </a:t>
                      </a:r>
                      <a:r>
                        <a:rPr lang="en-US" altLang="zh-TW" sz="1400" u="none" strike="noStrike">
                          <a:effectLst/>
                          <a:latin typeface="Times New Roman" pitchFamily="18" charset="0"/>
                          <a:ea typeface="標楷體" pitchFamily="65" charset="-120"/>
                          <a:cs typeface="Times New Roman" pitchFamily="18" charset="0"/>
                        </a:rPr>
                        <a:t>13,200 </a:t>
                      </a:r>
                      <a:r>
                        <a:rPr lang="en-US" sz="1400" u="none" strike="noStrike">
                          <a:effectLst/>
                          <a:latin typeface="Times New Roman" pitchFamily="18" charset="0"/>
                          <a:ea typeface="標楷體" pitchFamily="65" charset="-120"/>
                          <a:cs typeface="Times New Roman" pitchFamily="18" charset="0"/>
                        </a:rPr>
                        <a:t>kg</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150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1,980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extLst>
                  <a:ext uri="{0D108BD9-81ED-4DB2-BD59-A6C34878D82A}">
                    <a16:rowId xmlns:a16="http://schemas.microsoft.com/office/drawing/2014/main" val="10012"/>
                  </a:ext>
                </a:extLst>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75 x 75-2.0mm</a:t>
                      </a:r>
                      <a:endParaRPr lang="en-US" sz="1400" b="0" i="0" u="none" strike="noStrike" dirty="0">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75 x 75-</a:t>
                      </a:r>
                    </a:p>
                    <a:p>
                      <a:pPr algn="ctr" rtl="0" fontAlgn="ctr"/>
                      <a:r>
                        <a:rPr lang="en-US" sz="1400" b="0" i="0" u="none" strike="noStrike" dirty="0">
                          <a:solidFill>
                            <a:srgbClr val="000000"/>
                          </a:solidFill>
                          <a:effectLst/>
                          <a:latin typeface="Times New Roman"/>
                        </a:rPr>
                        <a:t>2.0mm</a:t>
                      </a:r>
                      <a:endParaRPr lang="en-US" sz="1400" b="0" i="0" u="none" strike="noStrike" dirty="0">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Times New Roman"/>
                        </a:rPr>
                        <a:t>C75 x 37 x 15-1.6mm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a:effectLst/>
                          <a:latin typeface="Times New Roman" pitchFamily="18" charset="0"/>
                          <a:ea typeface="標楷體" pitchFamily="65" charset="-120"/>
                          <a:cs typeface="Times New Roman" pitchFamily="18" charset="0"/>
                        </a:rPr>
                        <a:t>每公頃</a:t>
                      </a:r>
                      <a:r>
                        <a:rPr lang="en-US" altLang="zh-TW" sz="1400" u="none" strike="noStrike">
                          <a:effectLst/>
                          <a:latin typeface="Times New Roman" pitchFamily="18" charset="0"/>
                          <a:ea typeface="標楷體" pitchFamily="65" charset="-120"/>
                          <a:cs typeface="Times New Roman" pitchFamily="18" charset="0"/>
                        </a:rPr>
                        <a:t>6,900 </a:t>
                      </a:r>
                      <a:r>
                        <a:rPr lang="en-US" sz="1400" u="none" strike="noStrike">
                          <a:effectLst/>
                          <a:latin typeface="Times New Roman" pitchFamily="18" charset="0"/>
                          <a:ea typeface="標楷體" pitchFamily="65" charset="-120"/>
                          <a:cs typeface="Times New Roman" pitchFamily="18" charset="0"/>
                        </a:rPr>
                        <a:t>kg</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dirty="0">
                          <a:effectLst/>
                          <a:latin typeface="Times New Roman" pitchFamily="18" charset="0"/>
                          <a:ea typeface="標楷體" pitchFamily="65" charset="-120"/>
                          <a:cs typeface="Times New Roman" pitchFamily="18" charset="0"/>
                        </a:rPr>
                        <a:t>150</a:t>
                      </a:r>
                      <a:r>
                        <a:rPr lang="zh-TW" altLang="en-US" sz="1400" u="none" strike="noStrike" dirty="0">
                          <a:effectLst/>
                          <a:latin typeface="Times New Roman" pitchFamily="18" charset="0"/>
                          <a:ea typeface="標楷體" pitchFamily="65" charset="-120"/>
                          <a:cs typeface="Times New Roman" pitchFamily="18" charset="0"/>
                        </a:rPr>
                        <a:t>公頃 </a:t>
                      </a:r>
                      <a:r>
                        <a:rPr lang="en-US" altLang="zh-TW" sz="1400" u="none" strike="noStrike" dirty="0">
                          <a:effectLst/>
                          <a:latin typeface="Times New Roman" pitchFamily="18" charset="0"/>
                          <a:ea typeface="標楷體" pitchFamily="65" charset="-120"/>
                          <a:cs typeface="Times New Roman" pitchFamily="18" charset="0"/>
                        </a:rPr>
                        <a:t>1,035</a:t>
                      </a:r>
                      <a:r>
                        <a:rPr lang="zh-TW" altLang="en-US" sz="1400" u="none" strike="noStrike" dirty="0">
                          <a:effectLst/>
                          <a:latin typeface="Times New Roman" pitchFamily="18" charset="0"/>
                          <a:ea typeface="標楷體" pitchFamily="65" charset="-120"/>
                          <a:cs typeface="Times New Roman" pitchFamily="18" charset="0"/>
                        </a:rPr>
                        <a:t>噸</a:t>
                      </a:r>
                      <a:endParaRPr lang="zh-TW" alt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5397837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圖片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 y="2900363"/>
            <a:ext cx="320675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標題 1"/>
          <p:cNvSpPr>
            <a:spLocks noGrp="1"/>
          </p:cNvSpPr>
          <p:nvPr>
            <p:ph type="title"/>
          </p:nvPr>
        </p:nvSpPr>
        <p:spPr>
          <a:xfrm>
            <a:off x="0" y="0"/>
            <a:ext cx="9144000" cy="811213"/>
          </a:xfrm>
        </p:spPr>
        <p:txBody>
          <a:bodyPr/>
          <a:lstStyle/>
          <a:p>
            <a:pPr algn="ctr" eaLnBrk="1" hangingPunct="1"/>
            <a:r>
              <a:rPr lang="en-US" altLang="zh-TW"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3.</a:t>
            </a:r>
            <a:r>
              <a:rPr lang="zh-TW" altLang="en-US"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簡易型溫室風壓模擬條件設定</a:t>
            </a:r>
          </a:p>
        </p:txBody>
      </p:sp>
      <p:sp>
        <p:nvSpPr>
          <p:cNvPr id="4100" name="文字方塊 5"/>
          <p:cNvSpPr txBox="1">
            <a:spLocks noChangeArrowheads="1"/>
          </p:cNvSpPr>
          <p:nvPr/>
        </p:nvSpPr>
        <p:spPr bwMode="auto">
          <a:xfrm>
            <a:off x="198438" y="731838"/>
            <a:ext cx="87455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buFont typeface="Arial" panose="020B0604020202020204" pitchFamily="34" charset="0"/>
              <a:buNone/>
            </a:pPr>
            <a:r>
              <a:rPr lang="zh-TW" altLang="en-US">
                <a:latin typeface="Times New Roman" panose="02020603050405020304" pitchFamily="18" charset="0"/>
                <a:ea typeface="標楷體" panose="03000509000000000000" pitchFamily="65" charset="-120"/>
                <a:cs typeface="Times New Roman" panose="02020603050405020304" pitchFamily="18" charset="0"/>
              </a:rPr>
              <a:t>風速壓</a:t>
            </a:r>
            <a:r>
              <a:rPr lang="en-US" altLang="zh-TW">
                <a:latin typeface="Times New Roman" panose="02020603050405020304" pitchFamily="18" charset="0"/>
                <a:ea typeface="標楷體" panose="03000509000000000000" pitchFamily="65" charset="-120"/>
                <a:cs typeface="Times New Roman" panose="02020603050405020304" pitchFamily="18" charset="0"/>
              </a:rPr>
              <a:t>q</a:t>
            </a:r>
            <a:r>
              <a:rPr lang="zh-TW" altLang="en-US">
                <a:latin typeface="Times New Roman" panose="02020603050405020304" pitchFamily="18" charset="0"/>
                <a:ea typeface="標楷體" panose="03000509000000000000" pitchFamily="65" charset="-120"/>
                <a:cs typeface="Times New Roman" panose="02020603050405020304" pitchFamily="18" charset="0"/>
              </a:rPr>
              <a:t>計算式為</a:t>
            </a:r>
            <a:r>
              <a:rPr lang="en-US" altLang="zh-TW">
                <a:latin typeface="Times New Roman" panose="02020603050405020304" pitchFamily="18" charset="0"/>
                <a:ea typeface="標楷體" panose="03000509000000000000" pitchFamily="65" charset="-120"/>
                <a:cs typeface="Times New Roman" panose="02020603050405020304" pitchFamily="18" charset="0"/>
              </a:rPr>
              <a:t>q(z)=0.06</a:t>
            </a:r>
            <a:r>
              <a:rPr lang="en-US" altLang="zh-TW">
                <a:latin typeface="Times New Roman" panose="02020603050405020304" pitchFamily="18" charset="0"/>
                <a:ea typeface="SimSun" panose="02010600030101010101" pitchFamily="2" charset="-122"/>
                <a:cs typeface="Times New Roman" panose="02020603050405020304" pitchFamily="18" charset="0"/>
              </a:rPr>
              <a:t>·K(z) ·K</a:t>
            </a:r>
            <a:r>
              <a:rPr lang="en-US" altLang="zh-TW" baseline="-25000">
                <a:latin typeface="Times New Roman" panose="02020603050405020304" pitchFamily="18" charset="0"/>
                <a:ea typeface="SimSun" panose="02010600030101010101" pitchFamily="2" charset="-122"/>
                <a:cs typeface="Times New Roman" panose="02020603050405020304" pitchFamily="18" charset="0"/>
              </a:rPr>
              <a:t>zt</a:t>
            </a:r>
            <a:r>
              <a:rPr lang="en-US" altLang="zh-TW">
                <a:latin typeface="Times New Roman" panose="02020603050405020304" pitchFamily="18" charset="0"/>
                <a:ea typeface="SimSun" panose="02010600030101010101" pitchFamily="2" charset="-122"/>
                <a:cs typeface="Times New Roman" panose="02020603050405020304" pitchFamily="18" charset="0"/>
              </a:rPr>
              <a:t>[I·V</a:t>
            </a:r>
            <a:r>
              <a:rPr lang="en-US" altLang="zh-TW" baseline="-25000">
                <a:latin typeface="Times New Roman" panose="02020603050405020304" pitchFamily="18" charset="0"/>
                <a:ea typeface="SimSun" panose="02010600030101010101" pitchFamily="2" charset="-122"/>
                <a:cs typeface="Times New Roman" panose="02020603050405020304" pitchFamily="18" charset="0"/>
              </a:rPr>
              <a:t>10</a:t>
            </a:r>
            <a:r>
              <a:rPr lang="en-US" altLang="zh-TW">
                <a:latin typeface="Times New Roman" panose="02020603050405020304" pitchFamily="18" charset="0"/>
                <a:ea typeface="SimSun" panose="02010600030101010101" pitchFamily="2" charset="-122"/>
                <a:cs typeface="Times New Roman" panose="02020603050405020304" pitchFamily="18" charset="0"/>
              </a:rPr>
              <a:t>(C)]</a:t>
            </a:r>
            <a:r>
              <a:rPr lang="en-US" altLang="zh-TW" baseline="30000">
                <a:latin typeface="Times New Roman" panose="02020603050405020304" pitchFamily="18" charset="0"/>
                <a:ea typeface="SimSun" panose="02010600030101010101" pitchFamily="2" charset="-122"/>
                <a:cs typeface="Times New Roman" panose="02020603050405020304" pitchFamily="18" charset="0"/>
              </a:rPr>
              <a:t>2</a:t>
            </a:r>
            <a:r>
              <a:rPr lang="zh-TW" altLang="en-US">
                <a:latin typeface="標楷體" panose="03000509000000000000" pitchFamily="65" charset="-120"/>
                <a:ea typeface="標楷體" panose="03000509000000000000" pitchFamily="65" charset="-120"/>
                <a:cs typeface="Times New Roman" panose="02020603050405020304" pitchFamily="18" charset="0"/>
              </a:rPr>
              <a:t>，</a:t>
            </a:r>
            <a:r>
              <a:rPr lang="en-US" altLang="zh-TW">
                <a:latin typeface="Times New Roman" panose="02020603050405020304" pitchFamily="18" charset="0"/>
                <a:ea typeface="SimSun" panose="02010600030101010101" pitchFamily="2" charset="-122"/>
                <a:cs typeface="Times New Roman" panose="02020603050405020304" pitchFamily="18" charset="0"/>
              </a:rPr>
              <a:t>K(5)=0.812</a:t>
            </a:r>
            <a:r>
              <a:rPr lang="zh-TW" altLang="en-US">
                <a:latin typeface="標楷體" panose="03000509000000000000" pitchFamily="65" charset="-120"/>
                <a:ea typeface="標楷體" panose="03000509000000000000" pitchFamily="65" charset="-120"/>
                <a:cs typeface="Times New Roman" panose="02020603050405020304" pitchFamily="18" charset="0"/>
              </a:rPr>
              <a:t>，</a:t>
            </a:r>
            <a:r>
              <a:rPr lang="en-US" altLang="zh-TW">
                <a:latin typeface="Times New Roman" panose="02020603050405020304" pitchFamily="18" charset="0"/>
                <a:ea typeface="SimSun" panose="02010600030101010101" pitchFamily="2" charset="-122"/>
                <a:cs typeface="Times New Roman" panose="02020603050405020304" pitchFamily="18" charset="0"/>
              </a:rPr>
              <a:t>K</a:t>
            </a:r>
            <a:r>
              <a:rPr lang="en-US" altLang="zh-TW" baseline="-25000">
                <a:latin typeface="Times New Roman" panose="02020603050405020304" pitchFamily="18" charset="0"/>
                <a:ea typeface="SimSun" panose="02010600030101010101" pitchFamily="2" charset="-122"/>
                <a:cs typeface="Times New Roman" panose="02020603050405020304" pitchFamily="18" charset="0"/>
              </a:rPr>
              <a:t>zt</a:t>
            </a:r>
            <a:r>
              <a:rPr lang="en-US" altLang="zh-TW">
                <a:latin typeface="Times New Roman" panose="02020603050405020304" pitchFamily="18" charset="0"/>
                <a:ea typeface="SimSun" panose="02010600030101010101" pitchFamily="2" charset="-122"/>
                <a:cs typeface="Times New Roman" panose="02020603050405020304" pitchFamily="18" charset="0"/>
              </a:rPr>
              <a:t>=1</a:t>
            </a:r>
            <a:r>
              <a:rPr lang="zh-TW" altLang="en-US">
                <a:latin typeface="標楷體" panose="03000509000000000000" pitchFamily="65" charset="-120"/>
                <a:ea typeface="標楷體" panose="03000509000000000000" pitchFamily="65" charset="-120"/>
                <a:cs typeface="Times New Roman" panose="02020603050405020304" pitchFamily="18" charset="0"/>
              </a:rPr>
              <a:t>，</a:t>
            </a:r>
            <a:r>
              <a:rPr lang="en-US" altLang="zh-TW">
                <a:latin typeface="Times New Roman" panose="02020603050405020304" pitchFamily="18" charset="0"/>
                <a:ea typeface="SimSun" panose="02010600030101010101" pitchFamily="2" charset="-122"/>
                <a:cs typeface="Times New Roman" panose="02020603050405020304" pitchFamily="18" charset="0"/>
              </a:rPr>
              <a:t>I=0.9</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just" eaLnBrk="1" hangingPunct="1"/>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a:latin typeface="Times New Roman" panose="02020603050405020304" pitchFamily="18" charset="0"/>
                <a:ea typeface="標楷體" panose="03000509000000000000" pitchFamily="65" charset="-120"/>
                <a:cs typeface="Times New Roman" panose="02020603050405020304" pitchFamily="18" charset="0"/>
              </a:rPr>
              <a:t>風速為</a:t>
            </a:r>
            <a:r>
              <a:rPr lang="en-US" altLang="zh-TW">
                <a:latin typeface="Times New Roman" panose="02020603050405020304" pitchFamily="18" charset="0"/>
                <a:ea typeface="標楷體" panose="03000509000000000000" pitchFamily="65" charset="-120"/>
                <a:cs typeface="Times New Roman" panose="02020603050405020304" pitchFamily="18" charset="0"/>
              </a:rPr>
              <a:t>33m/s</a:t>
            </a:r>
            <a:r>
              <a:rPr lang="zh-TW" altLang="en-US">
                <a:latin typeface="Times New Roman" panose="02020603050405020304" pitchFamily="18" charset="0"/>
                <a:ea typeface="標楷體" panose="03000509000000000000" pitchFamily="65" charset="-120"/>
                <a:cs typeface="Times New Roman" panose="02020603050405020304" pitchFamily="18" charset="0"/>
              </a:rPr>
              <a:t>，風速壓為</a:t>
            </a:r>
            <a:r>
              <a:rPr lang="en-US" altLang="zh-TW">
                <a:latin typeface="Times New Roman" panose="02020603050405020304" pitchFamily="18" charset="0"/>
                <a:ea typeface="標楷體" panose="03000509000000000000" pitchFamily="65" charset="-120"/>
                <a:cs typeface="Times New Roman" panose="02020603050405020304" pitchFamily="18" charset="0"/>
              </a:rPr>
              <a:t>42.87kg/m</a:t>
            </a:r>
            <a:r>
              <a:rPr lang="en-US" altLang="zh-TW" baseline="30000">
                <a:latin typeface="Times New Roman" panose="02020603050405020304" pitchFamily="18" charset="0"/>
                <a:ea typeface="標楷體" panose="03000509000000000000" pitchFamily="65" charset="-120"/>
                <a:cs typeface="Times New Roman" panose="02020603050405020304" pitchFamily="18" charset="0"/>
              </a:rPr>
              <a:t>2</a:t>
            </a:r>
            <a:r>
              <a:rPr lang="en-US" altLang="zh-TW">
                <a:latin typeface="Times New Roman" panose="02020603050405020304" pitchFamily="18" charset="0"/>
                <a:ea typeface="標楷體" panose="03000509000000000000" pitchFamily="65" charset="-120"/>
                <a:cs typeface="Times New Roman" panose="02020603050405020304" pitchFamily="18" charset="0"/>
              </a:rPr>
              <a:t>=420Pa</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陣風壓為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1050Pa</a:t>
            </a:r>
            <a:r>
              <a:rPr lang="zh-TW" altLang="en-US">
                <a:latin typeface="Times New Roman" panose="02020603050405020304" pitchFamily="18" charset="0"/>
                <a:ea typeface="標楷體" panose="03000509000000000000" pitchFamily="65" charset="-120"/>
                <a:cs typeface="Times New Roman" panose="02020603050405020304" pitchFamily="18" charset="0"/>
              </a:rPr>
              <a:t>，迎風壁面風壓取風速壓的</a:t>
            </a:r>
            <a:r>
              <a:rPr lang="en-US" altLang="zh-TW">
                <a:latin typeface="Times New Roman" panose="02020603050405020304" pitchFamily="18" charset="0"/>
                <a:ea typeface="標楷體" panose="03000509000000000000" pitchFamily="65" charset="-120"/>
                <a:cs typeface="Times New Roman" panose="02020603050405020304" pitchFamily="18" charset="0"/>
              </a:rPr>
              <a:t>0.8</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840Pa</a:t>
            </a:r>
            <a:r>
              <a:rPr lang="zh-TW" altLang="en-US">
                <a:latin typeface="Times New Roman" panose="02020603050405020304" pitchFamily="18" charset="0"/>
                <a:ea typeface="標楷體" panose="03000509000000000000" pitchFamily="65" charset="-120"/>
                <a:cs typeface="Times New Roman" panose="02020603050405020304" pitchFamily="18" charset="0"/>
              </a:rPr>
              <a:t>，迎風屋面風壓取</a:t>
            </a:r>
            <a:r>
              <a:rPr lang="en-US" altLang="zh-TW">
                <a:latin typeface="Times New Roman" panose="02020603050405020304" pitchFamily="18" charset="0"/>
                <a:ea typeface="標楷體" panose="03000509000000000000" pitchFamily="65" charset="-120"/>
                <a:cs typeface="Times New Roman" panose="02020603050405020304" pitchFamily="18" charset="0"/>
              </a:rPr>
              <a:t>0.9</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945 Pa</a:t>
            </a:r>
            <a:r>
              <a:rPr lang="zh-TW" altLang="en-US">
                <a:latin typeface="Times New Roman" panose="02020603050405020304" pitchFamily="18" charset="0"/>
                <a:ea typeface="標楷體" panose="03000509000000000000" pitchFamily="65" charset="-120"/>
                <a:cs typeface="Times New Roman" panose="02020603050405020304" pitchFamily="18" charset="0"/>
              </a:rPr>
              <a:t>，中央屋面風壓取</a:t>
            </a:r>
            <a:r>
              <a:rPr lang="en-US" altLang="zh-TW">
                <a:latin typeface="Times New Roman" panose="02020603050405020304" pitchFamily="18" charset="0"/>
                <a:ea typeface="標楷體" panose="03000509000000000000" pitchFamily="65" charset="-120"/>
                <a:cs typeface="Times New Roman" panose="02020603050405020304" pitchFamily="18" charset="0"/>
              </a:rPr>
              <a:t>0.86</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903Pa</a:t>
            </a:r>
            <a:r>
              <a:rPr lang="zh-TW" altLang="en-US">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背風屋面風壓取</a:t>
            </a:r>
            <a:r>
              <a:rPr lang="en-US" altLang="zh-TW">
                <a:latin typeface="Times New Roman" panose="02020603050405020304" pitchFamily="18" charset="0"/>
                <a:ea typeface="標楷體" panose="03000509000000000000" pitchFamily="65" charset="-120"/>
                <a:cs typeface="Times New Roman" panose="02020603050405020304" pitchFamily="18" charset="0"/>
              </a:rPr>
              <a:t>0.5</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525Pa</a:t>
            </a:r>
            <a:r>
              <a:rPr lang="zh-TW" altLang="en-US">
                <a:latin typeface="Times New Roman" panose="02020603050405020304" pitchFamily="18" charset="0"/>
                <a:ea typeface="標楷體" panose="03000509000000000000" pitchFamily="65" charset="-120"/>
                <a:cs typeface="Times New Roman" panose="02020603050405020304" pitchFamily="18" charset="0"/>
              </a:rPr>
              <a:t>，側風屋面風壓取</a:t>
            </a:r>
            <a:r>
              <a:rPr lang="en-US" altLang="zh-TW">
                <a:latin typeface="Times New Roman" panose="02020603050405020304" pitchFamily="18" charset="0"/>
                <a:ea typeface="標楷體" panose="03000509000000000000" pitchFamily="65" charset="-120"/>
                <a:cs typeface="Times New Roman" panose="02020603050405020304" pitchFamily="18" charset="0"/>
              </a:rPr>
              <a:t>0.8</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840Pa</a:t>
            </a:r>
            <a:r>
              <a:rPr lang="zh-TW" altLang="en-US">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背風壁面風壓取</a:t>
            </a:r>
            <a:r>
              <a:rPr lang="en-US" altLang="zh-TW">
                <a:latin typeface="Times New Roman" panose="02020603050405020304" pitchFamily="18" charset="0"/>
                <a:ea typeface="標楷體" panose="03000509000000000000" pitchFamily="65" charset="-120"/>
                <a:cs typeface="Times New Roman" panose="02020603050405020304" pitchFamily="18" charset="0"/>
              </a:rPr>
              <a:t>0.5</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525Pa</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101" name="圖片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7863" y="2830513"/>
            <a:ext cx="3414712"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文字方塊 5"/>
          <p:cNvSpPr txBox="1">
            <a:spLocks noChangeArrowheads="1"/>
          </p:cNvSpPr>
          <p:nvPr/>
        </p:nvSpPr>
        <p:spPr bwMode="auto">
          <a:xfrm>
            <a:off x="60325" y="5745163"/>
            <a:ext cx="3206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標楷體" panose="03000509000000000000" pitchFamily="65" charset="-120"/>
                <a:ea typeface="標楷體" panose="03000509000000000000" pitchFamily="65" charset="-120"/>
              </a:rPr>
              <a:t>溫室結構</a:t>
            </a:r>
            <a:r>
              <a:rPr lang="en-US" altLang="zh-TW">
                <a:latin typeface="Times New Roman" panose="02020603050405020304" pitchFamily="18" charset="0"/>
                <a:ea typeface="標楷體" panose="03000509000000000000" pitchFamily="65" charset="-120"/>
                <a:cs typeface="Times New Roman" panose="02020603050405020304" pitchFamily="18" charset="0"/>
              </a:rPr>
              <a:t>3D</a:t>
            </a:r>
            <a:r>
              <a:rPr lang="zh-TW" altLang="en-US">
                <a:latin typeface="標楷體" panose="03000509000000000000" pitchFamily="65" charset="-120"/>
                <a:ea typeface="標楷體" panose="03000509000000000000" pitchFamily="65" charset="-120"/>
              </a:rPr>
              <a:t>圖</a:t>
            </a:r>
          </a:p>
        </p:txBody>
      </p:sp>
      <p:sp>
        <p:nvSpPr>
          <p:cNvPr id="4103" name="文字方塊 7"/>
          <p:cNvSpPr txBox="1">
            <a:spLocks noChangeArrowheads="1"/>
          </p:cNvSpPr>
          <p:nvPr/>
        </p:nvSpPr>
        <p:spPr bwMode="auto">
          <a:xfrm>
            <a:off x="3895725" y="5745163"/>
            <a:ext cx="4098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標楷體" panose="03000509000000000000" pitchFamily="65" charset="-120"/>
                <a:ea typeface="標楷體" panose="03000509000000000000" pitchFamily="65" charset="-120"/>
              </a:rPr>
              <a:t>溫室結構受風壓圖</a:t>
            </a:r>
          </a:p>
        </p:txBody>
      </p:sp>
      <p:cxnSp>
        <p:nvCxnSpPr>
          <p:cNvPr id="23" name="直線單箭頭接點 22"/>
          <p:cNvCxnSpPr/>
          <p:nvPr/>
        </p:nvCxnSpPr>
        <p:spPr>
          <a:xfrm>
            <a:off x="4024313" y="3667125"/>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5" name="矩形 13"/>
          <p:cNvSpPr>
            <a:spLocks noChangeArrowheads="1"/>
          </p:cNvSpPr>
          <p:nvPr/>
        </p:nvSpPr>
        <p:spPr bwMode="auto">
          <a:xfrm>
            <a:off x="3003550" y="3289300"/>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迎風壁面風壓</a:t>
            </a:r>
            <a:endParaRPr lang="zh-TW" altLang="en-US">
              <a:ea typeface="標楷體" panose="03000509000000000000" pitchFamily="65" charset="-120"/>
              <a:cs typeface="Times New Roman" panose="02020603050405020304" pitchFamily="18" charset="0"/>
            </a:endParaRPr>
          </a:p>
        </p:txBody>
      </p:sp>
      <p:cxnSp>
        <p:nvCxnSpPr>
          <p:cNvPr id="26" name="直線單箭頭接點 25"/>
          <p:cNvCxnSpPr/>
          <p:nvPr/>
        </p:nvCxnSpPr>
        <p:spPr>
          <a:xfrm flipH="1" flipV="1">
            <a:off x="5373688" y="2917825"/>
            <a:ext cx="266700" cy="427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7" name="矩形 16"/>
          <p:cNvSpPr>
            <a:spLocks noChangeArrowheads="1"/>
          </p:cNvSpPr>
          <p:nvPr/>
        </p:nvSpPr>
        <p:spPr bwMode="auto">
          <a:xfrm>
            <a:off x="4070350" y="2611438"/>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迎風屋面風壓</a:t>
            </a:r>
            <a:endParaRPr lang="zh-TW" altLang="en-US">
              <a:ea typeface="標楷體" panose="03000509000000000000" pitchFamily="65" charset="-120"/>
              <a:cs typeface="Times New Roman" panose="02020603050405020304" pitchFamily="18" charset="0"/>
            </a:endParaRPr>
          </a:p>
        </p:txBody>
      </p:sp>
      <p:cxnSp>
        <p:nvCxnSpPr>
          <p:cNvPr id="29" name="直線單箭頭接點 28"/>
          <p:cNvCxnSpPr/>
          <p:nvPr/>
        </p:nvCxnSpPr>
        <p:spPr>
          <a:xfrm>
            <a:off x="7062788" y="5164138"/>
            <a:ext cx="636587"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9" name="矩形 18"/>
          <p:cNvSpPr>
            <a:spLocks noChangeArrowheads="1"/>
          </p:cNvSpPr>
          <p:nvPr/>
        </p:nvSpPr>
        <p:spPr bwMode="auto">
          <a:xfrm>
            <a:off x="7621588" y="5129213"/>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背風壁面風壓</a:t>
            </a:r>
            <a:endParaRPr lang="zh-TW" altLang="en-US">
              <a:ea typeface="標楷體" panose="03000509000000000000" pitchFamily="65" charset="-120"/>
              <a:cs typeface="Times New Roman" panose="02020603050405020304" pitchFamily="18" charset="0"/>
            </a:endParaRPr>
          </a:p>
        </p:txBody>
      </p:sp>
      <p:sp>
        <p:nvSpPr>
          <p:cNvPr id="4110" name="矩形 16"/>
          <p:cNvSpPr>
            <a:spLocks noChangeArrowheads="1"/>
          </p:cNvSpPr>
          <p:nvPr/>
        </p:nvSpPr>
        <p:spPr bwMode="auto">
          <a:xfrm>
            <a:off x="6810375" y="3344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背風屋面風壓</a:t>
            </a:r>
            <a:endParaRPr lang="zh-TW" altLang="en-US">
              <a:ea typeface="標楷體" panose="03000509000000000000" pitchFamily="65" charset="-120"/>
              <a:cs typeface="Times New Roman" panose="02020603050405020304" pitchFamily="18" charset="0"/>
            </a:endParaRPr>
          </a:p>
        </p:txBody>
      </p:sp>
      <p:cxnSp>
        <p:nvCxnSpPr>
          <p:cNvPr id="33" name="直線單箭頭接點 32"/>
          <p:cNvCxnSpPr/>
          <p:nvPr/>
        </p:nvCxnSpPr>
        <p:spPr>
          <a:xfrm flipV="1">
            <a:off x="6405563" y="3633788"/>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6186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63" y="3348038"/>
            <a:ext cx="404812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3297238"/>
            <a:ext cx="40386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標題 1"/>
          <p:cNvSpPr>
            <a:spLocks noGrp="1"/>
          </p:cNvSpPr>
          <p:nvPr>
            <p:ph type="title"/>
          </p:nvPr>
        </p:nvSpPr>
        <p:spPr>
          <a:xfrm>
            <a:off x="0" y="219075"/>
            <a:ext cx="9144000" cy="709613"/>
          </a:xfrm>
        </p:spPr>
        <p:txBody>
          <a:bodyPr/>
          <a:lstStyle/>
          <a:p>
            <a:pPr algn="ctr" eaLnBrk="1" hangingPunct="1"/>
            <a:r>
              <a:rPr lang="en-US" altLang="zh-TW"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4.</a:t>
            </a:r>
            <a:r>
              <a:rPr lang="zh-TW" altLang="en-US"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簡易型溫室</a:t>
            </a:r>
            <a:r>
              <a:rPr lang="en-US" altLang="zh-TW"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graphicFrame>
        <p:nvGraphicFramePr>
          <p:cNvPr id="25" name="表格 24"/>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16:colId xmlns:a16="http://schemas.microsoft.com/office/drawing/2014/main" val="20000"/>
                    </a:ext>
                  </a:extLst>
                </a:gridCol>
                <a:gridCol w="777224">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3"/>
                  </a:ext>
                </a:extLst>
              </a:tr>
            </a:tbl>
          </a:graphicData>
        </a:graphic>
      </p:graphicFrame>
      <p:sp>
        <p:nvSpPr>
          <p:cNvPr id="5152"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5153" name="矩形 6"/>
          <p:cNvSpPr>
            <a:spLocks noChangeArrowheads="1"/>
          </p:cNvSpPr>
          <p:nvPr/>
        </p:nvSpPr>
        <p:spPr bwMode="auto">
          <a:xfrm>
            <a:off x="3857625" y="1571625"/>
            <a:ext cx="12096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endPar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間距</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1m)</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管徑</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a:t>
            </a:r>
          </a:p>
        </p:txBody>
      </p:sp>
      <p:sp>
        <p:nvSpPr>
          <p:cNvPr id="5154" name="文字方塊 5"/>
          <p:cNvSpPr txBox="1">
            <a:spLocks noChangeArrowheads="1"/>
          </p:cNvSpPr>
          <p:nvPr/>
        </p:nvSpPr>
        <p:spPr bwMode="auto">
          <a:xfrm>
            <a:off x="5067300" y="1030288"/>
            <a:ext cx="40767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buFont typeface="Wingdings" panose="05000000000000000000" pitchFamily="2" charset="2"/>
              <a:buChar char=""/>
            </a:pPr>
            <a:r>
              <a:rPr lang="zh-TW" altLang="zh-TW" b="1" dirty="0">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zh-TW" b="1" dirty="0">
                <a:latin typeface="Times New Roman" panose="02020603050405020304" pitchFamily="18" charset="0"/>
                <a:ea typeface="標楷體" panose="03000509000000000000" pitchFamily="65" charset="-120"/>
                <a:cs typeface="Times New Roman" panose="02020603050405020304" pitchFamily="18" charset="0"/>
              </a:rPr>
              <a:t>級風壓力時</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桁架間距</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1m</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，錏管外徑</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1”(34mm)</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352MPa</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a:lnSpc>
                <a:spcPts val="2500"/>
              </a:lnSpc>
            </a:pP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接近鍍鋅鋼管降伏強度。</a:t>
            </a:r>
            <a:endParaRPr lang="zh-TW" altLang="zh-TW" b="1" dirty="0">
              <a:solidFill>
                <a:srgbClr val="FF0000"/>
              </a:solidFill>
              <a:ea typeface="標楷體" panose="03000509000000000000" pitchFamily="65" charset="-120"/>
              <a:cs typeface="Times New Roman" panose="02020603050405020304" pitchFamily="18" charset="0"/>
            </a:endParaRPr>
          </a:p>
          <a:p>
            <a:pPr algn="just">
              <a:lnSpc>
                <a:spcPts val="2500"/>
              </a:lnSpc>
              <a:buFont typeface="Wingdings" panose="05000000000000000000" pitchFamily="2" charset="2"/>
              <a:buChar char=""/>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圓頂鍍鋅鋼管</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最大變形量為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17mm</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5156" name="文字方塊 5"/>
          <p:cNvSpPr txBox="1">
            <a:spLocks noChangeArrowheads="1"/>
          </p:cNvSpPr>
          <p:nvPr/>
        </p:nvSpPr>
        <p:spPr bwMode="auto">
          <a:xfrm>
            <a:off x="4843463" y="6196013"/>
            <a:ext cx="4051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1m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溫室結構應力分布圖</a:t>
            </a:r>
          </a:p>
        </p:txBody>
      </p:sp>
      <p:sp>
        <p:nvSpPr>
          <p:cNvPr id="5157" name="文字方塊 5"/>
          <p:cNvSpPr txBox="1">
            <a:spLocks noChangeArrowheads="1"/>
          </p:cNvSpPr>
          <p:nvPr/>
        </p:nvSpPr>
        <p:spPr bwMode="auto">
          <a:xfrm>
            <a:off x="217488" y="6196013"/>
            <a:ext cx="4070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1m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溫室變形量分布圖</a:t>
            </a:r>
          </a:p>
        </p:txBody>
      </p:sp>
      <p:sp>
        <p:nvSpPr>
          <p:cNvPr id="23" name="矩形 22"/>
          <p:cNvSpPr/>
          <p:nvPr/>
        </p:nvSpPr>
        <p:spPr>
          <a:xfrm>
            <a:off x="565150" y="3606800"/>
            <a:ext cx="365125" cy="1508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3"/>
          <p:cNvSpPr/>
          <p:nvPr/>
        </p:nvSpPr>
        <p:spPr>
          <a:xfrm>
            <a:off x="519113" y="4148138"/>
            <a:ext cx="809625" cy="241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160" name="文字方塊 5"/>
          <p:cNvSpPr txBox="1">
            <a:spLocks noChangeArrowheads="1"/>
          </p:cNvSpPr>
          <p:nvPr/>
        </p:nvSpPr>
        <p:spPr bwMode="auto">
          <a:xfrm>
            <a:off x="247650" y="2938463"/>
            <a:ext cx="4040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17 mm</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161" name="文字方塊 5"/>
          <p:cNvSpPr txBox="1">
            <a:spLocks noChangeArrowheads="1"/>
          </p:cNvSpPr>
          <p:nvPr/>
        </p:nvSpPr>
        <p:spPr bwMode="auto">
          <a:xfrm>
            <a:off x="4843463" y="2938463"/>
            <a:ext cx="394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352 MPa ( </a:t>
            </a:r>
            <a:r>
              <a:rPr lang="zh-TW" altLang="en-US">
                <a:latin typeface="Times New Roman" panose="02020603050405020304" pitchFamily="18" charset="0"/>
                <a:ea typeface="標楷體" panose="03000509000000000000" pitchFamily="65" charset="-120"/>
                <a:cs typeface="Times New Roman" panose="02020603050405020304" pitchFamily="18" charset="0"/>
              </a:rPr>
              <a:t>張應力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p:cNvSpPr/>
          <p:nvPr/>
        </p:nvSpPr>
        <p:spPr>
          <a:xfrm>
            <a:off x="5067300" y="5988050"/>
            <a:ext cx="958850" cy="185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28"/>
          <p:cNvSpPr/>
          <p:nvPr/>
        </p:nvSpPr>
        <p:spPr>
          <a:xfrm>
            <a:off x="5067300" y="3597275"/>
            <a:ext cx="365125" cy="16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932398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300413"/>
            <a:ext cx="379095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3279775"/>
            <a:ext cx="421005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8" name="標題 1"/>
          <p:cNvSpPr>
            <a:spLocks noGrp="1"/>
          </p:cNvSpPr>
          <p:nvPr>
            <p:ph type="title"/>
          </p:nvPr>
        </p:nvSpPr>
        <p:spPr>
          <a:xfrm>
            <a:off x="0" y="219075"/>
            <a:ext cx="9144000" cy="709613"/>
          </a:xfrm>
        </p:spPr>
        <p:txBody>
          <a:bodyPr/>
          <a:lstStyle/>
          <a:p>
            <a:pPr algn="ctr" eaLnBrk="1" hangingPunct="1"/>
            <a:r>
              <a:rPr lang="en-US" altLang="zh-TW"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5.</a:t>
            </a:r>
            <a:r>
              <a:rPr lang="zh-TW" altLang="en-US"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簡易型溫室</a:t>
            </a:r>
            <a:r>
              <a:rPr lang="en-US" altLang="zh-TW" sz="24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graphicFrame>
        <p:nvGraphicFramePr>
          <p:cNvPr id="25" name="表格 24"/>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16:colId xmlns:a16="http://schemas.microsoft.com/office/drawing/2014/main" val="20000"/>
                    </a:ext>
                  </a:extLst>
                </a:gridCol>
                <a:gridCol w="777224">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3"/>
                  </a:ext>
                </a:extLst>
              </a:tr>
            </a:tbl>
          </a:graphicData>
        </a:graphic>
      </p:graphicFrame>
      <p:sp>
        <p:nvSpPr>
          <p:cNvPr id="6176"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6177" name="矩形 6"/>
          <p:cNvSpPr>
            <a:spLocks noChangeArrowheads="1"/>
          </p:cNvSpPr>
          <p:nvPr/>
        </p:nvSpPr>
        <p:spPr bwMode="auto">
          <a:xfrm>
            <a:off x="3794125" y="1560513"/>
            <a:ext cx="14017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endPar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間距</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0.5m)</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管徑</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3/4”)</a:t>
            </a:r>
          </a:p>
        </p:txBody>
      </p:sp>
      <p:sp>
        <p:nvSpPr>
          <p:cNvPr id="6178" name="文字方塊 5"/>
          <p:cNvSpPr txBox="1">
            <a:spLocks noChangeArrowheads="1"/>
          </p:cNvSpPr>
          <p:nvPr/>
        </p:nvSpPr>
        <p:spPr bwMode="auto">
          <a:xfrm>
            <a:off x="5067300" y="1233488"/>
            <a:ext cx="407670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buFont typeface="Wingdings" panose="05000000000000000000" pitchFamily="2" charset="2"/>
              <a:buChar char=""/>
            </a:pPr>
            <a:r>
              <a:rPr lang="zh-TW" altLang="zh-TW" b="1">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latin typeface="Times New Roman" panose="02020603050405020304" pitchFamily="18" charset="0"/>
                <a:ea typeface="標楷體" panose="03000509000000000000" pitchFamily="65" charset="-120"/>
                <a:cs typeface="Times New Roman" panose="02020603050405020304" pitchFamily="18" charset="0"/>
              </a:rPr>
              <a:t>11</a:t>
            </a:r>
            <a:r>
              <a:rPr lang="zh-TW" altLang="zh-TW" b="1">
                <a:latin typeface="Times New Roman" panose="02020603050405020304" pitchFamily="18" charset="0"/>
                <a:ea typeface="標楷體" panose="03000509000000000000" pitchFamily="65" charset="-120"/>
                <a:cs typeface="Times New Roman" panose="02020603050405020304" pitchFamily="18" charset="0"/>
              </a:rPr>
              <a:t>級風壓力時</a:t>
            </a:r>
            <a:r>
              <a:rPr lang="zh-TW" altLang="en-US" b="1">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0.5m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，錏管外徑</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1/2”(22mm)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186MPa</a:t>
            </a:r>
            <a:r>
              <a:rPr lang="zh-TW"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algn="just">
              <a:lnSpc>
                <a:spcPts val="2500"/>
              </a:lnSpc>
              <a:buFont typeface="Wingdings" panose="05000000000000000000" pitchFamily="2" charset="2"/>
              <a:buChar char=""/>
            </a:pPr>
            <a:r>
              <a:rPr lang="zh-TW" altLang="zh-TW">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a:latin typeface="Times New Roman" panose="02020603050405020304" pitchFamily="18" charset="0"/>
                <a:ea typeface="標楷體" panose="03000509000000000000" pitchFamily="65" charset="-120"/>
                <a:cs typeface="Times New Roman" panose="02020603050405020304" pitchFamily="18" charset="0"/>
              </a:rPr>
              <a:t>圓頂鍍鋅鋼管</a:t>
            </a:r>
            <a:r>
              <a:rPr lang="zh-TW" altLang="zh-TW">
                <a:latin typeface="Times New Roman" panose="02020603050405020304" pitchFamily="18" charset="0"/>
                <a:ea typeface="標楷體" panose="03000509000000000000" pitchFamily="65" charset="-120"/>
                <a:cs typeface="Times New Roman" panose="02020603050405020304" pitchFamily="18" charset="0"/>
              </a:rPr>
              <a:t>最大變形量為</a:t>
            </a:r>
            <a:r>
              <a:rPr lang="en-US" altLang="zh-TW">
                <a:latin typeface="Times New Roman" panose="02020603050405020304" pitchFamily="18" charset="0"/>
                <a:ea typeface="標楷體" panose="03000509000000000000" pitchFamily="65" charset="-120"/>
                <a:cs typeface="Times New Roman" panose="02020603050405020304" pitchFamily="18" charset="0"/>
              </a:rPr>
              <a:t> 30mm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6180" name="文字方塊 5"/>
          <p:cNvSpPr txBox="1">
            <a:spLocks noChangeArrowheads="1"/>
          </p:cNvSpPr>
          <p:nvPr/>
        </p:nvSpPr>
        <p:spPr bwMode="auto">
          <a:xfrm>
            <a:off x="4843463" y="6196013"/>
            <a:ext cx="4051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溫室結構應力分布圖</a:t>
            </a:r>
          </a:p>
        </p:txBody>
      </p:sp>
      <p:sp>
        <p:nvSpPr>
          <p:cNvPr id="6181" name="文字方塊 5"/>
          <p:cNvSpPr txBox="1">
            <a:spLocks noChangeArrowheads="1"/>
          </p:cNvSpPr>
          <p:nvPr/>
        </p:nvSpPr>
        <p:spPr bwMode="auto">
          <a:xfrm>
            <a:off x="217488" y="6196013"/>
            <a:ext cx="4070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溫室變形量分布圖</a:t>
            </a:r>
          </a:p>
        </p:txBody>
      </p:sp>
      <p:sp>
        <p:nvSpPr>
          <p:cNvPr id="23" name="矩形 22"/>
          <p:cNvSpPr/>
          <p:nvPr/>
        </p:nvSpPr>
        <p:spPr>
          <a:xfrm>
            <a:off x="593725" y="3606800"/>
            <a:ext cx="365125" cy="1508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3"/>
          <p:cNvSpPr/>
          <p:nvPr/>
        </p:nvSpPr>
        <p:spPr>
          <a:xfrm>
            <a:off x="520700" y="4133850"/>
            <a:ext cx="808038" cy="241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184" name="文字方塊 5"/>
          <p:cNvSpPr txBox="1">
            <a:spLocks noChangeArrowheads="1"/>
          </p:cNvSpPr>
          <p:nvPr/>
        </p:nvSpPr>
        <p:spPr bwMode="auto">
          <a:xfrm>
            <a:off x="247650" y="2938463"/>
            <a:ext cx="4040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30 mm</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85" name="文字方塊 5"/>
          <p:cNvSpPr txBox="1">
            <a:spLocks noChangeArrowheads="1"/>
          </p:cNvSpPr>
          <p:nvPr/>
        </p:nvSpPr>
        <p:spPr bwMode="auto">
          <a:xfrm>
            <a:off x="4843463" y="2938463"/>
            <a:ext cx="394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243 MPa ( </a:t>
            </a:r>
            <a:r>
              <a:rPr lang="zh-TW" altLang="en-US">
                <a:latin typeface="Times New Roman" panose="02020603050405020304" pitchFamily="18" charset="0"/>
                <a:ea typeface="標楷體" panose="03000509000000000000" pitchFamily="65" charset="-120"/>
                <a:cs typeface="Times New Roman" panose="02020603050405020304" pitchFamily="18" charset="0"/>
              </a:rPr>
              <a:t>張應力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p:cNvSpPr/>
          <p:nvPr/>
        </p:nvSpPr>
        <p:spPr>
          <a:xfrm>
            <a:off x="5067300" y="5988050"/>
            <a:ext cx="958850" cy="185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28"/>
          <p:cNvSpPr/>
          <p:nvPr/>
        </p:nvSpPr>
        <p:spPr>
          <a:xfrm>
            <a:off x="5067300" y="3597275"/>
            <a:ext cx="365125" cy="16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36590903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175" y="3308350"/>
            <a:ext cx="40100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8" y="3308350"/>
            <a:ext cx="440055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2" name="標題 1"/>
          <p:cNvSpPr>
            <a:spLocks noGrp="1"/>
          </p:cNvSpPr>
          <p:nvPr>
            <p:ph type="title"/>
          </p:nvPr>
        </p:nvSpPr>
        <p:spPr>
          <a:xfrm>
            <a:off x="0" y="219075"/>
            <a:ext cx="9144000" cy="7096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簡易型溫室</a:t>
            </a:r>
            <a:r>
              <a:rPr lang="en-US" altLang="zh-TW" sz="240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400">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sp>
        <p:nvSpPr>
          <p:cNvPr id="7173" name="矩形 6"/>
          <p:cNvSpPr>
            <a:spLocks noChangeArrowheads="1"/>
          </p:cNvSpPr>
          <p:nvPr/>
        </p:nvSpPr>
        <p:spPr bwMode="auto">
          <a:xfrm>
            <a:off x="3613150" y="1574800"/>
            <a:ext cx="16367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endPar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間距</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0.5m)</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管徑</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3/4”)</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修改連接管</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7174" name="文字方塊 5"/>
          <p:cNvSpPr txBox="1">
            <a:spLocks noChangeArrowheads="1"/>
          </p:cNvSpPr>
          <p:nvPr/>
        </p:nvSpPr>
        <p:spPr bwMode="auto">
          <a:xfrm>
            <a:off x="5067300" y="947738"/>
            <a:ext cx="407670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buFont typeface="Wingdings" panose="05000000000000000000" pitchFamily="2" charset="2"/>
              <a:buChar char=""/>
            </a:pPr>
            <a:r>
              <a:rPr lang="zh-TW" altLang="zh-TW" b="1">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latin typeface="Times New Roman" panose="02020603050405020304" pitchFamily="18" charset="0"/>
                <a:ea typeface="標楷體" panose="03000509000000000000" pitchFamily="65" charset="-120"/>
                <a:cs typeface="Times New Roman" panose="02020603050405020304" pitchFamily="18" charset="0"/>
              </a:rPr>
              <a:t>11</a:t>
            </a:r>
            <a:r>
              <a:rPr lang="zh-TW" altLang="zh-TW" b="1">
                <a:latin typeface="Times New Roman" panose="02020603050405020304" pitchFamily="18" charset="0"/>
                <a:ea typeface="標楷體" panose="03000509000000000000" pitchFamily="65" charset="-120"/>
                <a:cs typeface="Times New Roman" panose="02020603050405020304" pitchFamily="18" charset="0"/>
              </a:rPr>
              <a:t>級風壓力時</a:t>
            </a:r>
            <a:r>
              <a:rPr lang="zh-TW" altLang="en-US" b="1">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修改屋頂連接管厚度為</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2mm</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0.5m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，錏管外徑</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3/4”(27mm)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165MPa</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500"/>
              </a:lnSpc>
              <a:buFont typeface="Wingdings" panose="05000000000000000000" pitchFamily="2" charset="2"/>
              <a:buChar char=""/>
            </a:pPr>
            <a:r>
              <a:rPr lang="zh-TW" altLang="zh-TW">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a:latin typeface="Times New Roman" panose="02020603050405020304" pitchFamily="18" charset="0"/>
                <a:ea typeface="標楷體" panose="03000509000000000000" pitchFamily="65" charset="-120"/>
                <a:cs typeface="Times New Roman" panose="02020603050405020304" pitchFamily="18" charset="0"/>
              </a:rPr>
              <a:t>圓頂鍍鋅鋼管</a:t>
            </a:r>
            <a:r>
              <a:rPr lang="zh-TW" altLang="zh-TW">
                <a:latin typeface="Times New Roman" panose="02020603050405020304" pitchFamily="18" charset="0"/>
                <a:ea typeface="標楷體" panose="03000509000000000000" pitchFamily="65" charset="-120"/>
                <a:cs typeface="Times New Roman" panose="02020603050405020304" pitchFamily="18" charset="0"/>
              </a:rPr>
              <a:t>最大變形量為</a:t>
            </a:r>
            <a:r>
              <a:rPr lang="en-US" altLang="zh-TW">
                <a:latin typeface="Times New Roman" panose="02020603050405020304" pitchFamily="18" charset="0"/>
                <a:ea typeface="標楷體" panose="03000509000000000000" pitchFamily="65" charset="-120"/>
                <a:cs typeface="Times New Roman" panose="02020603050405020304" pitchFamily="18" charset="0"/>
              </a:rPr>
              <a:t> 16mm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175" name="文字方塊 5"/>
          <p:cNvSpPr txBox="1">
            <a:spLocks noChangeArrowheads="1"/>
          </p:cNvSpPr>
          <p:nvPr/>
        </p:nvSpPr>
        <p:spPr bwMode="auto">
          <a:xfrm>
            <a:off x="4843463" y="6196013"/>
            <a:ext cx="4051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溫室結構應力分布圖</a:t>
            </a:r>
          </a:p>
        </p:txBody>
      </p:sp>
      <p:sp>
        <p:nvSpPr>
          <p:cNvPr id="7176" name="文字方塊 5"/>
          <p:cNvSpPr txBox="1">
            <a:spLocks noChangeArrowheads="1"/>
          </p:cNvSpPr>
          <p:nvPr/>
        </p:nvSpPr>
        <p:spPr bwMode="auto">
          <a:xfrm>
            <a:off x="217488" y="6196013"/>
            <a:ext cx="4070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溫室變形量分布圖</a:t>
            </a:r>
          </a:p>
        </p:txBody>
      </p:sp>
      <p:sp>
        <p:nvSpPr>
          <p:cNvPr id="23" name="矩形 22"/>
          <p:cNvSpPr/>
          <p:nvPr/>
        </p:nvSpPr>
        <p:spPr>
          <a:xfrm>
            <a:off x="581025" y="3667125"/>
            <a:ext cx="365125" cy="149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3"/>
          <p:cNvSpPr/>
          <p:nvPr/>
        </p:nvSpPr>
        <p:spPr>
          <a:xfrm>
            <a:off x="508000" y="4254500"/>
            <a:ext cx="808038" cy="241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179" name="文字方塊 5"/>
          <p:cNvSpPr txBox="1">
            <a:spLocks noChangeArrowheads="1"/>
          </p:cNvSpPr>
          <p:nvPr/>
        </p:nvSpPr>
        <p:spPr bwMode="auto">
          <a:xfrm>
            <a:off x="247650" y="2938463"/>
            <a:ext cx="4040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16 mm</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180" name="文字方塊 5"/>
          <p:cNvSpPr txBox="1">
            <a:spLocks noChangeArrowheads="1"/>
          </p:cNvSpPr>
          <p:nvPr/>
        </p:nvSpPr>
        <p:spPr bwMode="auto">
          <a:xfrm>
            <a:off x="4843463" y="2938463"/>
            <a:ext cx="394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165 MPa ( </a:t>
            </a:r>
            <a:r>
              <a:rPr lang="zh-TW" altLang="en-US">
                <a:latin typeface="Times New Roman" panose="02020603050405020304" pitchFamily="18" charset="0"/>
                <a:ea typeface="標楷體" panose="03000509000000000000" pitchFamily="65" charset="-120"/>
                <a:cs typeface="Times New Roman" panose="02020603050405020304" pitchFamily="18" charset="0"/>
              </a:rPr>
              <a:t>張應力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p:cNvSpPr/>
          <p:nvPr/>
        </p:nvSpPr>
        <p:spPr>
          <a:xfrm>
            <a:off x="5148263" y="5949950"/>
            <a:ext cx="958850" cy="184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28"/>
          <p:cNvSpPr/>
          <p:nvPr/>
        </p:nvSpPr>
        <p:spPr>
          <a:xfrm>
            <a:off x="5219700" y="3573463"/>
            <a:ext cx="365125" cy="16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7183" name="圖片 2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00" y="1260475"/>
            <a:ext cx="1966913"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4" name="文字方塊 5"/>
          <p:cNvSpPr txBox="1">
            <a:spLocks noChangeArrowheads="1"/>
          </p:cNvSpPr>
          <p:nvPr/>
        </p:nvSpPr>
        <p:spPr bwMode="auto">
          <a:xfrm>
            <a:off x="2266950" y="1414463"/>
            <a:ext cx="13731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修改屋頂連接管厚度</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1.5→2mm</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0094007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75" y="3308350"/>
            <a:ext cx="34575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3300413"/>
            <a:ext cx="35337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6" name="標題 1"/>
          <p:cNvSpPr>
            <a:spLocks noGrp="1"/>
          </p:cNvSpPr>
          <p:nvPr>
            <p:ph type="title"/>
          </p:nvPr>
        </p:nvSpPr>
        <p:spPr>
          <a:xfrm>
            <a:off x="0" y="219075"/>
            <a:ext cx="9144000" cy="7096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簡易型溫室</a:t>
            </a:r>
            <a:r>
              <a:rPr lang="en-US" altLang="zh-TW" sz="240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400">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sp>
        <p:nvSpPr>
          <p:cNvPr id="8197" name="矩形 6"/>
          <p:cNvSpPr>
            <a:spLocks noChangeArrowheads="1"/>
          </p:cNvSpPr>
          <p:nvPr/>
        </p:nvSpPr>
        <p:spPr bwMode="auto">
          <a:xfrm>
            <a:off x="3613150" y="1574800"/>
            <a:ext cx="16367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endPar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間距</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0.5m)</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管徑</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1/2”)</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修改連接管</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8198" name="文字方塊 5"/>
          <p:cNvSpPr txBox="1">
            <a:spLocks noChangeArrowheads="1"/>
          </p:cNvSpPr>
          <p:nvPr/>
        </p:nvSpPr>
        <p:spPr bwMode="auto">
          <a:xfrm>
            <a:off x="5067300" y="947738"/>
            <a:ext cx="407670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buFont typeface="Wingdings" panose="05000000000000000000" pitchFamily="2" charset="2"/>
              <a:buChar char=""/>
            </a:pPr>
            <a:r>
              <a:rPr lang="zh-TW" altLang="zh-TW" b="1">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latin typeface="Times New Roman" panose="02020603050405020304" pitchFamily="18" charset="0"/>
                <a:ea typeface="標楷體" panose="03000509000000000000" pitchFamily="65" charset="-120"/>
                <a:cs typeface="Times New Roman" panose="02020603050405020304" pitchFamily="18" charset="0"/>
              </a:rPr>
              <a:t>11</a:t>
            </a:r>
            <a:r>
              <a:rPr lang="zh-TW" altLang="zh-TW" b="1">
                <a:latin typeface="Times New Roman" panose="02020603050405020304" pitchFamily="18" charset="0"/>
                <a:ea typeface="標楷體" panose="03000509000000000000" pitchFamily="65" charset="-120"/>
                <a:cs typeface="Times New Roman" panose="02020603050405020304" pitchFamily="18" charset="0"/>
              </a:rPr>
              <a:t>級風壓力時</a:t>
            </a:r>
            <a:r>
              <a:rPr lang="zh-TW" altLang="en-US" b="1">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修改屋頂連接管厚度為</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2mm</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0.5m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，錏管外徑</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1/2”(22mm)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227MPa</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500"/>
              </a:lnSpc>
              <a:buFont typeface="Wingdings" panose="05000000000000000000" pitchFamily="2" charset="2"/>
              <a:buChar char=""/>
            </a:pPr>
            <a:r>
              <a:rPr lang="zh-TW" altLang="zh-TW">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a:latin typeface="Times New Roman" panose="02020603050405020304" pitchFamily="18" charset="0"/>
                <a:ea typeface="標楷體" panose="03000509000000000000" pitchFamily="65" charset="-120"/>
                <a:cs typeface="Times New Roman" panose="02020603050405020304" pitchFamily="18" charset="0"/>
              </a:rPr>
              <a:t>圓頂鍍鋅鋼管</a:t>
            </a:r>
            <a:r>
              <a:rPr lang="zh-TW" altLang="zh-TW">
                <a:latin typeface="Times New Roman" panose="02020603050405020304" pitchFamily="18" charset="0"/>
                <a:ea typeface="標楷體" panose="03000509000000000000" pitchFamily="65" charset="-120"/>
                <a:cs typeface="Times New Roman" panose="02020603050405020304" pitchFamily="18" charset="0"/>
              </a:rPr>
              <a:t>最大變形量為</a:t>
            </a:r>
            <a:r>
              <a:rPr lang="en-US" altLang="zh-TW">
                <a:latin typeface="Times New Roman" panose="02020603050405020304" pitchFamily="18" charset="0"/>
                <a:ea typeface="標楷體" panose="03000509000000000000" pitchFamily="65" charset="-120"/>
                <a:cs typeface="Times New Roman" panose="02020603050405020304" pitchFamily="18" charset="0"/>
              </a:rPr>
              <a:t> 21mm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199" name="文字方塊 5"/>
          <p:cNvSpPr txBox="1">
            <a:spLocks noChangeArrowheads="1"/>
          </p:cNvSpPr>
          <p:nvPr/>
        </p:nvSpPr>
        <p:spPr bwMode="auto">
          <a:xfrm>
            <a:off x="5067300" y="6196013"/>
            <a:ext cx="3429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溫室結構應力分布圖</a:t>
            </a:r>
          </a:p>
        </p:txBody>
      </p:sp>
      <p:sp>
        <p:nvSpPr>
          <p:cNvPr id="8200" name="文字方塊 5"/>
          <p:cNvSpPr txBox="1">
            <a:spLocks noChangeArrowheads="1"/>
          </p:cNvSpPr>
          <p:nvPr/>
        </p:nvSpPr>
        <p:spPr bwMode="auto">
          <a:xfrm>
            <a:off x="581025" y="6196013"/>
            <a:ext cx="35448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溫室變形量分布圖</a:t>
            </a:r>
          </a:p>
        </p:txBody>
      </p:sp>
      <p:sp>
        <p:nvSpPr>
          <p:cNvPr id="23" name="矩形 22"/>
          <p:cNvSpPr/>
          <p:nvPr/>
        </p:nvSpPr>
        <p:spPr>
          <a:xfrm>
            <a:off x="827088" y="3644900"/>
            <a:ext cx="366712" cy="149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3"/>
          <p:cNvSpPr/>
          <p:nvPr/>
        </p:nvSpPr>
        <p:spPr>
          <a:xfrm>
            <a:off x="755650" y="4221163"/>
            <a:ext cx="720725" cy="16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203" name="文字方塊 5"/>
          <p:cNvSpPr txBox="1">
            <a:spLocks noChangeArrowheads="1"/>
          </p:cNvSpPr>
          <p:nvPr/>
        </p:nvSpPr>
        <p:spPr bwMode="auto">
          <a:xfrm>
            <a:off x="581025" y="2938463"/>
            <a:ext cx="3544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21 mm</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204" name="文字方塊 5"/>
          <p:cNvSpPr txBox="1">
            <a:spLocks noChangeArrowheads="1"/>
          </p:cNvSpPr>
          <p:nvPr/>
        </p:nvSpPr>
        <p:spPr bwMode="auto">
          <a:xfrm>
            <a:off x="4843463" y="2938463"/>
            <a:ext cx="394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227 MPa ( </a:t>
            </a:r>
            <a:r>
              <a:rPr lang="zh-TW" altLang="en-US">
                <a:latin typeface="Times New Roman" panose="02020603050405020304" pitchFamily="18" charset="0"/>
                <a:ea typeface="標楷體" panose="03000509000000000000" pitchFamily="65" charset="-120"/>
                <a:cs typeface="Times New Roman" panose="02020603050405020304" pitchFamily="18" charset="0"/>
              </a:rPr>
              <a:t>張應力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p:cNvSpPr/>
          <p:nvPr/>
        </p:nvSpPr>
        <p:spPr>
          <a:xfrm>
            <a:off x="5249863" y="6011863"/>
            <a:ext cx="958850" cy="184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28"/>
          <p:cNvSpPr/>
          <p:nvPr/>
        </p:nvSpPr>
        <p:spPr>
          <a:xfrm>
            <a:off x="5364163" y="3573463"/>
            <a:ext cx="365125" cy="16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8207" name="圖片 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763" y="947738"/>
            <a:ext cx="2062162"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8" name="文字方塊 5"/>
          <p:cNvSpPr txBox="1">
            <a:spLocks noChangeArrowheads="1"/>
          </p:cNvSpPr>
          <p:nvPr/>
        </p:nvSpPr>
        <p:spPr bwMode="auto">
          <a:xfrm>
            <a:off x="2447925" y="1319213"/>
            <a:ext cx="11652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圓頂鍍鋅鋼管變形量放大圖</a:t>
            </a:r>
          </a:p>
        </p:txBody>
      </p:sp>
    </p:spTree>
    <p:extLst>
      <p:ext uri="{BB962C8B-B14F-4D97-AF65-F5344CB8AC3E}">
        <p14:creationId xmlns:p14="http://schemas.microsoft.com/office/powerpoint/2010/main" val="27007035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文字方塊 5"/>
          <p:cNvSpPr txBox="1">
            <a:spLocks noChangeArrowheads="1"/>
          </p:cNvSpPr>
          <p:nvPr/>
        </p:nvSpPr>
        <p:spPr bwMode="auto">
          <a:xfrm>
            <a:off x="474663" y="648474"/>
            <a:ext cx="8175625" cy="70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just" eaLnBrk="1" hangingPunct="1">
              <a:lnSpc>
                <a:spcPts val="2500"/>
              </a:lnSpc>
              <a:spcAft>
                <a:spcPts val="600"/>
              </a:spcAft>
              <a:buFont typeface="Arial" charset="0"/>
              <a:buAutoNum type="arabicPeriod"/>
              <a:defRPr/>
            </a:pPr>
            <a:r>
              <a:rPr lang="zh-TW" altLang="en-US" sz="2000" b="1" kern="100" dirty="0">
                <a:latin typeface="Times New Roman" panose="02020603050405020304" pitchFamily="18" charset="0"/>
                <a:ea typeface="標楷體" panose="03000509000000000000" pitchFamily="65" charset="-120"/>
                <a:cs typeface="Times New Roman" panose="02020603050405020304" pitchFamily="18" charset="0"/>
              </a:rPr>
              <a:t>目前簡易型溫室之</a:t>
            </a:r>
            <a:r>
              <a:rPr lang="zh-TW" altLang="en-US"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桁架間距以</a:t>
            </a:r>
            <a:r>
              <a:rPr lang="en-US" altLang="zh-TW"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1m</a:t>
            </a:r>
            <a:r>
              <a:rPr lang="zh-TW" altLang="en-US"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為主</a:t>
            </a:r>
            <a:r>
              <a:rPr lang="zh-TW" altLang="en-US" sz="2000" dirty="0">
                <a:latin typeface="Times New Roman" pitchFamily="18" charset="0"/>
                <a:ea typeface="標楷體" pitchFamily="65" charset="-120"/>
                <a:cs typeface="Times New Roman" pitchFamily="18" charset="0"/>
              </a:rPr>
              <a:t>，</a:t>
            </a:r>
            <a:r>
              <a:rPr lang="zh-TW" altLang="en-US"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設計分析桁架間距之影響，將桁架間距減為</a:t>
            </a:r>
            <a:r>
              <a:rPr lang="en-US" altLang="zh-TW"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0.5m</a:t>
            </a:r>
            <a:r>
              <a:rPr lang="zh-TW" altLang="en-US" sz="2000" b="1" dirty="0">
                <a:solidFill>
                  <a:srgbClr val="0000FF"/>
                </a:solidFill>
                <a:latin typeface="Times New Roman" pitchFamily="18" charset="0"/>
                <a:ea typeface="標楷體" pitchFamily="65" charset="-120"/>
                <a:cs typeface="Times New Roman" pitchFamily="18" charset="0"/>
              </a:rPr>
              <a:t>，</a:t>
            </a:r>
            <a:r>
              <a:rPr lang="zh-TW" altLang="en-US" sz="2000" b="1" dirty="0">
                <a:solidFill>
                  <a:srgbClr val="FF0000"/>
                </a:solidFill>
                <a:latin typeface="Times New Roman" pitchFamily="18" charset="0"/>
                <a:ea typeface="標楷體" pitchFamily="65" charset="-120"/>
                <a:cs typeface="Times New Roman" pitchFamily="18" charset="0"/>
              </a:rPr>
              <a:t>可增加溫室結構強度，使溫室結構性能提升。</a:t>
            </a: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gn="just" eaLnBrk="1" hangingPunct="1">
              <a:lnSpc>
                <a:spcPts val="2500"/>
              </a:lnSpc>
              <a:spcAft>
                <a:spcPts val="600"/>
              </a:spcAft>
              <a:defRPr/>
            </a:pP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gn="just" eaLnBrk="1" hangingPunct="1">
              <a:lnSpc>
                <a:spcPts val="2500"/>
              </a:lnSpc>
              <a:spcAft>
                <a:spcPts val="600"/>
              </a:spcAft>
              <a:defRPr/>
            </a:pPr>
            <a:r>
              <a:rPr lang="en-US" altLang="zh-TW" sz="2000" b="1" kern="100" dirty="0">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2000" b="1" kern="100" dirty="0">
                <a:latin typeface="Times New Roman" panose="02020603050405020304" pitchFamily="18" charset="0"/>
                <a:ea typeface="標楷體" panose="03000509000000000000" pitchFamily="65" charset="-120"/>
                <a:cs typeface="Times New Roman" panose="02020603050405020304" pitchFamily="18" charset="0"/>
              </a:rPr>
              <a:t>簡易型溫室之</a:t>
            </a:r>
            <a:r>
              <a:rPr lang="zh-TW" altLang="en-US"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1m</a:t>
            </a:r>
            <a:r>
              <a:rPr lang="zh-TW" altLang="en-US"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，錏管外徑</a:t>
            </a:r>
            <a:r>
              <a:rPr lang="en-US" altLang="zh-TW"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1”(34mm)</a:t>
            </a:r>
            <a:r>
              <a:rPr lang="zh-TW" altLang="en-US"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endParaRPr lang="en-US" altLang="zh-TW"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r>
              <a:rPr lang="zh-TW" altLang="en-US" sz="2000" b="1" kern="1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sz="2000"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352MPa</a:t>
            </a:r>
            <a:r>
              <a:rPr lang="zh-TW" altLang="en-US" sz="2000"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，接近鍍鋅鋼管降伏強度。</a:t>
            </a:r>
            <a:endParaRPr lang="en-US" altLang="zh-TW" sz="2000"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endParaRPr lang="en-US" altLang="zh-TW" sz="2000"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r>
              <a:rPr lang="en-US" altLang="zh-TW" sz="2000" b="1" kern="100" dirty="0">
                <a:latin typeface="Times New Roman" panose="02020603050405020304" pitchFamily="18" charset="0"/>
                <a:ea typeface="標楷體" panose="03000509000000000000" pitchFamily="65" charset="-120"/>
                <a:cs typeface="Times New Roman" panose="02020603050405020304" pitchFamily="18" charset="0"/>
              </a:rPr>
              <a:t>3.  </a:t>
            </a:r>
            <a:r>
              <a:rPr lang="zh-TW" altLang="en-US" sz="2000" b="1" kern="100" dirty="0">
                <a:latin typeface="Times New Roman" panose="02020603050405020304" pitchFamily="18" charset="0"/>
                <a:ea typeface="標楷體" panose="03000509000000000000" pitchFamily="65" charset="-120"/>
                <a:cs typeface="Times New Roman" panose="02020603050405020304" pitchFamily="18" charset="0"/>
              </a:rPr>
              <a:t>簡易型溫室之</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桁架間距</a:t>
            </a:r>
            <a:r>
              <a:rPr lang="en-US" altLang="zh-TW" sz="2000" b="1" dirty="0">
                <a:solidFill>
                  <a:srgbClr val="0000FF"/>
                </a:solidFill>
                <a:latin typeface="Times New Roman" pitchFamily="18" charset="0"/>
                <a:ea typeface="標楷體" panose="03000509000000000000" pitchFamily="65" charset="-120"/>
                <a:cs typeface="Times New Roman" pitchFamily="18" charset="0"/>
              </a:rPr>
              <a:t>0.5m</a:t>
            </a:r>
            <a:r>
              <a:rPr lang="zh-TW" altLang="en-US" sz="2000" b="1" dirty="0">
                <a:solidFill>
                  <a:srgbClr val="0000FF"/>
                </a:solidFill>
                <a:latin typeface="Times New Roman" pitchFamily="18" charset="0"/>
                <a:ea typeface="標楷體" panose="03000509000000000000" pitchFamily="65" charset="-120"/>
                <a:cs typeface="Times New Roman" pitchFamily="18" charset="0"/>
              </a:rPr>
              <a:t>，錏管外徑</a:t>
            </a:r>
            <a:r>
              <a:rPr lang="en-US" altLang="zh-TW" sz="2000" b="1" dirty="0">
                <a:solidFill>
                  <a:srgbClr val="0000FF"/>
                </a:solidFill>
                <a:latin typeface="Times New Roman" pitchFamily="18" charset="0"/>
                <a:ea typeface="標楷體" panose="03000509000000000000" pitchFamily="65" charset="-120"/>
                <a:cs typeface="Times New Roman" pitchFamily="18" charset="0"/>
              </a:rPr>
              <a:t>1/2”(22mm)</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，厚度</a:t>
            </a:r>
            <a:r>
              <a:rPr lang="en-US" altLang="zh-TW" sz="2000" b="1" dirty="0">
                <a:solidFill>
                  <a:srgbClr val="0000FF"/>
                </a:solidFill>
                <a:latin typeface="Times New Roman" pitchFamily="18" charset="0"/>
                <a:ea typeface="標楷體" panose="03000509000000000000" pitchFamily="65" charset="-120"/>
                <a:cs typeface="Times New Roman" pitchFamily="18" charset="0"/>
              </a:rPr>
              <a:t>1.5mm</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時</a:t>
            </a:r>
            <a:r>
              <a:rPr lang="zh-TW" altLang="en-US"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r>
              <a:rPr lang="en-US" altLang="zh-TW"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sz="2000" b="1" dirty="0">
                <a:solidFill>
                  <a:srgbClr val="FF0000"/>
                </a:solidFill>
                <a:latin typeface="Times New Roman" pitchFamily="18" charset="0"/>
                <a:ea typeface="標楷體" panose="03000509000000000000" pitchFamily="65" charset="-120"/>
                <a:cs typeface="Times New Roman" pitchFamily="18" charset="0"/>
              </a:rPr>
              <a:t>186MPa</a:t>
            </a:r>
            <a:r>
              <a:rPr lang="zh-TW" altLang="en-US" sz="2000"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，鍍鋅鋼管承受應力值較低。</a:t>
            </a:r>
            <a:endParaRPr lang="en-US" altLang="zh-TW" sz="2000"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eaLnBrk="1" hangingPunct="1">
              <a:lnSpc>
                <a:spcPts val="2500"/>
              </a:lnSpc>
              <a:spcAft>
                <a:spcPts val="600"/>
              </a:spcAft>
              <a:buFont typeface="Arial" charset="0"/>
              <a:buAutoNum type="arabicPeriod"/>
              <a:defRPr/>
            </a:pPr>
            <a:endParaRPr lang="en-US" altLang="zh-TW" sz="2000"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r>
              <a:rPr lang="en-US" altLang="zh-TW" sz="2000" b="1" kern="100" dirty="0">
                <a:latin typeface="Times New Roman" panose="02020603050405020304" pitchFamily="18" charset="0"/>
                <a:ea typeface="標楷體" panose="03000509000000000000" pitchFamily="65" charset="-120"/>
                <a:cs typeface="Times New Roman" panose="02020603050405020304" pitchFamily="18" charset="0"/>
              </a:rPr>
              <a:t>4.  </a:t>
            </a:r>
            <a:r>
              <a:rPr lang="zh-TW" altLang="en-US" sz="2000" b="1" kern="100" dirty="0">
                <a:latin typeface="Times New Roman" panose="02020603050405020304" pitchFamily="18" charset="0"/>
                <a:ea typeface="標楷體" panose="03000509000000000000" pitchFamily="65" charset="-120"/>
                <a:cs typeface="Times New Roman" panose="02020603050405020304" pitchFamily="18" charset="0"/>
              </a:rPr>
              <a:t>簡易型溫室</a:t>
            </a:r>
            <a:r>
              <a:rPr lang="zh-TW" altLang="en-US" sz="2000" b="1" dirty="0">
                <a:solidFill>
                  <a:srgbClr val="FF0000"/>
                </a:solidFill>
                <a:latin typeface="Times New Roman" pitchFamily="18" charset="0"/>
                <a:ea typeface="標楷體" panose="03000509000000000000" pitchFamily="65" charset="-120"/>
                <a:cs typeface="Times New Roman" pitchFamily="18" charset="0"/>
              </a:rPr>
              <a:t>修改屋頂連接管厚度為</a:t>
            </a:r>
            <a:r>
              <a:rPr lang="en-US" altLang="zh-TW" sz="2000" b="1" dirty="0">
                <a:solidFill>
                  <a:srgbClr val="FF0000"/>
                </a:solidFill>
                <a:latin typeface="Times New Roman" pitchFamily="18" charset="0"/>
                <a:ea typeface="標楷體" panose="03000509000000000000" pitchFamily="65" charset="-120"/>
                <a:cs typeface="Times New Roman" pitchFamily="18" charset="0"/>
              </a:rPr>
              <a:t>2mm</a:t>
            </a:r>
            <a:r>
              <a:rPr lang="zh-TW" altLang="en-US" sz="2000" b="1" dirty="0">
                <a:solidFill>
                  <a:srgbClr val="FF0000"/>
                </a:solidFill>
                <a:latin typeface="Times New Roman" pitchFamily="18" charset="0"/>
                <a:ea typeface="標楷體" panose="03000509000000000000" pitchFamily="65" charset="-120"/>
                <a:cs typeface="Times New Roman" pitchFamily="18" charset="0"/>
              </a:rPr>
              <a:t>，</a:t>
            </a:r>
            <a:endParaRPr lang="en-US" altLang="zh-TW" sz="2000" b="1" dirty="0">
              <a:solidFill>
                <a:srgbClr val="FF0000"/>
              </a:solidFill>
              <a:latin typeface="Times New Roman" pitchFamily="18" charset="0"/>
              <a:ea typeface="標楷體" panose="03000509000000000000" pitchFamily="65" charset="-120"/>
              <a:cs typeface="Times New Roman" pitchFamily="18" charset="0"/>
            </a:endParaRPr>
          </a:p>
          <a:p>
            <a:pPr marL="0" indent="0" algn="just" eaLnBrk="1" hangingPunct="1">
              <a:lnSpc>
                <a:spcPts val="2500"/>
              </a:lnSpc>
              <a:spcAft>
                <a:spcPts val="600"/>
              </a:spcAft>
              <a:defRPr/>
            </a:pPr>
            <a:r>
              <a:rPr lang="en-US" altLang="zh-TW" sz="2000" b="1" dirty="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桁架間距</a:t>
            </a:r>
            <a:r>
              <a:rPr lang="en-US" altLang="zh-TW" sz="2000" b="1" dirty="0">
                <a:solidFill>
                  <a:srgbClr val="0000FF"/>
                </a:solidFill>
                <a:latin typeface="Times New Roman" pitchFamily="18" charset="0"/>
                <a:ea typeface="標楷體" panose="03000509000000000000" pitchFamily="65" charset="-120"/>
                <a:cs typeface="Times New Roman" pitchFamily="18" charset="0"/>
              </a:rPr>
              <a:t>0.5m</a:t>
            </a:r>
            <a:r>
              <a:rPr lang="zh-TW" altLang="en-US" sz="2000" b="1" dirty="0">
                <a:solidFill>
                  <a:srgbClr val="0000FF"/>
                </a:solidFill>
                <a:latin typeface="Times New Roman" pitchFamily="18" charset="0"/>
                <a:ea typeface="標楷體" panose="03000509000000000000" pitchFamily="65" charset="-120"/>
                <a:cs typeface="Times New Roman" pitchFamily="18" charset="0"/>
              </a:rPr>
              <a:t>，錏管外徑</a:t>
            </a:r>
            <a:r>
              <a:rPr lang="en-US" altLang="zh-TW" sz="2000" b="1" dirty="0">
                <a:solidFill>
                  <a:srgbClr val="0000FF"/>
                </a:solidFill>
                <a:latin typeface="Times New Roman" pitchFamily="18" charset="0"/>
                <a:ea typeface="標楷體" panose="03000509000000000000" pitchFamily="65" charset="-120"/>
                <a:cs typeface="Times New Roman" pitchFamily="18" charset="0"/>
              </a:rPr>
              <a:t>3/4”(27mm)</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，厚度</a:t>
            </a:r>
            <a:r>
              <a:rPr lang="en-US" altLang="zh-TW" sz="2000" b="1" dirty="0">
                <a:solidFill>
                  <a:srgbClr val="0000FF"/>
                </a:solidFill>
                <a:latin typeface="Times New Roman" pitchFamily="18" charset="0"/>
                <a:ea typeface="標楷體" panose="03000509000000000000" pitchFamily="65" charset="-120"/>
                <a:cs typeface="Times New Roman" pitchFamily="18" charset="0"/>
              </a:rPr>
              <a:t>1.5mm</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時，</a:t>
            </a:r>
            <a:endParaRPr lang="en-US" altLang="zh-TW" sz="2000" b="1" dirty="0">
              <a:latin typeface="Times New Roman" pitchFamily="18" charset="0"/>
              <a:ea typeface="標楷體" pitchFamily="65" charset="-120"/>
              <a:cs typeface="Times New Roman" pitchFamily="18" charset="0"/>
            </a:endParaRPr>
          </a:p>
          <a:p>
            <a:pPr marL="0" indent="0" algn="just" eaLnBrk="1" hangingPunct="1">
              <a:lnSpc>
                <a:spcPts val="2500"/>
              </a:lnSpc>
              <a:spcAft>
                <a:spcPts val="600"/>
              </a:spcAft>
              <a:defRPr/>
            </a:pP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165MPa</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endPar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eaLnBrk="1" hangingPunct="1">
              <a:lnSpc>
                <a:spcPts val="2500"/>
              </a:lnSpc>
              <a:spcAft>
                <a:spcPts val="600"/>
              </a:spcAft>
              <a:buAutoNum type="arabicPeriod" startAt="3"/>
              <a:defRPr/>
            </a:pPr>
            <a:r>
              <a:rPr lang="zh-TW" altLang="en-US" sz="2000" b="1" kern="100" dirty="0">
                <a:latin typeface="Times New Roman" panose="02020603050405020304" pitchFamily="18" charset="0"/>
                <a:ea typeface="標楷體" panose="03000509000000000000" pitchFamily="65" charset="-120"/>
                <a:cs typeface="Times New Roman" panose="02020603050405020304" pitchFamily="18" charset="0"/>
              </a:rPr>
              <a:t>簡易型溫室</a:t>
            </a:r>
            <a:r>
              <a:rPr lang="zh-TW" altLang="en-US" sz="2000" b="1" dirty="0">
                <a:solidFill>
                  <a:srgbClr val="FF0000"/>
                </a:solidFill>
                <a:latin typeface="Times New Roman" pitchFamily="18" charset="0"/>
                <a:ea typeface="標楷體" panose="03000509000000000000" pitchFamily="65" charset="-120"/>
                <a:cs typeface="Times New Roman" pitchFamily="18" charset="0"/>
              </a:rPr>
              <a:t>修改屋頂連接管厚度為</a:t>
            </a:r>
            <a:r>
              <a:rPr lang="en-US" altLang="zh-TW" sz="2000" b="1" dirty="0">
                <a:solidFill>
                  <a:srgbClr val="FF0000"/>
                </a:solidFill>
                <a:latin typeface="Times New Roman" pitchFamily="18" charset="0"/>
                <a:ea typeface="標楷體" panose="03000509000000000000" pitchFamily="65" charset="-120"/>
                <a:cs typeface="Times New Roman" pitchFamily="18" charset="0"/>
              </a:rPr>
              <a:t>2mm</a:t>
            </a:r>
            <a:r>
              <a:rPr lang="zh-TW" altLang="en-US" sz="2000" b="1" dirty="0">
                <a:solidFill>
                  <a:srgbClr val="FF0000"/>
                </a:solidFill>
                <a:latin typeface="Times New Roman" pitchFamily="18" charset="0"/>
                <a:ea typeface="標楷體" panose="03000509000000000000" pitchFamily="65" charset="-120"/>
                <a:cs typeface="Times New Roman" pitchFamily="18" charset="0"/>
              </a:rPr>
              <a:t>，</a:t>
            </a:r>
            <a:endParaRPr lang="en-US" altLang="zh-TW" sz="2000" b="1" dirty="0">
              <a:solidFill>
                <a:srgbClr val="FF0000"/>
              </a:solidFill>
              <a:latin typeface="Times New Roman" pitchFamily="18" charset="0"/>
              <a:ea typeface="標楷體" panose="03000509000000000000" pitchFamily="65" charset="-120"/>
              <a:cs typeface="Times New Roman" pitchFamily="18" charset="0"/>
            </a:endParaRPr>
          </a:p>
          <a:p>
            <a:pPr marL="0" indent="0" algn="just" eaLnBrk="1" hangingPunct="1">
              <a:lnSpc>
                <a:spcPts val="2500"/>
              </a:lnSpc>
              <a:spcAft>
                <a:spcPts val="600"/>
              </a:spcAft>
              <a:defRPr/>
            </a:pPr>
            <a:r>
              <a:rPr lang="en-US" altLang="zh-TW" sz="2000" b="1" dirty="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桁架間距</a:t>
            </a:r>
            <a:r>
              <a:rPr lang="en-US" altLang="zh-TW" sz="2000" b="1" dirty="0">
                <a:solidFill>
                  <a:srgbClr val="0000FF"/>
                </a:solidFill>
                <a:latin typeface="Times New Roman" pitchFamily="18" charset="0"/>
                <a:ea typeface="標楷體" panose="03000509000000000000" pitchFamily="65" charset="-120"/>
                <a:cs typeface="Times New Roman" pitchFamily="18" charset="0"/>
              </a:rPr>
              <a:t>0.5m</a:t>
            </a:r>
            <a:r>
              <a:rPr lang="zh-TW" altLang="en-US" sz="2000" b="1" dirty="0">
                <a:solidFill>
                  <a:srgbClr val="0000FF"/>
                </a:solidFill>
                <a:latin typeface="Times New Roman" pitchFamily="18" charset="0"/>
                <a:ea typeface="標楷體" panose="03000509000000000000" pitchFamily="65" charset="-120"/>
                <a:cs typeface="Times New Roman" pitchFamily="18" charset="0"/>
              </a:rPr>
              <a:t>，錏管外徑</a:t>
            </a:r>
            <a:r>
              <a:rPr lang="en-US" altLang="zh-TW" sz="2000" b="1" dirty="0">
                <a:solidFill>
                  <a:srgbClr val="0000FF"/>
                </a:solidFill>
                <a:latin typeface="Times New Roman" pitchFamily="18" charset="0"/>
                <a:ea typeface="標楷體" panose="03000509000000000000" pitchFamily="65" charset="-120"/>
                <a:cs typeface="Times New Roman" pitchFamily="18" charset="0"/>
              </a:rPr>
              <a:t>1/2”(22mm)</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，厚度</a:t>
            </a:r>
            <a:r>
              <a:rPr lang="en-US" altLang="zh-TW" sz="2000" b="1" dirty="0">
                <a:solidFill>
                  <a:srgbClr val="0000FF"/>
                </a:solidFill>
                <a:latin typeface="Times New Roman" pitchFamily="18" charset="0"/>
                <a:ea typeface="標楷體" panose="03000509000000000000" pitchFamily="65" charset="-120"/>
                <a:cs typeface="Times New Roman" pitchFamily="18" charset="0"/>
              </a:rPr>
              <a:t>1.5mm</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時，</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a:p>
            <a:pPr marL="0" indent="0" algn="just" eaLnBrk="1" hangingPunct="1">
              <a:lnSpc>
                <a:spcPts val="2500"/>
              </a:lnSpc>
              <a:spcAft>
                <a:spcPts val="600"/>
              </a:spcAft>
              <a:defRPr/>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227MPa</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eaLnBrk="1" hangingPunct="1">
              <a:lnSpc>
                <a:spcPts val="2500"/>
              </a:lnSpc>
              <a:spcAft>
                <a:spcPts val="600"/>
              </a:spcAft>
              <a:buFont typeface="Arial" charset="0"/>
              <a:buAutoNum type="arabicPeriod"/>
              <a:defRPr/>
            </a:pPr>
            <a:endParaRPr lang="zh-TW"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eaLnBrk="1" hangingPunct="1">
              <a:lnSpc>
                <a:spcPts val="2500"/>
              </a:lnSpc>
              <a:spcAft>
                <a:spcPts val="600"/>
              </a:spcAft>
              <a:buFont typeface="Arial" charset="0"/>
              <a:buAutoNum type="arabicPeriod"/>
              <a:defRPr/>
            </a:pPr>
            <a:endParaRPr lang="en-US" altLang="zh-TW" sz="2000"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矩形 1"/>
          <p:cNvSpPr/>
          <p:nvPr/>
        </p:nvSpPr>
        <p:spPr>
          <a:xfrm>
            <a:off x="341590" y="186809"/>
            <a:ext cx="8802410" cy="461665"/>
          </a:xfrm>
          <a:prstGeom prst="rect">
            <a:avLst/>
          </a:prstGeom>
        </p:spPr>
        <p:txBody>
          <a:bodyPr wrap="none">
            <a:spAutoFit/>
          </a:bodyPr>
          <a:lstStyle/>
          <a:p>
            <a:r>
              <a:rPr lang="zh-TW" altLang="en-US" sz="2400" b="1" dirty="0">
                <a:solidFill>
                  <a:srgbClr val="0000FF"/>
                </a:solidFill>
                <a:latin typeface="標楷體" panose="03000509000000000000" pitchFamily="65" charset="-120"/>
                <a:ea typeface="標楷體" panose="03000509000000000000" pitchFamily="65" charset="-120"/>
                <a:cs typeface="Times New Roman" pitchFamily="18" charset="0"/>
              </a:rPr>
              <a:t>簡易</a:t>
            </a:r>
            <a:r>
              <a:rPr lang="zh-TW" altLang="zh-TW" sz="2400" b="1" dirty="0">
                <a:solidFill>
                  <a:srgbClr val="0000FF"/>
                </a:solidFill>
                <a:latin typeface="標楷體" panose="03000509000000000000" pitchFamily="65" charset="-120"/>
                <a:ea typeface="標楷體" panose="03000509000000000000" pitchFamily="65" charset="-120"/>
                <a:cs typeface="Times New Roman" pitchFamily="18" charset="0"/>
              </a:rPr>
              <a:t>溫室受</a:t>
            </a:r>
            <a:r>
              <a:rPr lang="en-US" altLang="zh-TW" sz="2400" b="1" dirty="0">
                <a:solidFill>
                  <a:srgbClr val="0000FF"/>
                </a:solidFill>
                <a:latin typeface="標楷體" panose="03000509000000000000" pitchFamily="65" charset="-120"/>
                <a:ea typeface="標楷體" panose="03000509000000000000" pitchFamily="65" charset="-120"/>
                <a:cs typeface="Times New Roman" pitchFamily="18" charset="0"/>
              </a:rPr>
              <a:t>11</a:t>
            </a:r>
            <a:r>
              <a:rPr lang="zh-TW" altLang="zh-TW" sz="2400" b="1" dirty="0">
                <a:solidFill>
                  <a:srgbClr val="0000FF"/>
                </a:solidFill>
                <a:latin typeface="標楷體" panose="03000509000000000000" pitchFamily="65" charset="-120"/>
                <a:ea typeface="標楷體" panose="03000509000000000000" pitchFamily="65" charset="-120"/>
                <a:cs typeface="Times New Roman" pitchFamily="18" charset="0"/>
              </a:rPr>
              <a:t>級風壓力</a:t>
            </a:r>
            <a:r>
              <a:rPr lang="zh-TW" altLang="en-US" sz="2400" b="1" dirty="0">
                <a:solidFill>
                  <a:srgbClr val="0000FF"/>
                </a:solidFill>
                <a:latin typeface="標楷體" panose="03000509000000000000" pitchFamily="65" charset="-120"/>
                <a:ea typeface="標楷體" panose="03000509000000000000" pitchFamily="65" charset="-120"/>
                <a:cs typeface="Times New Roman" pitchFamily="18" charset="0"/>
              </a:rPr>
              <a:t>下，改變桁架間距及錏管直徑的比較分析</a:t>
            </a:r>
            <a:endParaRPr lang="zh-TW" altLang="en-US" sz="2400"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54574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title"/>
          </p:nvPr>
        </p:nvSpPr>
        <p:spPr>
          <a:xfrm>
            <a:off x="0" y="127000"/>
            <a:ext cx="9144000" cy="885825"/>
          </a:xfrm>
        </p:spPr>
        <p:txBody>
          <a:bodyPr/>
          <a:lstStyle/>
          <a:p>
            <a:pPr algn="ctr" eaLnBrk="1" hangingPunct="1"/>
            <a:r>
              <a:rPr lang="en-US" altLang="zh-TW"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二</a:t>
            </a:r>
            <a:r>
              <a:rPr lang="en-US" altLang="zh-TW"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圓頂力霸型溫室結構優化設計</a:t>
            </a:r>
          </a:p>
        </p:txBody>
      </p:sp>
      <p:sp>
        <p:nvSpPr>
          <p:cNvPr id="2051" name="文字方塊 5"/>
          <p:cNvSpPr txBox="1">
            <a:spLocks noChangeArrowheads="1"/>
          </p:cNvSpPr>
          <p:nvPr/>
        </p:nvSpPr>
        <p:spPr bwMode="auto">
          <a:xfrm>
            <a:off x="776288" y="854075"/>
            <a:ext cx="207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buFont typeface="Arial" panose="020B0604020202020204" pitchFamily="34" charset="0"/>
              <a:buNone/>
            </a:pPr>
            <a:r>
              <a:rPr lang="zh-TW" altLang="en-US" sz="24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溫室結構組成</a:t>
            </a:r>
            <a:endParaRPr lang="en-US" altLang="zh-TW" sz="240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052" name="圖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6038"/>
            <a:ext cx="2876550"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圖片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3859213"/>
            <a:ext cx="2814638"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表格 11"/>
          <p:cNvGraphicFramePr>
            <a:graphicFrameLocks noGrp="1"/>
          </p:cNvGraphicFramePr>
          <p:nvPr/>
        </p:nvGraphicFramePr>
        <p:xfrm>
          <a:off x="3406775" y="1192213"/>
          <a:ext cx="5511801" cy="4864279"/>
        </p:xfrm>
        <a:graphic>
          <a:graphicData uri="http://schemas.openxmlformats.org/drawingml/2006/table">
            <a:tbl>
              <a:tblPr firstRow="1" bandRow="1">
                <a:tableStyleId>{5C22544A-7EE6-4342-B048-85BDC9FD1C3A}</a:tableStyleId>
              </a:tblPr>
              <a:tblGrid>
                <a:gridCol w="785350">
                  <a:extLst>
                    <a:ext uri="{9D8B030D-6E8A-4147-A177-3AD203B41FA5}">
                      <a16:colId xmlns:a16="http://schemas.microsoft.com/office/drawing/2014/main" val="20000"/>
                    </a:ext>
                  </a:extLst>
                </a:gridCol>
                <a:gridCol w="1280080">
                  <a:extLst>
                    <a:ext uri="{9D8B030D-6E8A-4147-A177-3AD203B41FA5}">
                      <a16:colId xmlns:a16="http://schemas.microsoft.com/office/drawing/2014/main" val="20001"/>
                    </a:ext>
                  </a:extLst>
                </a:gridCol>
                <a:gridCol w="1111279">
                  <a:extLst>
                    <a:ext uri="{9D8B030D-6E8A-4147-A177-3AD203B41FA5}">
                      <a16:colId xmlns:a16="http://schemas.microsoft.com/office/drawing/2014/main" val="20002"/>
                    </a:ext>
                  </a:extLst>
                </a:gridCol>
                <a:gridCol w="1111279">
                  <a:extLst>
                    <a:ext uri="{9D8B030D-6E8A-4147-A177-3AD203B41FA5}">
                      <a16:colId xmlns:a16="http://schemas.microsoft.com/office/drawing/2014/main" val="20003"/>
                    </a:ext>
                  </a:extLst>
                </a:gridCol>
                <a:gridCol w="1223813">
                  <a:extLst>
                    <a:ext uri="{9D8B030D-6E8A-4147-A177-3AD203B41FA5}">
                      <a16:colId xmlns:a16="http://schemas.microsoft.com/office/drawing/2014/main" val="20004"/>
                    </a:ext>
                  </a:extLst>
                </a:gridCol>
              </a:tblGrid>
              <a:tr h="679007">
                <a:tc>
                  <a:txBody>
                    <a:bodyPr/>
                    <a:lstStyle/>
                    <a:p>
                      <a:pPr algn="ctr">
                        <a:spcAft>
                          <a:spcPts val="0"/>
                        </a:spcAft>
                      </a:pPr>
                      <a:r>
                        <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編號</a:t>
                      </a:r>
                    </a:p>
                  </a:txBody>
                  <a:tcPr marL="68576" marR="68576" marT="0" marB="0"/>
                </a:tc>
                <a:tc>
                  <a:txBody>
                    <a:bodyPr/>
                    <a:lstStyle/>
                    <a:p>
                      <a:pPr algn="ctr">
                        <a:spcAft>
                          <a:spcPts val="0"/>
                        </a:spcAft>
                      </a:pPr>
                      <a:r>
                        <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錏管規格</a:t>
                      </a:r>
                    </a:p>
                  </a:txBody>
                  <a:tcPr marL="68576" marR="68576"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尺寸</a:t>
                      </a:r>
                      <a:r>
                        <a:rPr lang="en-US" alt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厚度</a:t>
                      </a: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重量</a:t>
                      </a: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(kg/m)</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16:rowId xmlns:a16="http://schemas.microsoft.com/office/drawing/2014/main" val="10000"/>
                  </a:ext>
                </a:extLst>
              </a:tr>
              <a:tr h="370759">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r>
                        <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吋彎管</a:t>
                      </a:r>
                    </a:p>
                  </a:txBody>
                  <a:tcPr marL="68576" marR="68576" marT="0" marB="0"/>
                </a:tc>
                <a:tc>
                  <a:txBody>
                    <a:bodyPr/>
                    <a:lstStyle/>
                    <a:p>
                      <a:pPr algn="ctr">
                        <a:spcAft>
                          <a:spcPts val="0"/>
                        </a:spcAft>
                      </a:pPr>
                      <a:r>
                        <a:rPr lang="en-US" altLang="zh-TW" sz="2000" kern="100" dirty="0">
                          <a:solidFill>
                            <a:schemeClr val="tx1"/>
                          </a:solidFill>
                          <a:effectLst/>
                          <a:latin typeface="Times New Roman"/>
                          <a:ea typeface="標楷體" panose="03000509000000000000" pitchFamily="65" charset="-120"/>
                          <a:cs typeface="Times New Roman"/>
                        </a:rPr>
                        <a:t>Ø48</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1.72</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16:rowId xmlns:a16="http://schemas.microsoft.com/office/drawing/2014/main" val="10001"/>
                  </a:ext>
                </a:extLst>
              </a:tr>
              <a:tr h="609511">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a:t>
                      </a:r>
                      <a:r>
                        <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分直連管</a:t>
                      </a:r>
                    </a:p>
                  </a:txBody>
                  <a:tcPr marL="68576" marR="68576"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00" dirty="0">
                          <a:solidFill>
                            <a:schemeClr val="tx1"/>
                          </a:solidFill>
                          <a:effectLst/>
                          <a:latin typeface="Times New Roman"/>
                          <a:ea typeface="標楷體" panose="03000509000000000000" pitchFamily="65" charset="-120"/>
                          <a:cs typeface="Times New Roman"/>
                        </a:rPr>
                        <a:t>Ø27</a:t>
                      </a:r>
                      <a:endParaRPr lang="zh-TW" alt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0.95</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16:rowId xmlns:a16="http://schemas.microsoft.com/office/drawing/2014/main" val="10002"/>
                  </a:ext>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吋直管</a:t>
                      </a:r>
                    </a:p>
                  </a:txBody>
                  <a:tcPr marL="68576" marR="68576"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00" dirty="0">
                          <a:solidFill>
                            <a:schemeClr val="tx1"/>
                          </a:solidFill>
                          <a:effectLst/>
                          <a:latin typeface="Times New Roman"/>
                          <a:ea typeface="標楷體" panose="03000509000000000000" pitchFamily="65" charset="-120"/>
                          <a:cs typeface="Times New Roman"/>
                        </a:rPr>
                        <a:t>Ø33.4</a:t>
                      </a:r>
                      <a:endParaRPr lang="zh-TW" alt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1.18</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16:rowId xmlns:a16="http://schemas.microsoft.com/office/drawing/2014/main" val="10003"/>
                  </a:ext>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SB1</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壓條梁</a:t>
                      </a: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50 x 40</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2.68</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16:rowId xmlns:a16="http://schemas.microsoft.com/office/drawing/2014/main" val="10004"/>
                  </a:ext>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SB2</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長方管</a:t>
                      </a: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60 x 30</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3.09</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16:rowId xmlns:a16="http://schemas.microsoft.com/office/drawing/2014/main" val="10005"/>
                  </a:ext>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SB3</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長方管</a:t>
                      </a: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30 x 20</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1.45</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16:rowId xmlns:a16="http://schemas.microsoft.com/office/drawing/2014/main" val="10006"/>
                  </a:ext>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SC1</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長方管</a:t>
                      </a: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120 x 60</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10.83</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16:rowId xmlns:a16="http://schemas.microsoft.com/office/drawing/2014/main" val="10007"/>
                  </a:ext>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SC2</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方管</a:t>
                      </a: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50 x 50</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4.43</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16:rowId xmlns:a16="http://schemas.microsoft.com/office/drawing/2014/main" val="10008"/>
                  </a:ext>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SC3</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吋直管</a:t>
                      </a:r>
                    </a:p>
                  </a:txBody>
                  <a:tcPr marL="68576" marR="68576"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00" dirty="0">
                          <a:solidFill>
                            <a:schemeClr val="tx1"/>
                          </a:solidFill>
                          <a:effectLst/>
                          <a:latin typeface="Times New Roman"/>
                          <a:ea typeface="標楷體" panose="03000509000000000000" pitchFamily="65" charset="-120"/>
                          <a:cs typeface="Times New Roman"/>
                        </a:rPr>
                        <a:t>Ø48</a:t>
                      </a:r>
                      <a:endParaRPr lang="zh-TW" alt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1.72</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16:rowId xmlns:a16="http://schemas.microsoft.com/office/drawing/2014/main" val="10009"/>
                  </a:ext>
                </a:extLst>
              </a:tr>
              <a:tr h="609511">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U1</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U</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形水槽</a:t>
                      </a:r>
                    </a:p>
                  </a:txBody>
                  <a:tcPr marL="68576" marR="68576"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120 x 120</a:t>
                      </a:r>
                      <a:endParaRPr lang="zh-TW" alt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5.65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16:rowId xmlns:a16="http://schemas.microsoft.com/office/drawing/2014/main" val="10010"/>
                  </a:ext>
                </a:extLst>
              </a:tr>
            </a:tbl>
          </a:graphicData>
        </a:graphic>
      </p:graphicFrame>
      <p:sp>
        <p:nvSpPr>
          <p:cNvPr id="2128" name="矩形 5"/>
          <p:cNvSpPr>
            <a:spLocks noChangeArrowheads="1"/>
          </p:cNvSpPr>
          <p:nvPr/>
        </p:nvSpPr>
        <p:spPr bwMode="auto">
          <a:xfrm>
            <a:off x="2876550" y="1944688"/>
            <a:ext cx="4556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內排側面</a:t>
            </a:r>
            <a:endParaRPr lang="zh-TW" altLang="en-US">
              <a:solidFill>
                <a:prstClr val="black"/>
              </a:solidFill>
              <a:cs typeface="Times New Roman" panose="02020603050405020304" pitchFamily="18" charset="0"/>
            </a:endParaRPr>
          </a:p>
        </p:txBody>
      </p:sp>
      <p:sp>
        <p:nvSpPr>
          <p:cNvPr id="2129" name="矩形 6"/>
          <p:cNvSpPr>
            <a:spLocks noChangeArrowheads="1"/>
          </p:cNvSpPr>
          <p:nvPr/>
        </p:nvSpPr>
        <p:spPr bwMode="auto">
          <a:xfrm>
            <a:off x="2898775" y="4408488"/>
            <a:ext cx="411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邊排側面</a:t>
            </a:r>
            <a:endParaRPr lang="zh-TW" altLang="en-US">
              <a:solidFill>
                <a:prstClr val="black"/>
              </a:solidFill>
              <a:cs typeface="Times New Roman" panose="02020603050405020304" pitchFamily="18" charset="0"/>
            </a:endParaRPr>
          </a:p>
        </p:txBody>
      </p:sp>
    </p:spTree>
    <p:extLst>
      <p:ext uri="{BB962C8B-B14F-4D97-AF65-F5344CB8AC3E}">
        <p14:creationId xmlns:p14="http://schemas.microsoft.com/office/powerpoint/2010/main" val="39471995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圖片 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 y="3322638"/>
            <a:ext cx="3163888"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標題 1"/>
          <p:cNvSpPr>
            <a:spLocks noGrp="1"/>
          </p:cNvSpPr>
          <p:nvPr>
            <p:ph type="title"/>
          </p:nvPr>
        </p:nvSpPr>
        <p:spPr>
          <a:xfrm>
            <a:off x="0" y="0"/>
            <a:ext cx="9144000" cy="8112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圓頂力霸型溫室風壓模擬條件設定</a:t>
            </a:r>
          </a:p>
        </p:txBody>
      </p:sp>
      <p:sp>
        <p:nvSpPr>
          <p:cNvPr id="3077" name="文字方塊 5"/>
          <p:cNvSpPr txBox="1">
            <a:spLocks noChangeArrowheads="1"/>
          </p:cNvSpPr>
          <p:nvPr/>
        </p:nvSpPr>
        <p:spPr bwMode="auto">
          <a:xfrm>
            <a:off x="198438" y="577850"/>
            <a:ext cx="87455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800">
                <a:solidFill>
                  <a:schemeClr val="tx1"/>
                </a:solidFill>
                <a:latin typeface="Calibri" pitchFamily="34" charset="0"/>
              </a:defRPr>
            </a:lvl1pPr>
            <a:lvl2pPr marL="742950" indent="-285750" defTabSz="457200">
              <a:defRPr sz="2400">
                <a:solidFill>
                  <a:schemeClr val="tx1"/>
                </a:solidFill>
                <a:latin typeface="Calibri" pitchFamily="34" charset="0"/>
              </a:defRPr>
            </a:lvl2pPr>
            <a:lvl3pPr defTabSz="457200">
              <a:defRPr sz="2000">
                <a:solidFill>
                  <a:schemeClr val="tx1"/>
                </a:solidFill>
                <a:latin typeface="Calibri" pitchFamily="34" charset="0"/>
              </a:defRPr>
            </a:lvl3pPr>
            <a:lvl4pPr defTabSz="457200">
              <a:defRPr>
                <a:solidFill>
                  <a:schemeClr val="tx1"/>
                </a:solidFill>
                <a:latin typeface="Calibri" pitchFamily="34" charset="0"/>
              </a:defRPr>
            </a:lvl4pPr>
            <a:lvl5pPr defTabSz="457200">
              <a:defRPr>
                <a:solidFill>
                  <a:schemeClr val="tx1"/>
                </a:solidFill>
                <a:latin typeface="Calibri" pitchFamily="34" charset="0"/>
              </a:defRPr>
            </a:lvl5pPr>
            <a:lvl6pPr defTabSz="457200" eaLnBrk="0" fontAlgn="base" hangingPunct="0">
              <a:spcAft>
                <a:spcPct val="0"/>
              </a:spcAft>
              <a:buFont typeface="Arial" charset="0"/>
              <a:defRPr>
                <a:solidFill>
                  <a:schemeClr val="tx1"/>
                </a:solidFill>
                <a:latin typeface="Calibri" pitchFamily="34" charset="0"/>
              </a:defRPr>
            </a:lvl6pPr>
            <a:lvl7pPr defTabSz="457200" eaLnBrk="0" fontAlgn="base" hangingPunct="0">
              <a:spcAft>
                <a:spcPct val="0"/>
              </a:spcAft>
              <a:buFont typeface="Arial" charset="0"/>
              <a:defRPr>
                <a:solidFill>
                  <a:schemeClr val="tx1"/>
                </a:solidFill>
                <a:latin typeface="Calibri" pitchFamily="34" charset="0"/>
              </a:defRPr>
            </a:lvl7pPr>
            <a:lvl8pPr defTabSz="457200" eaLnBrk="0" fontAlgn="base" hangingPunct="0">
              <a:spcAft>
                <a:spcPct val="0"/>
              </a:spcAft>
              <a:buFont typeface="Arial" charset="0"/>
              <a:defRPr>
                <a:solidFill>
                  <a:schemeClr val="tx1"/>
                </a:solidFill>
                <a:latin typeface="Calibri" pitchFamily="34" charset="0"/>
              </a:defRPr>
            </a:lvl8pPr>
            <a:lvl9pPr defTabSz="457200" eaLnBrk="0" fontAlgn="base" hangingPunct="0">
              <a:spcAft>
                <a:spcPct val="0"/>
              </a:spcAft>
              <a:buFont typeface="Arial" charset="0"/>
              <a:defRPr>
                <a:solidFill>
                  <a:schemeClr val="tx1"/>
                </a:solidFill>
                <a:latin typeface="Calibri" pitchFamily="34" charset="0"/>
              </a:defRPr>
            </a:lvl9pPr>
          </a:lstStyle>
          <a:p>
            <a:pPr algn="just" fontAlgn="base">
              <a:spcBef>
                <a:spcPct val="0"/>
              </a:spcBef>
              <a:spcAft>
                <a:spcPct val="0"/>
              </a:spcAft>
              <a:buFont typeface="Arial" charset="0"/>
              <a:buNone/>
              <a:defRPr/>
            </a:pPr>
            <a:r>
              <a:rPr lang="zh-TW" altLang="en-US" sz="1800" dirty="0">
                <a:solidFill>
                  <a:prstClr val="black"/>
                </a:solidFill>
                <a:latin typeface="Times New Roman" pitchFamily="18" charset="0"/>
                <a:ea typeface="標楷體" pitchFamily="65" charset="-120"/>
                <a:cs typeface="Times New Roman" pitchFamily="18" charset="0"/>
              </a:rPr>
              <a:t>風速壓</a:t>
            </a:r>
            <a:r>
              <a:rPr lang="en-US" altLang="zh-TW" sz="1800" dirty="0">
                <a:solidFill>
                  <a:prstClr val="black"/>
                </a:solidFill>
                <a:latin typeface="Times New Roman" pitchFamily="18" charset="0"/>
                <a:ea typeface="標楷體" pitchFamily="65" charset="-120"/>
                <a:cs typeface="Times New Roman" pitchFamily="18" charset="0"/>
              </a:rPr>
              <a:t>q</a:t>
            </a:r>
            <a:r>
              <a:rPr lang="zh-TW" altLang="en-US" sz="1800" dirty="0">
                <a:solidFill>
                  <a:prstClr val="black"/>
                </a:solidFill>
                <a:latin typeface="Times New Roman" pitchFamily="18" charset="0"/>
                <a:ea typeface="標楷體" pitchFamily="65" charset="-120"/>
                <a:cs typeface="Times New Roman" pitchFamily="18" charset="0"/>
              </a:rPr>
              <a:t>計算式為</a:t>
            </a:r>
            <a:r>
              <a:rPr lang="en-US" altLang="zh-TW" sz="1800" dirty="0">
                <a:solidFill>
                  <a:prstClr val="black"/>
                </a:solidFill>
                <a:latin typeface="Times New Roman" pitchFamily="18" charset="0"/>
                <a:ea typeface="標楷體" pitchFamily="65" charset="-120"/>
                <a:cs typeface="Times New Roman" pitchFamily="18" charset="0"/>
              </a:rPr>
              <a:t>q(z)=0.06</a:t>
            </a:r>
            <a:r>
              <a:rPr lang="en-US" altLang="zh-TW" sz="1800" dirty="0">
                <a:solidFill>
                  <a:prstClr val="black"/>
                </a:solidFill>
                <a:latin typeface="Times New Roman" pitchFamily="18" charset="0"/>
                <a:ea typeface="SimSun" pitchFamily="2" charset="-122"/>
                <a:cs typeface="Times New Roman" pitchFamily="18" charset="0"/>
              </a:rPr>
              <a:t>·K(z) ·</a:t>
            </a:r>
            <a:r>
              <a:rPr lang="en-US" altLang="zh-TW" sz="1800" dirty="0" err="1">
                <a:solidFill>
                  <a:prstClr val="black"/>
                </a:solidFill>
                <a:latin typeface="Times New Roman" pitchFamily="18" charset="0"/>
                <a:ea typeface="SimSun" pitchFamily="2" charset="-122"/>
                <a:cs typeface="Times New Roman" pitchFamily="18" charset="0"/>
              </a:rPr>
              <a:t>K</a:t>
            </a:r>
            <a:r>
              <a:rPr lang="en-US" altLang="zh-TW" sz="1800" baseline="-25000" dirty="0" err="1">
                <a:solidFill>
                  <a:prstClr val="black"/>
                </a:solidFill>
                <a:latin typeface="Times New Roman" pitchFamily="18" charset="0"/>
                <a:ea typeface="SimSun" pitchFamily="2" charset="-122"/>
                <a:cs typeface="Times New Roman" pitchFamily="18" charset="0"/>
              </a:rPr>
              <a:t>zt</a:t>
            </a:r>
            <a:r>
              <a:rPr lang="en-US" altLang="zh-TW" sz="1800" dirty="0">
                <a:solidFill>
                  <a:prstClr val="black"/>
                </a:solidFill>
                <a:latin typeface="Times New Roman" pitchFamily="18" charset="0"/>
                <a:ea typeface="SimSun" pitchFamily="2" charset="-122"/>
                <a:cs typeface="Times New Roman" pitchFamily="18" charset="0"/>
              </a:rPr>
              <a:t>[I·V</a:t>
            </a:r>
            <a:r>
              <a:rPr lang="en-US" altLang="zh-TW" sz="1800" baseline="-25000" dirty="0">
                <a:solidFill>
                  <a:prstClr val="black"/>
                </a:solidFill>
                <a:latin typeface="Times New Roman" pitchFamily="18" charset="0"/>
                <a:ea typeface="SimSun" pitchFamily="2" charset="-122"/>
                <a:cs typeface="Times New Roman" pitchFamily="18" charset="0"/>
              </a:rPr>
              <a:t>10</a:t>
            </a:r>
            <a:r>
              <a:rPr lang="en-US" altLang="zh-TW" sz="1800" dirty="0">
                <a:solidFill>
                  <a:prstClr val="black"/>
                </a:solidFill>
                <a:latin typeface="Times New Roman" pitchFamily="18" charset="0"/>
                <a:ea typeface="SimSun" pitchFamily="2" charset="-122"/>
                <a:cs typeface="Times New Roman" pitchFamily="18" charset="0"/>
              </a:rPr>
              <a:t>(C)]</a:t>
            </a:r>
            <a:r>
              <a:rPr lang="en-US" altLang="zh-TW" sz="1800" baseline="30000" dirty="0">
                <a:solidFill>
                  <a:prstClr val="black"/>
                </a:solidFill>
                <a:latin typeface="Times New Roman" pitchFamily="18" charset="0"/>
                <a:ea typeface="SimSun" pitchFamily="2" charset="-122"/>
                <a:cs typeface="Times New Roman" pitchFamily="18" charset="0"/>
              </a:rPr>
              <a:t>2</a:t>
            </a:r>
            <a:r>
              <a:rPr lang="zh-TW" altLang="en-US" sz="1800" dirty="0">
                <a:solidFill>
                  <a:prstClr val="black"/>
                </a:solidFill>
                <a:latin typeface="標楷體" pitchFamily="65" charset="-120"/>
                <a:ea typeface="標楷體" pitchFamily="65" charset="-120"/>
                <a:cs typeface="Times New Roman" pitchFamily="18" charset="0"/>
              </a:rPr>
              <a:t>，</a:t>
            </a:r>
            <a:r>
              <a:rPr lang="en-US" altLang="zh-TW" sz="1800" dirty="0">
                <a:solidFill>
                  <a:prstClr val="black"/>
                </a:solidFill>
                <a:latin typeface="Times New Roman" pitchFamily="18" charset="0"/>
                <a:ea typeface="SimSun" pitchFamily="2" charset="-122"/>
                <a:cs typeface="Times New Roman" pitchFamily="18" charset="0"/>
              </a:rPr>
              <a:t>K(5)=0.812</a:t>
            </a:r>
            <a:r>
              <a:rPr lang="zh-TW" altLang="en-US" sz="1800" dirty="0">
                <a:solidFill>
                  <a:prstClr val="black"/>
                </a:solidFill>
                <a:latin typeface="標楷體" pitchFamily="65" charset="-120"/>
                <a:ea typeface="標楷體" pitchFamily="65" charset="-120"/>
                <a:cs typeface="Times New Roman" pitchFamily="18" charset="0"/>
              </a:rPr>
              <a:t>，</a:t>
            </a:r>
            <a:r>
              <a:rPr lang="en-US" altLang="zh-TW" sz="1800" dirty="0" err="1">
                <a:solidFill>
                  <a:prstClr val="black"/>
                </a:solidFill>
                <a:latin typeface="Times New Roman" pitchFamily="18" charset="0"/>
                <a:ea typeface="SimSun" pitchFamily="2" charset="-122"/>
                <a:cs typeface="Times New Roman" pitchFamily="18" charset="0"/>
              </a:rPr>
              <a:t>K</a:t>
            </a:r>
            <a:r>
              <a:rPr lang="en-US" altLang="zh-TW" sz="1800" baseline="-25000" dirty="0" err="1">
                <a:solidFill>
                  <a:prstClr val="black"/>
                </a:solidFill>
                <a:latin typeface="Times New Roman" pitchFamily="18" charset="0"/>
                <a:ea typeface="SimSun" pitchFamily="2" charset="-122"/>
                <a:cs typeface="Times New Roman" pitchFamily="18" charset="0"/>
              </a:rPr>
              <a:t>zt</a:t>
            </a:r>
            <a:r>
              <a:rPr lang="en-US" altLang="zh-TW" sz="1800" dirty="0">
                <a:solidFill>
                  <a:prstClr val="black"/>
                </a:solidFill>
                <a:latin typeface="Times New Roman" pitchFamily="18" charset="0"/>
                <a:ea typeface="SimSun" pitchFamily="2" charset="-122"/>
                <a:cs typeface="Times New Roman" pitchFamily="18" charset="0"/>
              </a:rPr>
              <a:t>=1</a:t>
            </a:r>
            <a:r>
              <a:rPr lang="zh-TW" altLang="en-US" sz="1800" dirty="0">
                <a:solidFill>
                  <a:prstClr val="black"/>
                </a:solidFill>
                <a:latin typeface="標楷體" pitchFamily="65" charset="-120"/>
                <a:ea typeface="標楷體" pitchFamily="65" charset="-120"/>
                <a:cs typeface="Times New Roman" pitchFamily="18" charset="0"/>
              </a:rPr>
              <a:t>，</a:t>
            </a:r>
            <a:r>
              <a:rPr lang="en-US" altLang="zh-TW" sz="1800" dirty="0">
                <a:solidFill>
                  <a:prstClr val="black"/>
                </a:solidFill>
                <a:latin typeface="Times New Roman" pitchFamily="18" charset="0"/>
                <a:ea typeface="SimSun" pitchFamily="2" charset="-122"/>
                <a:cs typeface="Times New Roman" pitchFamily="18" charset="0"/>
              </a:rPr>
              <a:t>I=0.9</a:t>
            </a:r>
            <a:endParaRPr lang="en-US" altLang="zh-TW" sz="1800" dirty="0">
              <a:solidFill>
                <a:prstClr val="black"/>
              </a:solidFill>
              <a:latin typeface="Times New Roman" pitchFamily="18" charset="0"/>
              <a:ea typeface="標楷體" pitchFamily="65" charset="-120"/>
              <a:cs typeface="Times New Roman" pitchFamily="18" charset="0"/>
            </a:endParaRPr>
          </a:p>
          <a:p>
            <a:pPr marL="266700" indent="-266700" algn="just" fontAlgn="base">
              <a:spcBef>
                <a:spcPct val="0"/>
              </a:spcBef>
              <a:spcAft>
                <a:spcPct val="0"/>
              </a:spcAft>
              <a:buFont typeface="Arial" charset="0"/>
              <a:buNone/>
              <a:defRPr/>
            </a:pPr>
            <a:r>
              <a:rPr lang="en-US" altLang="zh-TW" sz="1800" dirty="0">
                <a:solidFill>
                  <a:prstClr val="black"/>
                </a:solidFill>
                <a:latin typeface="Times New Roman" pitchFamily="18" charset="0"/>
                <a:ea typeface="標楷體" pitchFamily="65" charset="-120"/>
                <a:cs typeface="Times New Roman" pitchFamily="18" charset="0"/>
              </a:rPr>
              <a:t>1. </a:t>
            </a:r>
            <a:r>
              <a:rPr lang="en-US" altLang="zh-TW" sz="1800" b="1" dirty="0">
                <a:solidFill>
                  <a:srgbClr val="FF0000"/>
                </a:solidFill>
                <a:latin typeface="Times New Roman" pitchFamily="18" charset="0"/>
                <a:ea typeface="標楷體" pitchFamily="65" charset="-120"/>
                <a:cs typeface="Times New Roman" pitchFamily="18" charset="0"/>
              </a:rPr>
              <a:t>11</a:t>
            </a:r>
            <a:r>
              <a:rPr lang="zh-TW" altLang="en-US" sz="1800" b="1" dirty="0">
                <a:solidFill>
                  <a:srgbClr val="FF0000"/>
                </a:solidFill>
                <a:latin typeface="Times New Roman" pitchFamily="18" charset="0"/>
                <a:ea typeface="標楷體" pitchFamily="65" charset="-120"/>
                <a:cs typeface="Times New Roman" pitchFamily="18" charset="0"/>
              </a:rPr>
              <a:t>級風</a:t>
            </a:r>
            <a:r>
              <a:rPr lang="zh-TW" altLang="en-US" sz="1800" dirty="0">
                <a:solidFill>
                  <a:prstClr val="black"/>
                </a:solidFill>
                <a:latin typeface="Times New Roman" pitchFamily="18" charset="0"/>
                <a:ea typeface="標楷體" pitchFamily="65" charset="-120"/>
                <a:cs typeface="Times New Roman" pitchFamily="18" charset="0"/>
              </a:rPr>
              <a:t>風速為</a:t>
            </a:r>
            <a:r>
              <a:rPr lang="en-US" altLang="zh-TW" sz="1800" dirty="0">
                <a:solidFill>
                  <a:prstClr val="black"/>
                </a:solidFill>
                <a:latin typeface="Times New Roman" pitchFamily="18" charset="0"/>
                <a:ea typeface="標楷體" pitchFamily="65" charset="-120"/>
                <a:cs typeface="Times New Roman" pitchFamily="18" charset="0"/>
              </a:rPr>
              <a:t>33m/s</a:t>
            </a:r>
            <a:r>
              <a:rPr lang="zh-TW" altLang="en-US" sz="1800" dirty="0">
                <a:solidFill>
                  <a:prstClr val="black"/>
                </a:solidFill>
                <a:latin typeface="Times New Roman" pitchFamily="18" charset="0"/>
                <a:ea typeface="標楷體" pitchFamily="65" charset="-120"/>
                <a:cs typeface="Times New Roman" pitchFamily="18" charset="0"/>
              </a:rPr>
              <a:t>，風速壓為</a:t>
            </a:r>
            <a:r>
              <a:rPr lang="en-US" altLang="zh-TW" sz="1800" dirty="0">
                <a:solidFill>
                  <a:prstClr val="black"/>
                </a:solidFill>
                <a:latin typeface="Times New Roman" pitchFamily="18" charset="0"/>
                <a:ea typeface="標楷體" pitchFamily="65" charset="-120"/>
                <a:cs typeface="Times New Roman" pitchFamily="18" charset="0"/>
              </a:rPr>
              <a:t>42.87kg/m</a:t>
            </a:r>
            <a:r>
              <a:rPr lang="en-US" altLang="zh-TW" sz="1800" baseline="30000" dirty="0">
                <a:solidFill>
                  <a:prstClr val="black"/>
                </a:solidFill>
                <a:latin typeface="Times New Roman" pitchFamily="18" charset="0"/>
                <a:ea typeface="標楷體" pitchFamily="65" charset="-120"/>
                <a:cs typeface="Times New Roman" pitchFamily="18" charset="0"/>
              </a:rPr>
              <a:t>2</a:t>
            </a:r>
            <a:r>
              <a:rPr lang="en-US" altLang="zh-TW" sz="1800" dirty="0">
                <a:solidFill>
                  <a:prstClr val="black"/>
                </a:solidFill>
                <a:latin typeface="Times New Roman" pitchFamily="18" charset="0"/>
                <a:ea typeface="標楷體" pitchFamily="65" charset="-120"/>
                <a:cs typeface="Times New Roman" pitchFamily="18" charset="0"/>
              </a:rPr>
              <a:t>=420Pa</a:t>
            </a:r>
            <a:r>
              <a:rPr lang="zh-TW" altLang="en-US" sz="1800" dirty="0">
                <a:solidFill>
                  <a:prstClr val="black"/>
                </a:solidFill>
                <a:latin typeface="Times New Roman" pitchFamily="18" charset="0"/>
                <a:ea typeface="標楷體" pitchFamily="65" charset="-120"/>
                <a:cs typeface="Times New Roman" pitchFamily="18" charset="0"/>
              </a:rPr>
              <a:t>，</a:t>
            </a:r>
            <a:r>
              <a:rPr lang="zh-TW" altLang="en-US" sz="1800" dirty="0">
                <a:solidFill>
                  <a:srgbClr val="FF0000"/>
                </a:solidFill>
                <a:latin typeface="Times New Roman" pitchFamily="18" charset="0"/>
                <a:ea typeface="標楷體" pitchFamily="65" charset="-120"/>
                <a:cs typeface="Times New Roman" pitchFamily="18" charset="0"/>
              </a:rPr>
              <a:t>陣風壓為</a:t>
            </a:r>
            <a:r>
              <a:rPr lang="en-US" altLang="zh-TW" sz="1800" dirty="0">
                <a:solidFill>
                  <a:srgbClr val="FF0000"/>
                </a:solidFill>
                <a:latin typeface="Times New Roman" pitchFamily="18" charset="0"/>
                <a:ea typeface="標楷體" pitchFamily="65" charset="-120"/>
                <a:cs typeface="Times New Roman" pitchFamily="18" charset="0"/>
              </a:rPr>
              <a:t>1050Pa</a:t>
            </a:r>
            <a:r>
              <a:rPr lang="zh-TW" altLang="en-US" sz="1800" dirty="0">
                <a:solidFill>
                  <a:prstClr val="black"/>
                </a:solidFill>
                <a:latin typeface="Times New Roman" pitchFamily="18" charset="0"/>
                <a:ea typeface="標楷體" pitchFamily="65" charset="-120"/>
                <a:cs typeface="Times New Roman" pitchFamily="18" charset="0"/>
              </a:rPr>
              <a:t>，迎風壁面風壓取風速壓的</a:t>
            </a:r>
            <a:r>
              <a:rPr lang="en-US" altLang="zh-TW" sz="1800" dirty="0">
                <a:solidFill>
                  <a:prstClr val="black"/>
                </a:solidFill>
                <a:latin typeface="Times New Roman" pitchFamily="18" charset="0"/>
                <a:ea typeface="標楷體" pitchFamily="65" charset="-120"/>
                <a:cs typeface="Times New Roman" pitchFamily="18" charset="0"/>
              </a:rPr>
              <a:t>0.8</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840Pa</a:t>
            </a:r>
            <a:r>
              <a:rPr lang="zh-TW" altLang="en-US" sz="1800" dirty="0">
                <a:solidFill>
                  <a:prstClr val="black"/>
                </a:solidFill>
                <a:latin typeface="Times New Roman" pitchFamily="18" charset="0"/>
                <a:ea typeface="標楷體" pitchFamily="65" charset="-120"/>
                <a:cs typeface="Times New Roman" pitchFamily="18" charset="0"/>
              </a:rPr>
              <a:t>，迎風屋面風壓取</a:t>
            </a:r>
            <a:r>
              <a:rPr lang="en-US" altLang="zh-TW" sz="1800" dirty="0">
                <a:solidFill>
                  <a:prstClr val="black"/>
                </a:solidFill>
                <a:latin typeface="Times New Roman" pitchFamily="18" charset="0"/>
                <a:ea typeface="標楷體" pitchFamily="65" charset="-120"/>
                <a:cs typeface="Times New Roman" pitchFamily="18" charset="0"/>
              </a:rPr>
              <a:t>0.9</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945 Pa</a:t>
            </a:r>
            <a:r>
              <a:rPr lang="zh-TW" altLang="en-US" sz="1800" dirty="0">
                <a:solidFill>
                  <a:prstClr val="black"/>
                </a:solidFill>
                <a:latin typeface="Times New Roman" pitchFamily="18" charset="0"/>
                <a:ea typeface="標楷體" pitchFamily="65" charset="-120"/>
                <a:cs typeface="Times New Roman" pitchFamily="18" charset="0"/>
              </a:rPr>
              <a:t>，中央屋面風壓取</a:t>
            </a:r>
            <a:r>
              <a:rPr lang="en-US" altLang="zh-TW" sz="1800" dirty="0">
                <a:solidFill>
                  <a:prstClr val="black"/>
                </a:solidFill>
                <a:latin typeface="Times New Roman" pitchFamily="18" charset="0"/>
                <a:ea typeface="標楷體" pitchFamily="65" charset="-120"/>
                <a:cs typeface="Times New Roman" pitchFamily="18" charset="0"/>
              </a:rPr>
              <a:t>0.86</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903Pa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背風屋面風壓取</a:t>
            </a:r>
            <a:r>
              <a:rPr lang="en-US" altLang="zh-TW" sz="1800" dirty="0">
                <a:solidFill>
                  <a:prstClr val="black"/>
                </a:solidFill>
                <a:latin typeface="Times New Roman" pitchFamily="18" charset="0"/>
                <a:ea typeface="標楷體" pitchFamily="65" charset="-120"/>
                <a:cs typeface="Times New Roman" pitchFamily="18" charset="0"/>
              </a:rPr>
              <a:t>0.5</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525Pa</a:t>
            </a:r>
            <a:r>
              <a:rPr lang="zh-TW" altLang="en-US" sz="1800" dirty="0">
                <a:solidFill>
                  <a:prstClr val="black"/>
                </a:solidFill>
                <a:latin typeface="Times New Roman" pitchFamily="18" charset="0"/>
                <a:ea typeface="標楷體" pitchFamily="65" charset="-120"/>
                <a:cs typeface="Times New Roman" pitchFamily="18" charset="0"/>
              </a:rPr>
              <a:t>，側風屋面風壓取</a:t>
            </a:r>
            <a:r>
              <a:rPr lang="en-US" altLang="zh-TW" sz="1800" dirty="0">
                <a:solidFill>
                  <a:prstClr val="black"/>
                </a:solidFill>
                <a:latin typeface="Times New Roman" pitchFamily="18" charset="0"/>
                <a:ea typeface="標楷體" pitchFamily="65" charset="-120"/>
                <a:cs typeface="Times New Roman" pitchFamily="18" charset="0"/>
              </a:rPr>
              <a:t>0.8</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840Pa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背風壁面風壓取</a:t>
            </a:r>
            <a:r>
              <a:rPr lang="en-US" altLang="zh-TW" sz="1800" dirty="0">
                <a:solidFill>
                  <a:prstClr val="black"/>
                </a:solidFill>
                <a:latin typeface="Times New Roman" pitchFamily="18" charset="0"/>
                <a:ea typeface="標楷體" pitchFamily="65" charset="-120"/>
                <a:cs typeface="Times New Roman" pitchFamily="18" charset="0"/>
              </a:rPr>
              <a:t>0.5</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525Pa</a:t>
            </a:r>
            <a:r>
              <a:rPr lang="zh-TW" altLang="en-US" sz="1800" dirty="0">
                <a:solidFill>
                  <a:prstClr val="black"/>
                </a:solidFill>
                <a:latin typeface="Times New Roman" pitchFamily="18" charset="0"/>
                <a:ea typeface="標楷體" pitchFamily="65" charset="-120"/>
                <a:cs typeface="Times New Roman" pitchFamily="18" charset="0"/>
              </a:rPr>
              <a:t>。</a:t>
            </a:r>
            <a:endParaRPr lang="en-US" altLang="zh-TW" sz="1800" dirty="0">
              <a:solidFill>
                <a:prstClr val="black"/>
              </a:solidFill>
              <a:latin typeface="Times New Roman" pitchFamily="18" charset="0"/>
              <a:ea typeface="標楷體" pitchFamily="65" charset="-120"/>
              <a:cs typeface="Times New Roman" pitchFamily="18" charset="0"/>
            </a:endParaRPr>
          </a:p>
          <a:p>
            <a:pPr marL="266700" indent="-266700" algn="just" fontAlgn="base">
              <a:spcBef>
                <a:spcPct val="0"/>
              </a:spcBef>
              <a:spcAft>
                <a:spcPct val="0"/>
              </a:spcAft>
              <a:defRPr/>
            </a:pPr>
            <a:r>
              <a:rPr lang="en-US" altLang="zh-TW" sz="1800" dirty="0">
                <a:solidFill>
                  <a:prstClr val="black"/>
                </a:solidFill>
                <a:latin typeface="Times New Roman" pitchFamily="18" charset="0"/>
                <a:ea typeface="標楷體" pitchFamily="65" charset="-120"/>
                <a:cs typeface="Times New Roman" pitchFamily="18" charset="0"/>
              </a:rPr>
              <a:t>2. </a:t>
            </a:r>
            <a:r>
              <a:rPr lang="en-US" altLang="zh-TW" sz="1800" b="1" dirty="0">
                <a:solidFill>
                  <a:srgbClr val="FF0000"/>
                </a:solidFill>
                <a:latin typeface="Times New Roman" pitchFamily="18" charset="0"/>
                <a:ea typeface="標楷體" pitchFamily="65" charset="-120"/>
                <a:cs typeface="Times New Roman" pitchFamily="18" charset="0"/>
              </a:rPr>
              <a:t>13</a:t>
            </a:r>
            <a:r>
              <a:rPr lang="zh-TW" altLang="en-US" sz="1800" b="1" dirty="0">
                <a:solidFill>
                  <a:srgbClr val="FF0000"/>
                </a:solidFill>
                <a:latin typeface="Times New Roman" pitchFamily="18" charset="0"/>
                <a:ea typeface="標楷體" pitchFamily="65" charset="-120"/>
                <a:cs typeface="Times New Roman" pitchFamily="18" charset="0"/>
              </a:rPr>
              <a:t>級風</a:t>
            </a:r>
            <a:r>
              <a:rPr lang="zh-TW" altLang="en-US" sz="1800" dirty="0">
                <a:solidFill>
                  <a:prstClr val="black"/>
                </a:solidFill>
                <a:latin typeface="Times New Roman" pitchFamily="18" charset="0"/>
                <a:ea typeface="標楷體" pitchFamily="65" charset="-120"/>
                <a:cs typeface="Times New Roman" pitchFamily="18" charset="0"/>
              </a:rPr>
              <a:t>風速為</a:t>
            </a:r>
            <a:r>
              <a:rPr lang="en-US" altLang="zh-TW" sz="1800" dirty="0">
                <a:solidFill>
                  <a:prstClr val="black"/>
                </a:solidFill>
                <a:latin typeface="Times New Roman" pitchFamily="18" charset="0"/>
                <a:ea typeface="標楷體" pitchFamily="65" charset="-120"/>
                <a:cs typeface="Times New Roman" pitchFamily="18" charset="0"/>
              </a:rPr>
              <a:t>40m/s</a:t>
            </a:r>
            <a:r>
              <a:rPr lang="zh-TW" altLang="en-US" sz="1800" dirty="0">
                <a:solidFill>
                  <a:prstClr val="black"/>
                </a:solidFill>
                <a:latin typeface="Times New Roman" pitchFamily="18" charset="0"/>
                <a:ea typeface="標楷體" pitchFamily="65" charset="-120"/>
                <a:cs typeface="Times New Roman" pitchFamily="18" charset="0"/>
              </a:rPr>
              <a:t>，風速壓為</a:t>
            </a:r>
            <a:r>
              <a:rPr lang="en-US" altLang="zh-TW" sz="1800" dirty="0">
                <a:solidFill>
                  <a:prstClr val="black"/>
                </a:solidFill>
                <a:latin typeface="Times New Roman" pitchFamily="18" charset="0"/>
                <a:ea typeface="標楷體" pitchFamily="65" charset="-120"/>
                <a:cs typeface="Times New Roman" pitchFamily="18" charset="0"/>
              </a:rPr>
              <a:t>63.1kg/m</a:t>
            </a:r>
            <a:r>
              <a:rPr lang="en-US" altLang="zh-TW" sz="1800" baseline="30000" dirty="0">
                <a:solidFill>
                  <a:prstClr val="black"/>
                </a:solidFill>
                <a:latin typeface="Times New Roman" pitchFamily="18" charset="0"/>
                <a:ea typeface="標楷體" pitchFamily="65" charset="-120"/>
                <a:cs typeface="Times New Roman" pitchFamily="18" charset="0"/>
              </a:rPr>
              <a:t>2</a:t>
            </a:r>
            <a:r>
              <a:rPr lang="en-US" altLang="zh-TW" sz="1800" dirty="0">
                <a:solidFill>
                  <a:prstClr val="black"/>
                </a:solidFill>
                <a:latin typeface="Times New Roman" pitchFamily="18" charset="0"/>
                <a:ea typeface="標楷體" pitchFamily="65" charset="-120"/>
                <a:cs typeface="Times New Roman" pitchFamily="18" charset="0"/>
              </a:rPr>
              <a:t>=618Pa</a:t>
            </a:r>
            <a:r>
              <a:rPr lang="zh-TW" altLang="en-US" sz="1800" dirty="0">
                <a:solidFill>
                  <a:prstClr val="black"/>
                </a:solidFill>
                <a:latin typeface="Times New Roman" pitchFamily="18" charset="0"/>
                <a:ea typeface="標楷體" pitchFamily="65" charset="-120"/>
                <a:cs typeface="Times New Roman" pitchFamily="18" charset="0"/>
              </a:rPr>
              <a:t>，</a:t>
            </a:r>
            <a:r>
              <a:rPr lang="zh-TW" altLang="en-US" sz="1800" dirty="0">
                <a:solidFill>
                  <a:srgbClr val="FF0000"/>
                </a:solidFill>
                <a:latin typeface="Times New Roman" pitchFamily="18" charset="0"/>
                <a:ea typeface="標楷體" pitchFamily="65" charset="-120"/>
                <a:cs typeface="Times New Roman" pitchFamily="18" charset="0"/>
              </a:rPr>
              <a:t>陣風壓為</a:t>
            </a:r>
            <a:r>
              <a:rPr lang="en-US" altLang="zh-TW" sz="1800" dirty="0">
                <a:solidFill>
                  <a:srgbClr val="FF0000"/>
                </a:solidFill>
                <a:latin typeface="Times New Roman" pitchFamily="18" charset="0"/>
                <a:ea typeface="標楷體" pitchFamily="65" charset="-120"/>
                <a:cs typeface="Times New Roman" pitchFamily="18" charset="0"/>
              </a:rPr>
              <a:t>1545Pa</a:t>
            </a:r>
            <a:r>
              <a:rPr lang="zh-TW" altLang="en-US" sz="1800" dirty="0">
                <a:solidFill>
                  <a:prstClr val="black"/>
                </a:solidFill>
                <a:latin typeface="Times New Roman" pitchFamily="18" charset="0"/>
                <a:ea typeface="標楷體" pitchFamily="65" charset="-120"/>
                <a:cs typeface="Times New Roman" pitchFamily="18" charset="0"/>
              </a:rPr>
              <a:t>，迎風壁面風壓取為</a:t>
            </a:r>
            <a:r>
              <a:rPr lang="en-US" altLang="zh-TW" sz="1800" dirty="0">
                <a:solidFill>
                  <a:srgbClr val="FF0000"/>
                </a:solidFill>
                <a:latin typeface="Times New Roman" pitchFamily="18" charset="0"/>
                <a:ea typeface="標楷體" pitchFamily="65" charset="-120"/>
                <a:cs typeface="Times New Roman" pitchFamily="18" charset="0"/>
              </a:rPr>
              <a:t>1236Pa</a:t>
            </a:r>
            <a:r>
              <a:rPr lang="zh-TW" altLang="en-US" sz="1800" dirty="0">
                <a:solidFill>
                  <a:prstClr val="black"/>
                </a:solidFill>
                <a:latin typeface="Times New Roman" pitchFamily="18" charset="0"/>
                <a:ea typeface="標楷體" pitchFamily="65" charset="-120"/>
                <a:cs typeface="Times New Roman" pitchFamily="18" charset="0"/>
              </a:rPr>
              <a:t>，迎風屋面風壓取為</a:t>
            </a:r>
            <a:r>
              <a:rPr lang="en-US" altLang="zh-TW" sz="1800" dirty="0">
                <a:solidFill>
                  <a:srgbClr val="FF0000"/>
                </a:solidFill>
                <a:latin typeface="Times New Roman" pitchFamily="18" charset="0"/>
                <a:ea typeface="標楷體" pitchFamily="65" charset="-120"/>
                <a:cs typeface="Times New Roman" pitchFamily="18" charset="0"/>
              </a:rPr>
              <a:t>1391Pa</a:t>
            </a:r>
            <a:r>
              <a:rPr lang="zh-TW" altLang="en-US" sz="1800" dirty="0">
                <a:solidFill>
                  <a:prstClr val="black"/>
                </a:solidFill>
                <a:latin typeface="Times New Roman" pitchFamily="18" charset="0"/>
                <a:ea typeface="標楷體" pitchFamily="65" charset="-120"/>
                <a:cs typeface="Times New Roman" pitchFamily="18" charset="0"/>
              </a:rPr>
              <a:t>，中央屋面風壓取為</a:t>
            </a:r>
            <a:r>
              <a:rPr lang="en-US" altLang="zh-TW" sz="1800" dirty="0">
                <a:solidFill>
                  <a:srgbClr val="FF0000"/>
                </a:solidFill>
                <a:latin typeface="Times New Roman" pitchFamily="18" charset="0"/>
                <a:ea typeface="標楷體" pitchFamily="65" charset="-120"/>
                <a:cs typeface="Times New Roman" pitchFamily="18" charset="0"/>
              </a:rPr>
              <a:t>1329Pa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背風屋面風壓取為</a:t>
            </a:r>
            <a:r>
              <a:rPr lang="en-US" altLang="zh-TW" sz="1800" dirty="0">
                <a:solidFill>
                  <a:srgbClr val="FF0000"/>
                </a:solidFill>
                <a:latin typeface="Times New Roman" pitchFamily="18" charset="0"/>
                <a:ea typeface="標楷體" pitchFamily="65" charset="-120"/>
                <a:cs typeface="Times New Roman" pitchFamily="18" charset="0"/>
              </a:rPr>
              <a:t>773Pa</a:t>
            </a:r>
            <a:r>
              <a:rPr lang="zh-TW" altLang="en-US" sz="1800" dirty="0">
                <a:solidFill>
                  <a:prstClr val="black"/>
                </a:solidFill>
                <a:latin typeface="Times New Roman" pitchFamily="18" charset="0"/>
                <a:ea typeface="標楷體" pitchFamily="65" charset="-120"/>
                <a:cs typeface="Times New Roman" pitchFamily="18" charset="0"/>
              </a:rPr>
              <a:t>，側風屋面風壓取為</a:t>
            </a:r>
            <a:r>
              <a:rPr lang="en-US" altLang="zh-TW" sz="1800" dirty="0">
                <a:solidFill>
                  <a:srgbClr val="FF0000"/>
                </a:solidFill>
                <a:latin typeface="Times New Roman" pitchFamily="18" charset="0"/>
                <a:ea typeface="標楷體" pitchFamily="65" charset="-120"/>
                <a:cs typeface="Times New Roman" pitchFamily="18" charset="0"/>
              </a:rPr>
              <a:t>1236Pa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背風壁面風壓取</a:t>
            </a:r>
            <a:r>
              <a:rPr lang="en-US" altLang="zh-TW" sz="1800" dirty="0">
                <a:solidFill>
                  <a:prstClr val="black"/>
                </a:solidFill>
                <a:latin typeface="Times New Roman" pitchFamily="18" charset="0"/>
                <a:ea typeface="標楷體" pitchFamily="65" charset="-120"/>
                <a:cs typeface="Times New Roman" pitchFamily="18" charset="0"/>
              </a:rPr>
              <a:t>0.5</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773Pa</a:t>
            </a:r>
            <a:r>
              <a:rPr lang="zh-TW" altLang="en-US" sz="1800" dirty="0">
                <a:solidFill>
                  <a:prstClr val="black"/>
                </a:solidFill>
                <a:latin typeface="Times New Roman" pitchFamily="18" charset="0"/>
                <a:ea typeface="標楷體" pitchFamily="65" charset="-120"/>
                <a:cs typeface="Times New Roman" pitchFamily="18" charset="0"/>
              </a:rPr>
              <a:t>。</a:t>
            </a:r>
            <a:endParaRPr lang="en-US" altLang="zh-TW" sz="1800" dirty="0">
              <a:solidFill>
                <a:prstClr val="black"/>
              </a:solidFill>
              <a:latin typeface="Times New Roman" pitchFamily="18" charset="0"/>
              <a:ea typeface="標楷體" pitchFamily="65" charset="-120"/>
              <a:cs typeface="Times New Roman" pitchFamily="18" charset="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9450" y="3013075"/>
            <a:ext cx="3521075"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文字方塊 5"/>
          <p:cNvSpPr txBox="1">
            <a:spLocks noChangeArrowheads="1"/>
          </p:cNvSpPr>
          <p:nvPr/>
        </p:nvSpPr>
        <p:spPr bwMode="auto">
          <a:xfrm>
            <a:off x="60325" y="6226175"/>
            <a:ext cx="3787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0" fontAlgn="base" hangingPunct="0">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rPr>
              <a:t>溫室結構</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3D</a:t>
            </a:r>
            <a:r>
              <a:rPr lang="zh-TW" altLang="en-US">
                <a:solidFill>
                  <a:prstClr val="black"/>
                </a:solidFill>
                <a:latin typeface="標楷體" panose="03000509000000000000" pitchFamily="65" charset="-120"/>
                <a:ea typeface="標楷體" panose="03000509000000000000" pitchFamily="65" charset="-120"/>
              </a:rPr>
              <a:t>圖</a:t>
            </a:r>
          </a:p>
        </p:txBody>
      </p:sp>
      <p:sp>
        <p:nvSpPr>
          <p:cNvPr id="3079" name="文字方塊 7"/>
          <p:cNvSpPr txBox="1">
            <a:spLocks noChangeArrowheads="1"/>
          </p:cNvSpPr>
          <p:nvPr/>
        </p:nvSpPr>
        <p:spPr bwMode="auto">
          <a:xfrm>
            <a:off x="4260850" y="6248400"/>
            <a:ext cx="4259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0" fontAlgn="base" hangingPunct="0">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rPr>
              <a:t>溫室結構受風壓圖</a:t>
            </a:r>
          </a:p>
        </p:txBody>
      </p:sp>
      <p:cxnSp>
        <p:nvCxnSpPr>
          <p:cNvPr id="28" name="直線單箭頭接點 27"/>
          <p:cNvCxnSpPr/>
          <p:nvPr/>
        </p:nvCxnSpPr>
        <p:spPr>
          <a:xfrm>
            <a:off x="4084638" y="4165600"/>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81" name="矩形 13"/>
          <p:cNvSpPr>
            <a:spLocks noChangeArrowheads="1"/>
          </p:cNvSpPr>
          <p:nvPr/>
        </p:nvSpPr>
        <p:spPr bwMode="auto">
          <a:xfrm>
            <a:off x="3063875" y="3787775"/>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迎風壁面風壓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30" name="直線單箭頭接點 29"/>
          <p:cNvCxnSpPr/>
          <p:nvPr/>
        </p:nvCxnSpPr>
        <p:spPr>
          <a:xfrm flipH="1" flipV="1">
            <a:off x="5330825" y="3298825"/>
            <a:ext cx="349250" cy="3444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83" name="矩形 16"/>
          <p:cNvSpPr>
            <a:spLocks noChangeArrowheads="1"/>
          </p:cNvSpPr>
          <p:nvPr/>
        </p:nvSpPr>
        <p:spPr bwMode="auto">
          <a:xfrm>
            <a:off x="4027488" y="2992438"/>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迎風屋面風壓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32" name="直線單箭頭接點 31"/>
          <p:cNvCxnSpPr/>
          <p:nvPr/>
        </p:nvCxnSpPr>
        <p:spPr>
          <a:xfrm>
            <a:off x="7450138" y="4911725"/>
            <a:ext cx="636587" cy="3095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85" name="矩形 18"/>
          <p:cNvSpPr>
            <a:spLocks noChangeArrowheads="1"/>
          </p:cNvSpPr>
          <p:nvPr/>
        </p:nvSpPr>
        <p:spPr bwMode="auto">
          <a:xfrm>
            <a:off x="8008938" y="4876800"/>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背風壁面風壓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34" name="直線單箭頭接點 33"/>
          <p:cNvCxnSpPr/>
          <p:nvPr/>
        </p:nvCxnSpPr>
        <p:spPr>
          <a:xfrm flipH="1">
            <a:off x="4808538" y="4975225"/>
            <a:ext cx="582612" cy="4302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87" name="矩形 20"/>
          <p:cNvSpPr>
            <a:spLocks noChangeArrowheads="1"/>
          </p:cNvSpPr>
          <p:nvPr/>
        </p:nvSpPr>
        <p:spPr bwMode="auto">
          <a:xfrm>
            <a:off x="3705225" y="5365750"/>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36" name="直線單箭頭接點 35"/>
          <p:cNvCxnSpPr/>
          <p:nvPr/>
        </p:nvCxnSpPr>
        <p:spPr>
          <a:xfrm flipV="1">
            <a:off x="7450138" y="3005138"/>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89" name="矩形 24"/>
          <p:cNvSpPr>
            <a:spLocks noChangeArrowheads="1"/>
          </p:cNvSpPr>
          <p:nvPr/>
        </p:nvSpPr>
        <p:spPr bwMode="auto">
          <a:xfrm>
            <a:off x="7631113" y="2697163"/>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a:solidFill>
                <a:prstClr val="black"/>
              </a:solidFill>
              <a:ea typeface="標楷體" panose="03000509000000000000" pitchFamily="65" charset="-120"/>
              <a:cs typeface="Times New Roman" panose="02020603050405020304" pitchFamily="18" charset="0"/>
            </a:endParaRPr>
          </a:p>
        </p:txBody>
      </p:sp>
      <p:sp>
        <p:nvSpPr>
          <p:cNvPr id="3090" name="矩形 16"/>
          <p:cNvSpPr>
            <a:spLocks noChangeArrowheads="1"/>
          </p:cNvSpPr>
          <p:nvPr/>
        </p:nvSpPr>
        <p:spPr bwMode="auto">
          <a:xfrm>
            <a:off x="7094538" y="3571875"/>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背風屋面風壓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39" name="直線單箭頭接點 38"/>
          <p:cNvCxnSpPr/>
          <p:nvPr/>
        </p:nvCxnSpPr>
        <p:spPr>
          <a:xfrm flipV="1">
            <a:off x="6689725" y="3860800"/>
            <a:ext cx="468313"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6381750" y="3040063"/>
            <a:ext cx="17463" cy="496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93" name="矩形 16"/>
          <p:cNvSpPr>
            <a:spLocks noChangeArrowheads="1"/>
          </p:cNvSpPr>
          <p:nvPr/>
        </p:nvSpPr>
        <p:spPr bwMode="auto">
          <a:xfrm>
            <a:off x="5943600" y="2746375"/>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中央屋面風壓</a:t>
            </a:r>
            <a:endParaRPr lang="zh-TW" altLang="en-US">
              <a:solidFill>
                <a:prstClr val="black"/>
              </a:solidFill>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05829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3178175"/>
            <a:ext cx="35623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25" y="3224213"/>
            <a:ext cx="371475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0" name="標題 1"/>
          <p:cNvSpPr>
            <a:spLocks noGrp="1"/>
          </p:cNvSpPr>
          <p:nvPr>
            <p:ph type="title"/>
          </p:nvPr>
        </p:nvSpPr>
        <p:spPr>
          <a:xfrm>
            <a:off x="0" y="219075"/>
            <a:ext cx="9144000" cy="7096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400">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graphicFrame>
        <p:nvGraphicFramePr>
          <p:cNvPr id="25" name="表格 24"/>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16:colId xmlns:a16="http://schemas.microsoft.com/office/drawing/2014/main" val="20000"/>
                    </a:ext>
                  </a:extLst>
                </a:gridCol>
                <a:gridCol w="777224">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3"/>
                  </a:ext>
                </a:extLst>
              </a:tr>
            </a:tbl>
          </a:graphicData>
        </a:graphic>
      </p:graphicFrame>
      <p:sp>
        <p:nvSpPr>
          <p:cNvPr id="4128"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4129" name="矩形 6"/>
          <p:cNvSpPr>
            <a:spLocks noChangeArrowheads="1"/>
          </p:cNvSpPr>
          <p:nvPr/>
        </p:nvSpPr>
        <p:spPr bwMode="auto">
          <a:xfrm>
            <a:off x="3870325" y="1905000"/>
            <a:ext cx="1196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4130" name="文字方塊 5"/>
          <p:cNvSpPr txBox="1">
            <a:spLocks noChangeArrowheads="1"/>
          </p:cNvSpPr>
          <p:nvPr/>
        </p:nvSpPr>
        <p:spPr bwMode="auto">
          <a:xfrm>
            <a:off x="5067300" y="842963"/>
            <a:ext cx="39084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圓頂桁架最大應力值為</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189MPa</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，在鍍鋅鋼管降伏強度內。</a:t>
            </a:r>
          </a:p>
          <a:p>
            <a:pPr algn="just" fontAlgn="base">
              <a:lnSpc>
                <a:spcPts val="2500"/>
              </a:lnSpc>
              <a:spcBef>
                <a:spcPct val="0"/>
              </a:spcBef>
              <a:spcAft>
                <a:spcPct val="0"/>
              </a:spcAft>
              <a:buFont typeface="Wingdings" panose="05000000000000000000" pitchFamily="2" charset="2"/>
              <a:buChar char="l"/>
            </a:pP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溫室結構最大應力值為</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722MPa</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，超過鍍鋅鋼管降伏強度，</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溫室正面及背面結構需要補強。</a:t>
            </a:r>
          </a:p>
        </p:txBody>
      </p:sp>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0" name="矩形 29"/>
          <p:cNvSpPr/>
          <p:nvPr/>
        </p:nvSpPr>
        <p:spPr>
          <a:xfrm>
            <a:off x="900113" y="3500438"/>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4133" name="文字方塊 5"/>
          <p:cNvSpPr txBox="1">
            <a:spLocks noChangeArrowheads="1"/>
          </p:cNvSpPr>
          <p:nvPr/>
        </p:nvSpPr>
        <p:spPr bwMode="auto">
          <a:xfrm>
            <a:off x="609600" y="2820988"/>
            <a:ext cx="3711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189MPa</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34" name="文字方塊 5"/>
          <p:cNvSpPr txBox="1">
            <a:spLocks noChangeArrowheads="1"/>
          </p:cNvSpPr>
          <p:nvPr/>
        </p:nvSpPr>
        <p:spPr bwMode="auto">
          <a:xfrm>
            <a:off x="609600" y="6146800"/>
            <a:ext cx="3260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級風壓下圓頂桁架應力分布</a:t>
            </a:r>
          </a:p>
        </p:txBody>
      </p:sp>
      <p:sp>
        <p:nvSpPr>
          <p:cNvPr id="4135" name="文字方塊 5"/>
          <p:cNvSpPr txBox="1">
            <a:spLocks noChangeArrowheads="1"/>
          </p:cNvSpPr>
          <p:nvPr/>
        </p:nvSpPr>
        <p:spPr bwMode="auto">
          <a:xfrm>
            <a:off x="5097463" y="6129338"/>
            <a:ext cx="3605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級風壓下溫室結構應力分布圖</a:t>
            </a:r>
          </a:p>
        </p:txBody>
      </p:sp>
      <p:sp>
        <p:nvSpPr>
          <p:cNvPr id="4136" name="文字方塊 5"/>
          <p:cNvSpPr txBox="1">
            <a:spLocks noChangeArrowheads="1"/>
          </p:cNvSpPr>
          <p:nvPr/>
        </p:nvSpPr>
        <p:spPr bwMode="auto">
          <a:xfrm>
            <a:off x="5067300" y="2808288"/>
            <a:ext cx="3562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722MPa</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7" name="矩形 36"/>
          <p:cNvSpPr/>
          <p:nvPr/>
        </p:nvSpPr>
        <p:spPr>
          <a:xfrm>
            <a:off x="5292725" y="4221163"/>
            <a:ext cx="719138"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38" name="矩形 37"/>
          <p:cNvSpPr/>
          <p:nvPr/>
        </p:nvSpPr>
        <p:spPr>
          <a:xfrm>
            <a:off x="5292725" y="3429000"/>
            <a:ext cx="358775"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43" name="矩形 42"/>
          <p:cNvSpPr/>
          <p:nvPr/>
        </p:nvSpPr>
        <p:spPr>
          <a:xfrm>
            <a:off x="827088" y="5805488"/>
            <a:ext cx="792162"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Tree>
    <p:extLst>
      <p:ext uri="{BB962C8B-B14F-4D97-AF65-F5344CB8AC3E}">
        <p14:creationId xmlns:p14="http://schemas.microsoft.com/office/powerpoint/2010/main" val="41334301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a:xfrm>
            <a:off x="0" y="127000"/>
            <a:ext cx="9144000" cy="8112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圓頂力霸型溫室結構性能提升設計</a:t>
            </a:r>
          </a:p>
        </p:txBody>
      </p:sp>
      <p:sp>
        <p:nvSpPr>
          <p:cNvPr id="5123" name="文字方塊 5"/>
          <p:cNvSpPr txBox="1">
            <a:spLocks noChangeArrowheads="1"/>
          </p:cNvSpPr>
          <p:nvPr/>
        </p:nvSpPr>
        <p:spPr bwMode="auto">
          <a:xfrm>
            <a:off x="954088" y="803275"/>
            <a:ext cx="726281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進行圓頂力霸型溫室之山牆面結構補強，</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原結構為每</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公尺有</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個主支柱及</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個副支柱。</a:t>
            </a:r>
            <a:endPar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設計分析溫室山牆面結構，</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修改溫室正面為結構為每</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公尺有</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個主支柱及</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個副支柱，以提升溫室耐風壓性能。</a:t>
            </a:r>
          </a:p>
        </p:txBody>
      </p:sp>
      <p:sp>
        <p:nvSpPr>
          <p:cNvPr id="5124" name="文字方塊 5"/>
          <p:cNvSpPr txBox="1">
            <a:spLocks noChangeArrowheads="1"/>
          </p:cNvSpPr>
          <p:nvPr/>
        </p:nvSpPr>
        <p:spPr bwMode="auto">
          <a:xfrm>
            <a:off x="119063" y="5902325"/>
            <a:ext cx="4259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0" fontAlgn="base" hangingPunct="0">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rPr>
              <a:t>原溫室正面結構</a:t>
            </a:r>
          </a:p>
        </p:txBody>
      </p:sp>
      <p:sp>
        <p:nvSpPr>
          <p:cNvPr id="5125" name="文字方塊 7"/>
          <p:cNvSpPr txBox="1">
            <a:spLocks noChangeArrowheads="1"/>
          </p:cNvSpPr>
          <p:nvPr/>
        </p:nvSpPr>
        <p:spPr bwMode="auto">
          <a:xfrm>
            <a:off x="4433888" y="5902325"/>
            <a:ext cx="4259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0" fontAlgn="base" hangingPunct="0">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rPr>
              <a:t>修改溫室正面支柱數量</a:t>
            </a:r>
          </a:p>
        </p:txBody>
      </p:sp>
      <p:pic>
        <p:nvPicPr>
          <p:cNvPr id="5126" name="圖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063" y="2417763"/>
            <a:ext cx="3857625" cy="34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圖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6288" y="2320925"/>
            <a:ext cx="3954462"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450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13</a:t>
            </a:fld>
            <a:endParaRPr lang="zh-TW" altLang="en-US">
              <a:solidFill>
                <a:prstClr val="black">
                  <a:tint val="75000"/>
                </a:prstClr>
              </a:solidFill>
            </a:endParaRPr>
          </a:p>
        </p:txBody>
      </p:sp>
      <p:pic>
        <p:nvPicPr>
          <p:cNvPr id="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495" y="939641"/>
            <a:ext cx="513397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矩形 26"/>
          <p:cNvSpPr/>
          <p:nvPr/>
        </p:nvSpPr>
        <p:spPr>
          <a:xfrm>
            <a:off x="2102002" y="5376505"/>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圓頂力霸塑膠型溫室規劃輕量化型材構件</a:t>
            </a:r>
            <a:endParaRPr lang="zh-TW" altLang="en-US" dirty="0">
              <a:solidFill>
                <a:prstClr val="black"/>
              </a:solidFill>
            </a:endParaRPr>
          </a:p>
        </p:txBody>
      </p:sp>
      <p:sp>
        <p:nvSpPr>
          <p:cNvPr id="28" name="矩形 27"/>
          <p:cNvSpPr/>
          <p:nvPr/>
        </p:nvSpPr>
        <p:spPr>
          <a:xfrm>
            <a:off x="28852" y="824191"/>
            <a:ext cx="2584277" cy="923330"/>
          </a:xfrm>
          <a:prstGeom prst="rect">
            <a:avLst/>
          </a:prstGeom>
        </p:spPr>
        <p:txBody>
          <a:bodyPr wrap="square">
            <a:spAutoFit/>
          </a:bodyPr>
          <a:lstStyle/>
          <a:p>
            <a:pPr algn="ctr"/>
            <a:r>
              <a:rPr lang="zh-TW" altLang="en-US" dirty="0">
                <a:solidFill>
                  <a:srgbClr val="FF0000"/>
                </a:solidFill>
                <a:latin typeface="Times New Roman" pitchFamily="18" charset="0"/>
                <a:ea typeface="標楷體" pitchFamily="65" charset="-120"/>
                <a:cs typeface="Times New Roman" pitchFamily="18" charset="0"/>
              </a:rPr>
              <a:t>力霸梁</a:t>
            </a:r>
            <a:endParaRPr lang="en-US" altLang="zh-TW" dirty="0">
              <a:solidFill>
                <a:srgbClr val="FF0000"/>
              </a:solidFill>
              <a:latin typeface="Times New Roman" pitchFamily="18" charset="0"/>
              <a:ea typeface="標楷體" pitchFamily="65" charset="-120"/>
              <a:cs typeface="Times New Roman" pitchFamily="18" charset="0"/>
            </a:endParaRPr>
          </a:p>
          <a:p>
            <a:pPr algn="ctr"/>
            <a:r>
              <a:rPr lang="en-US" altLang="zh-TW" dirty="0">
                <a:solidFill>
                  <a:prstClr val="black"/>
                </a:solidFill>
                <a:latin typeface="Times New Roman" pitchFamily="18" charset="0"/>
                <a:ea typeface="標楷體" pitchFamily="65" charset="-120"/>
                <a:cs typeface="Times New Roman" pitchFamily="18" charset="0"/>
              </a:rPr>
              <a:t>60x30 3.2t</a:t>
            </a:r>
          </a:p>
          <a:p>
            <a:pPr algn="ctr"/>
            <a:r>
              <a:rPr lang="en-US" altLang="zh-TW" kern="100" dirty="0">
                <a:solidFill>
                  <a:srgbClr val="0000FF"/>
                </a:solidFill>
                <a:latin typeface="Times New Roman" pitchFamily="18" charset="0"/>
                <a:ea typeface="標楷體"/>
                <a:cs typeface="Times New Roman" pitchFamily="18" charset="0"/>
              </a:rPr>
              <a:t>【</a:t>
            </a:r>
            <a:r>
              <a:rPr lang="zh-TW" altLang="en-US" dirty="0">
                <a:solidFill>
                  <a:srgbClr val="0066FF"/>
                </a:solidFill>
                <a:latin typeface="Times New Roman" pitchFamily="18" charset="0"/>
                <a:ea typeface="標楷體" pitchFamily="65" charset="-120"/>
                <a:cs typeface="Times New Roman" pitchFamily="18" charset="0"/>
              </a:rPr>
              <a:t> </a:t>
            </a:r>
            <a:r>
              <a:rPr lang="zh-TW" altLang="en-US" kern="100" dirty="0">
                <a:solidFill>
                  <a:srgbClr val="0000FF"/>
                </a:solidFill>
                <a:latin typeface="Times New Roman" pitchFamily="18" charset="0"/>
                <a:ea typeface="標楷體"/>
                <a:cs typeface="Times New Roman" pitchFamily="18" charset="0"/>
              </a:rPr>
              <a:t>□ </a:t>
            </a:r>
            <a:r>
              <a:rPr lang="en-US" altLang="zh-TW" kern="100" dirty="0">
                <a:solidFill>
                  <a:srgbClr val="0000FF"/>
                </a:solidFill>
                <a:latin typeface="Times New Roman" pitchFamily="18" charset="0"/>
                <a:ea typeface="標楷體"/>
                <a:cs typeface="Times New Roman" pitchFamily="18" charset="0"/>
              </a:rPr>
              <a:t>3.2mm→</a:t>
            </a:r>
            <a:r>
              <a:rPr lang="zh-TW" altLang="en-US" kern="100" dirty="0">
                <a:solidFill>
                  <a:srgbClr val="0000FF"/>
                </a:solidFill>
                <a:latin typeface="Times New Roman" pitchFamily="18" charset="0"/>
                <a:ea typeface="標楷體"/>
                <a:cs typeface="Times New Roman" pitchFamily="18" charset="0"/>
              </a:rPr>
              <a:t>ㄇ</a:t>
            </a:r>
            <a:r>
              <a:rPr lang="en-US" altLang="zh-TW" kern="100" dirty="0">
                <a:solidFill>
                  <a:srgbClr val="0000FF"/>
                </a:solidFill>
                <a:latin typeface="Times New Roman" pitchFamily="18" charset="0"/>
                <a:ea typeface="標楷體"/>
                <a:cs typeface="Times New Roman" pitchFamily="18" charset="0"/>
              </a:rPr>
              <a:t> 2.3mm】</a:t>
            </a:r>
            <a:endParaRPr lang="zh-TW" altLang="en-US" kern="100" dirty="0">
              <a:solidFill>
                <a:srgbClr val="0000FF"/>
              </a:solidFill>
              <a:latin typeface="Times New Roman" pitchFamily="18" charset="0"/>
              <a:ea typeface="標楷體"/>
              <a:cs typeface="Times New Roman" pitchFamily="18" charset="0"/>
            </a:endParaRPr>
          </a:p>
        </p:txBody>
      </p:sp>
      <p:sp>
        <p:nvSpPr>
          <p:cNvPr id="36" name="矩形 35"/>
          <p:cNvSpPr/>
          <p:nvPr/>
        </p:nvSpPr>
        <p:spPr>
          <a:xfrm>
            <a:off x="6819686" y="3419779"/>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38" name="直線單箭頭接點 37"/>
          <p:cNvCxnSpPr>
            <a:stCxn id="28" idx="2"/>
          </p:cNvCxnSpPr>
          <p:nvPr/>
        </p:nvCxnSpPr>
        <p:spPr>
          <a:xfrm>
            <a:off x="1320991" y="1747521"/>
            <a:ext cx="1055522" cy="31830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a:off x="6672236" y="3604448"/>
            <a:ext cx="868047"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a:off x="6672236" y="3604448"/>
            <a:ext cx="868047" cy="3974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94837" y="4238215"/>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7" name="直線單箭頭接點 46"/>
          <p:cNvCxnSpPr/>
          <p:nvPr/>
        </p:nvCxnSpPr>
        <p:spPr>
          <a:xfrm flipV="1">
            <a:off x="2544675" y="3132898"/>
            <a:ext cx="1257748" cy="13191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2544675" y="3581164"/>
            <a:ext cx="1257748" cy="87091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6030370" y="1330275"/>
            <a:ext cx="2441695" cy="923330"/>
          </a:xfrm>
          <a:prstGeom prst="rect">
            <a:avLst/>
          </a:prstGeom>
        </p:spPr>
        <p:txBody>
          <a:bodyPr wrap="none">
            <a:spAutoFit/>
          </a:bodyPr>
          <a:lstStyle/>
          <a:p>
            <a:pPr algn="ctr" fontAlgn="ctr"/>
            <a:r>
              <a:rPr lang="zh-TW" altLang="en-US" dirty="0">
                <a:solidFill>
                  <a:srgbClr val="FF0000"/>
                </a:solidFill>
                <a:latin typeface="Times New Roman" pitchFamily="18" charset="0"/>
                <a:ea typeface="標楷體" pitchFamily="65" charset="-120"/>
                <a:cs typeface="Times New Roman" pitchFamily="18" charset="0"/>
              </a:rPr>
              <a:t>水槽</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r>
              <a:rPr lang="en-US" altLang="zh-TW" dirty="0">
                <a:solidFill>
                  <a:prstClr val="black"/>
                </a:solidFill>
                <a:latin typeface="Times New Roman" pitchFamily="18" charset="0"/>
                <a:ea typeface="標楷體" pitchFamily="65" charset="-120"/>
                <a:cs typeface="Times New Roman" pitchFamily="18" charset="0"/>
              </a:rPr>
              <a:t>U120x100 2t</a:t>
            </a:r>
          </a:p>
          <a:p>
            <a:pPr algn="ctr" fontAlgn="ctr"/>
            <a:r>
              <a:rPr lang="en-US" altLang="zh-TW" kern="100" dirty="0">
                <a:solidFill>
                  <a:srgbClr val="0000FF"/>
                </a:solidFill>
                <a:latin typeface="Times New Roman" pitchFamily="18" charset="0"/>
                <a:ea typeface="標楷體"/>
                <a:cs typeface="Times New Roman" pitchFamily="18" charset="0"/>
              </a:rPr>
              <a:t>【SS400→SUS202-1】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362300" y="1547326"/>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nvPr>
        </p:nvGraphicFramePr>
        <p:xfrm>
          <a:off x="562059" y="5745837"/>
          <a:ext cx="8280920" cy="1101090"/>
        </p:xfrm>
        <a:graphic>
          <a:graphicData uri="http://schemas.openxmlformats.org/drawingml/2006/table">
            <a:tbl>
              <a:tblPr>
                <a:tableStyleId>{5C22544A-7EE6-4342-B048-85BDC9FD1C3A}</a:tableStyleId>
              </a:tblPr>
              <a:tblGrid>
                <a:gridCol w="919289">
                  <a:extLst>
                    <a:ext uri="{9D8B030D-6E8A-4147-A177-3AD203B41FA5}">
                      <a16:colId xmlns:a16="http://schemas.microsoft.com/office/drawing/2014/main" val="20000"/>
                    </a:ext>
                  </a:extLst>
                </a:gridCol>
                <a:gridCol w="1024927">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1512168">
                  <a:extLst>
                    <a:ext uri="{9D8B030D-6E8A-4147-A177-3AD203B41FA5}">
                      <a16:colId xmlns:a16="http://schemas.microsoft.com/office/drawing/2014/main" val="20005"/>
                    </a:ext>
                  </a:extLst>
                </a:gridCol>
                <a:gridCol w="1872208">
                  <a:extLst>
                    <a:ext uri="{9D8B030D-6E8A-4147-A177-3AD203B41FA5}">
                      <a16:colId xmlns:a16="http://schemas.microsoft.com/office/drawing/2014/main" val="20006"/>
                    </a:ext>
                  </a:extLst>
                </a:gridCol>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標楷體" pitchFamily="65" charset="-120"/>
                          <a:ea typeface="標楷體" pitchFamily="65" charset="-120"/>
                          <a:cs typeface="Times New Roman" pitchFamily="18" charset="0"/>
                        </a:rPr>
                        <a:t>型鋼形式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134706">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力霸梁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60 x 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8320">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8,700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58320">
                <a:tc>
                  <a:txBody>
                    <a:bodyPr/>
                    <a:lstStyle/>
                    <a:p>
                      <a:pPr algn="ctr" fontAlgn="ctr"/>
                      <a:r>
                        <a:rPr lang="en-US" sz="1800" b="0" i="0" u="none" strike="noStrike" dirty="0">
                          <a:solidFill>
                            <a:schemeClr val="tx1"/>
                          </a:solidFill>
                          <a:effectLst/>
                          <a:latin typeface="Times New Roman" pitchFamily="18" charset="0"/>
                          <a:ea typeface="標楷體" pitchFamily="65" charset="-120"/>
                          <a:cs typeface="Times New Roman"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H</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pt-BR" altLang="zh-TW" sz="1800" b="0" i="0" u="none" strike="noStrike" dirty="0">
                          <a:solidFill>
                            <a:srgbClr val="000000"/>
                          </a:solidFill>
                          <a:effectLst/>
                          <a:latin typeface="Times New Roman"/>
                        </a:rPr>
                        <a:t>H150 x 75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altLang="zh-TW" sz="1800" b="0" i="0" u="none" strike="noStrike" dirty="0">
                          <a:solidFill>
                            <a:srgbClr val="000000"/>
                          </a:solidFill>
                          <a:effectLst/>
                          <a:latin typeface="Times New Roman"/>
                        </a:rPr>
                        <a:t> 5 x 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21,000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7" name="矩形 16"/>
          <p:cNvSpPr/>
          <p:nvPr/>
        </p:nvSpPr>
        <p:spPr>
          <a:xfrm>
            <a:off x="198120" y="3144730"/>
            <a:ext cx="2467342" cy="923330"/>
          </a:xfrm>
          <a:prstGeom prst="rect">
            <a:avLst/>
          </a:prstGeom>
        </p:spPr>
        <p:txBody>
          <a:bodyPr wrap="none">
            <a:spAutoFit/>
          </a:bodyPr>
          <a:lstStyle/>
          <a:p>
            <a:pPr algn="ctr" fontAlgn="ctr">
              <a:defRPr/>
            </a:pPr>
            <a:r>
              <a:rPr lang="zh-TW" altLang="en-US" dirty="0">
                <a:solidFill>
                  <a:srgbClr val="FF0000"/>
                </a:solidFill>
                <a:latin typeface="Times New Roman" pitchFamily="18" charset="0"/>
                <a:ea typeface="標楷體" pitchFamily="65" charset="-120"/>
                <a:cs typeface="Times New Roman" pitchFamily="18" charset="0"/>
              </a:rPr>
              <a:t>主立柱</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r>
              <a:rPr lang="pt-BR" altLang="zh-TW" dirty="0">
                <a:solidFill>
                  <a:srgbClr val="000000"/>
                </a:solidFill>
                <a:latin typeface="Times New Roman"/>
              </a:rPr>
              <a:t>H150 x 75 </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8" name="直線單箭頭接點 17"/>
          <p:cNvCxnSpPr/>
          <p:nvPr/>
        </p:nvCxnSpPr>
        <p:spPr>
          <a:xfrm flipV="1">
            <a:off x="1745784" y="2788921"/>
            <a:ext cx="601176" cy="5333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98120" y="4121"/>
            <a:ext cx="8694360" cy="892552"/>
          </a:xfrm>
          <a:prstGeom prst="rect">
            <a:avLst/>
          </a:prstGeom>
        </p:spPr>
        <p:txBody>
          <a:bodyPr wrap="square">
            <a:spAutoFit/>
          </a:bodyPr>
          <a:lstStyle/>
          <a:p>
            <a:pPr algn="ctr"/>
            <a:r>
              <a:rPr lang="zh-TW" altLang="en-US" sz="2800" b="1" dirty="0">
                <a:solidFill>
                  <a:srgbClr val="0000FF"/>
                </a:solidFill>
                <a:latin typeface="Times New Roman" pitchFamily="18" charset="0"/>
                <a:ea typeface="標楷體" panose="03000509000000000000" pitchFamily="65" charset="-120"/>
                <a:cs typeface="Times New Roman" pitchFamily="18" charset="0"/>
              </a:rPr>
              <a:t>溫室用型鋼優化設計</a:t>
            </a:r>
            <a:endParaRPr lang="en-US" altLang="zh-TW" sz="2800" b="1" dirty="0">
              <a:solidFill>
                <a:srgbClr val="0000FF"/>
              </a:solidFill>
              <a:latin typeface="Times New Roman" pitchFamily="18" charset="0"/>
              <a:ea typeface="標楷體" panose="03000509000000000000" pitchFamily="65" charset="-120"/>
              <a:cs typeface="Times New Roman" pitchFamily="18" charset="0"/>
            </a:endParaRPr>
          </a:p>
          <a:p>
            <a:pPr algn="ctr"/>
            <a:r>
              <a:rPr lang="en-US" altLang="zh-TW" sz="2400" b="1" dirty="0">
                <a:solidFill>
                  <a:srgbClr val="0000FF"/>
                </a:solidFill>
                <a:latin typeface="Times New Roman" pitchFamily="18" charset="0"/>
                <a:ea typeface="標楷體" panose="03000509000000000000" pitchFamily="65" charset="-120"/>
                <a:cs typeface="Times New Roman" pitchFamily="18" charset="0"/>
              </a:rPr>
              <a:t>UTP</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圓頂力霸塑膠型溫室</a:t>
            </a:r>
          </a:p>
        </p:txBody>
      </p:sp>
    </p:spTree>
    <p:extLst>
      <p:ext uri="{BB962C8B-B14F-4D97-AF65-F5344CB8AC3E}">
        <p14:creationId xmlns:p14="http://schemas.microsoft.com/office/powerpoint/2010/main" val="7031620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550" y="3195638"/>
            <a:ext cx="37433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3190875"/>
            <a:ext cx="37433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8" name="標題 1"/>
          <p:cNvSpPr>
            <a:spLocks noGrp="1"/>
          </p:cNvSpPr>
          <p:nvPr>
            <p:ph type="title"/>
          </p:nvPr>
        </p:nvSpPr>
        <p:spPr>
          <a:xfrm>
            <a:off x="0" y="219075"/>
            <a:ext cx="9144000" cy="7096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400">
                <a:latin typeface="標楷體" panose="03000509000000000000" pitchFamily="65" charset="-120"/>
                <a:ea typeface="標楷體" panose="03000509000000000000" pitchFamily="65" charset="-120"/>
                <a:cs typeface="Times New Roman" panose="02020603050405020304" pitchFamily="18" charset="0"/>
              </a:rPr>
              <a:t>級風壓結構模擬分析</a:t>
            </a:r>
          </a:p>
        </p:txBody>
      </p:sp>
      <p:graphicFrame>
        <p:nvGraphicFramePr>
          <p:cNvPr id="25" name="表格 24"/>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16:colId xmlns:a16="http://schemas.microsoft.com/office/drawing/2014/main" val="20000"/>
                    </a:ext>
                  </a:extLst>
                </a:gridCol>
                <a:gridCol w="777224">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3"/>
                  </a:ext>
                </a:extLst>
              </a:tr>
            </a:tbl>
          </a:graphicData>
        </a:graphic>
      </p:graphicFrame>
      <p:sp>
        <p:nvSpPr>
          <p:cNvPr id="6176"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6177" name="矩形 6"/>
          <p:cNvSpPr>
            <a:spLocks noChangeArrowheads="1"/>
          </p:cNvSpPr>
          <p:nvPr/>
        </p:nvSpPr>
        <p:spPr bwMode="auto">
          <a:xfrm>
            <a:off x="3870325" y="190500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6178" name="文字方塊 5"/>
          <p:cNvSpPr txBox="1">
            <a:spLocks noChangeArrowheads="1"/>
          </p:cNvSpPr>
          <p:nvPr/>
        </p:nvSpPr>
        <p:spPr bwMode="auto">
          <a:xfrm>
            <a:off x="5473700" y="1128713"/>
            <a:ext cx="35210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溫室結構應力最大值為 </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254MPa</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在鍍鋅鋼管降伏強度內。</a:t>
            </a:r>
            <a:endPar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溫室結構變形量最大值為</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20mm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1" name="矩形 40"/>
          <p:cNvSpPr/>
          <p:nvPr/>
        </p:nvSpPr>
        <p:spPr>
          <a:xfrm>
            <a:off x="5253038" y="3478213"/>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6181" name="文字方塊 5"/>
          <p:cNvSpPr txBox="1">
            <a:spLocks noChangeArrowheads="1"/>
          </p:cNvSpPr>
          <p:nvPr/>
        </p:nvSpPr>
        <p:spPr bwMode="auto">
          <a:xfrm>
            <a:off x="4772025" y="2820988"/>
            <a:ext cx="3771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254MPa</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82" name="文字方塊 5"/>
          <p:cNvSpPr txBox="1">
            <a:spLocks noChangeArrowheads="1"/>
          </p:cNvSpPr>
          <p:nvPr/>
        </p:nvSpPr>
        <p:spPr bwMode="auto">
          <a:xfrm>
            <a:off x="296863" y="6307138"/>
            <a:ext cx="3557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級風壓下溫室變形量分布圖</a:t>
            </a:r>
          </a:p>
        </p:txBody>
      </p:sp>
      <p:sp>
        <p:nvSpPr>
          <p:cNvPr id="44" name="矩形 43"/>
          <p:cNvSpPr/>
          <p:nvPr/>
        </p:nvSpPr>
        <p:spPr>
          <a:xfrm>
            <a:off x="434975" y="3473450"/>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45" name="矩形 44"/>
          <p:cNvSpPr/>
          <p:nvPr/>
        </p:nvSpPr>
        <p:spPr>
          <a:xfrm>
            <a:off x="434975" y="4024313"/>
            <a:ext cx="801688" cy="1571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6185" name="文字方塊 5"/>
          <p:cNvSpPr txBox="1">
            <a:spLocks noChangeArrowheads="1"/>
          </p:cNvSpPr>
          <p:nvPr/>
        </p:nvSpPr>
        <p:spPr bwMode="auto">
          <a:xfrm>
            <a:off x="196850" y="2820988"/>
            <a:ext cx="3746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20 mm</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86" name="文字方塊 5"/>
          <p:cNvSpPr txBox="1">
            <a:spLocks noChangeArrowheads="1"/>
          </p:cNvSpPr>
          <p:nvPr/>
        </p:nvSpPr>
        <p:spPr bwMode="auto">
          <a:xfrm>
            <a:off x="5062538" y="6307138"/>
            <a:ext cx="3656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級風壓下圓頂桁架應力分布</a:t>
            </a:r>
          </a:p>
        </p:txBody>
      </p:sp>
      <p:sp>
        <p:nvSpPr>
          <p:cNvPr id="17" name="矩形 16"/>
          <p:cNvSpPr/>
          <p:nvPr/>
        </p:nvSpPr>
        <p:spPr>
          <a:xfrm>
            <a:off x="5241925" y="4181475"/>
            <a:ext cx="666750"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Tree>
    <p:extLst>
      <p:ext uri="{BB962C8B-B14F-4D97-AF65-F5344CB8AC3E}">
        <p14:creationId xmlns:p14="http://schemas.microsoft.com/office/powerpoint/2010/main" val="29630386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a:xfrm>
            <a:off x="0" y="419100"/>
            <a:ext cx="9144000" cy="614363"/>
          </a:xfrm>
        </p:spPr>
        <p:txBody>
          <a:bodyPr/>
          <a:lstStyle/>
          <a:p>
            <a:pPr algn="ctr" eaLnBrk="1" hangingPunct="1"/>
            <a:r>
              <a:rPr lang="zh-TW" altLang="en-US" sz="3200">
                <a:latin typeface="標楷體" panose="03000509000000000000" pitchFamily="65" charset="-120"/>
                <a:ea typeface="標楷體" panose="03000509000000000000" pitchFamily="65" charset="-120"/>
              </a:rPr>
              <a:t>小結</a:t>
            </a:r>
          </a:p>
        </p:txBody>
      </p:sp>
      <p:sp>
        <p:nvSpPr>
          <p:cNvPr id="7171" name="文字方塊 5"/>
          <p:cNvSpPr txBox="1">
            <a:spLocks noChangeArrowheads="1"/>
          </p:cNvSpPr>
          <p:nvPr/>
        </p:nvSpPr>
        <p:spPr bwMode="auto">
          <a:xfrm>
            <a:off x="484188" y="1033463"/>
            <a:ext cx="8175625" cy="20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ts val="600"/>
              </a:spcAft>
              <a:buFont typeface="Arial" panose="020B0604020202020204" pitchFamily="34" charset="0"/>
              <a:buAutoNum type="arabicPeriod"/>
            </a:pPr>
            <a:r>
              <a:rPr lang="zh-TW" altLang="en-US"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進行圓頂力霸型溫室結構性能優化，</a:t>
            </a:r>
            <a:endParaRPr lang="en-US" altLang="zh-TW"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增加溫室山牆面支柱數量，</a:t>
            </a:r>
            <a:endPar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由每</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公尺有</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個主支柱及</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個副支柱，</a:t>
            </a:r>
            <a:endPar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增加為</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個主支柱及</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個副支柱，</a:t>
            </a:r>
            <a:endPar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可增加溫室山牆面結構強度，使溫室結構性能提升耐風壓等級</a:t>
            </a: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a:t>
            </a:r>
          </a:p>
        </p:txBody>
      </p:sp>
    </p:spTree>
    <p:extLst>
      <p:ext uri="{BB962C8B-B14F-4D97-AF65-F5344CB8AC3E}">
        <p14:creationId xmlns:p14="http://schemas.microsoft.com/office/powerpoint/2010/main" val="35506696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19188"/>
            <a:ext cx="4010025"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標題 1"/>
          <p:cNvSpPr>
            <a:spLocks noGrp="1"/>
          </p:cNvSpPr>
          <p:nvPr>
            <p:ph type="title"/>
          </p:nvPr>
        </p:nvSpPr>
        <p:spPr>
          <a:xfrm>
            <a:off x="0" y="127000"/>
            <a:ext cx="9144000" cy="885825"/>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圓頂力霸型溫室結構模擬分析</a:t>
            </a:r>
          </a:p>
        </p:txBody>
      </p:sp>
      <p:sp>
        <p:nvSpPr>
          <p:cNvPr id="8196" name="文字方塊 5"/>
          <p:cNvSpPr txBox="1">
            <a:spLocks noChangeArrowheads="1"/>
          </p:cNvSpPr>
          <p:nvPr/>
        </p:nvSpPr>
        <p:spPr bwMode="auto">
          <a:xfrm>
            <a:off x="842963" y="706438"/>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buFont typeface="Arial" panose="020B0604020202020204" pitchFamily="34" charset="0"/>
              <a:buNone/>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溫室結構組成</a:t>
            </a:r>
            <a:endPar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5" name="表格 4"/>
          <p:cNvGraphicFramePr>
            <a:graphicFrameLocks noGrp="1"/>
          </p:cNvGraphicFramePr>
          <p:nvPr/>
        </p:nvGraphicFramePr>
        <p:xfrm>
          <a:off x="4010025" y="758825"/>
          <a:ext cx="4959349" cy="3635375"/>
        </p:xfrm>
        <a:graphic>
          <a:graphicData uri="http://schemas.openxmlformats.org/drawingml/2006/table">
            <a:tbl>
              <a:tblPr firstRow="1" bandRow="1">
                <a:tableStyleId>{5C22544A-7EE6-4342-B048-85BDC9FD1C3A}</a:tableStyleId>
              </a:tblPr>
              <a:tblGrid>
                <a:gridCol w="662186">
                  <a:extLst>
                    <a:ext uri="{9D8B030D-6E8A-4147-A177-3AD203B41FA5}">
                      <a16:colId xmlns:a16="http://schemas.microsoft.com/office/drawing/2014/main" val="20000"/>
                    </a:ext>
                  </a:extLst>
                </a:gridCol>
                <a:gridCol w="1321554">
                  <a:extLst>
                    <a:ext uri="{9D8B030D-6E8A-4147-A177-3AD203B41FA5}">
                      <a16:colId xmlns:a16="http://schemas.microsoft.com/office/drawing/2014/main" val="20001"/>
                    </a:ext>
                  </a:extLst>
                </a:gridCol>
                <a:gridCol w="1127698">
                  <a:extLst>
                    <a:ext uri="{9D8B030D-6E8A-4147-A177-3AD203B41FA5}">
                      <a16:colId xmlns:a16="http://schemas.microsoft.com/office/drawing/2014/main" val="20002"/>
                    </a:ext>
                  </a:extLst>
                </a:gridCol>
                <a:gridCol w="856042">
                  <a:extLst>
                    <a:ext uri="{9D8B030D-6E8A-4147-A177-3AD203B41FA5}">
                      <a16:colId xmlns:a16="http://schemas.microsoft.com/office/drawing/2014/main" val="20003"/>
                    </a:ext>
                  </a:extLst>
                </a:gridCol>
                <a:gridCol w="991869">
                  <a:extLst>
                    <a:ext uri="{9D8B030D-6E8A-4147-A177-3AD203B41FA5}">
                      <a16:colId xmlns:a16="http://schemas.microsoft.com/office/drawing/2014/main" val="20004"/>
                    </a:ext>
                  </a:extLst>
                </a:gridCol>
              </a:tblGrid>
              <a:tr h="668903">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編號</a:t>
                      </a:r>
                    </a:p>
                  </a:txBody>
                  <a:tcPr marL="68587" marR="68587"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錏管規格</a:t>
                      </a:r>
                    </a:p>
                  </a:txBody>
                  <a:tcPr marL="68587" marR="68587" marT="0" marB="0"/>
                </a:tc>
                <a:tc>
                  <a:txBody>
                    <a:bodyPr/>
                    <a:lstStyle/>
                    <a:p>
                      <a:pPr algn="ctr">
                        <a:spcAft>
                          <a:spcPts val="0"/>
                        </a:spcAft>
                      </a:pP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尺寸</a:t>
                      </a:r>
                      <a:endPar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厚度</a:t>
                      </a:r>
                      <a:endPar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重量</a:t>
                      </a: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(kg/m)</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16:rowId xmlns:a16="http://schemas.microsoft.com/office/drawing/2014/main" val="10000"/>
                  </a:ext>
                </a:extLst>
              </a:tr>
              <a:tr h="370809">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彎管</a:t>
                      </a:r>
                    </a:p>
                  </a:txBody>
                  <a:tcPr marL="68587" marR="68587" marT="0" marB="0"/>
                </a:tc>
                <a:tc>
                  <a:txBody>
                    <a:bodyPr/>
                    <a:lstStyle/>
                    <a:p>
                      <a:pPr algn="ctr">
                        <a:spcAft>
                          <a:spcPts val="0"/>
                        </a:spcAft>
                      </a:pPr>
                      <a:r>
                        <a:rPr lang="en-US" altLang="zh-TW" sz="1800" kern="100" dirty="0">
                          <a:solidFill>
                            <a:schemeClr val="tx1"/>
                          </a:solidFill>
                          <a:effectLst/>
                          <a:latin typeface="Times New Roman" pitchFamily="18" charset="0"/>
                          <a:ea typeface="新細明體" panose="02020500000000000000" pitchFamily="18" charset="-120"/>
                          <a:cs typeface="Times New Roman" pitchFamily="18" charset="0"/>
                        </a:rPr>
                        <a:t>Ø 33.4</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16:rowId xmlns:a16="http://schemas.microsoft.com/office/drawing/2014/main" val="10001"/>
                  </a:ext>
                </a:extLst>
              </a:tr>
              <a:tr h="370809">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3/4”</a:t>
                      </a: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直管</a:t>
                      </a:r>
                    </a:p>
                  </a:txBody>
                  <a:tcPr marL="68587" marR="68587"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itchFamily="18" charset="0"/>
                          <a:ea typeface="新細明體" panose="02020500000000000000" pitchFamily="18" charset="-120"/>
                          <a:cs typeface="Times New Roman" pitchFamily="18" charset="0"/>
                        </a:rPr>
                        <a:t>Ø</a:t>
                      </a:r>
                      <a:r>
                        <a:rPr lang="en-US" altLang="zh-TW" sz="1800" kern="100" dirty="0">
                          <a:solidFill>
                            <a:schemeClr val="tx1"/>
                          </a:solidFill>
                          <a:effectLst/>
                          <a:latin typeface="Times New Roman" pitchFamily="18" charset="0"/>
                          <a:ea typeface="+mn-ea"/>
                          <a:cs typeface="Times New Roman" pitchFamily="18" charset="0"/>
                        </a:rPr>
                        <a:t> 26.7</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16:rowId xmlns:a16="http://schemas.microsoft.com/office/drawing/2014/main" val="10002"/>
                  </a:ext>
                </a:extLst>
              </a:tr>
              <a:tr h="370809">
                <a:tc>
                  <a:txBody>
                    <a:bodyPr/>
                    <a:lstStyle/>
                    <a:p>
                      <a:pPr algn="ctr">
                        <a:spcAft>
                          <a:spcPts val="0"/>
                        </a:spcAft>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3/4”</a:t>
                      </a: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直管</a:t>
                      </a:r>
                    </a:p>
                  </a:txBody>
                  <a:tcPr marL="68587" marR="68587"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itchFamily="18" charset="0"/>
                          <a:ea typeface="新細明體" panose="02020500000000000000" pitchFamily="18" charset="-120"/>
                          <a:cs typeface="Times New Roman" pitchFamily="18" charset="0"/>
                        </a:rPr>
                        <a:t>Ø</a:t>
                      </a:r>
                      <a:r>
                        <a:rPr lang="en-US" altLang="zh-TW" sz="1800" kern="100" dirty="0">
                          <a:solidFill>
                            <a:schemeClr val="tx1"/>
                          </a:solidFill>
                          <a:effectLst/>
                          <a:latin typeface="Times New Roman" pitchFamily="18" charset="0"/>
                          <a:ea typeface="+mn-ea"/>
                          <a:cs typeface="Times New Roman" pitchFamily="18" charset="0"/>
                        </a:rPr>
                        <a:t> 26.7</a:t>
                      </a: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16:rowId xmlns:a16="http://schemas.microsoft.com/office/drawing/2014/main" val="10003"/>
                  </a:ext>
                </a:extLst>
              </a:tr>
              <a:tr h="370809">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SB1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H</a:t>
                      </a: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型鋼</a:t>
                      </a:r>
                      <a:endPar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150</a:t>
                      </a:r>
                      <a:r>
                        <a:rPr lang="en-US" altLang="zh-TW" sz="1800" kern="100" baseline="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x 75</a:t>
                      </a: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5 , 7</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13.6</a:t>
                      </a:r>
                    </a:p>
                  </a:txBody>
                  <a:tcPr marL="68587" marR="68587" marT="0" marB="0"/>
                </a:tc>
                <a:extLst>
                  <a:ext uri="{0D108BD9-81ED-4DB2-BD59-A6C34878D82A}">
                    <a16:rowId xmlns:a16="http://schemas.microsoft.com/office/drawing/2014/main" val="10004"/>
                  </a:ext>
                </a:extLst>
              </a:tr>
              <a:tr h="370809">
                <a:tc>
                  <a:txBody>
                    <a:bodyPr/>
                    <a:lstStyle/>
                    <a:p>
                      <a:pPr algn="ctr">
                        <a:spcAft>
                          <a:spcPts val="0"/>
                        </a:spcAft>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SB2</a:t>
                      </a:r>
                      <a:endPar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方管</a:t>
                      </a: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75 x 75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16:rowId xmlns:a16="http://schemas.microsoft.com/office/drawing/2014/main" val="10005"/>
                  </a:ext>
                </a:extLst>
              </a:tr>
              <a:tr h="370809">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力霸方管</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75 x 45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16:rowId xmlns:a16="http://schemas.microsoft.com/office/drawing/2014/main" val="10006"/>
                  </a:ext>
                </a:extLst>
              </a:tr>
              <a:tr h="370809">
                <a:tc>
                  <a:txBody>
                    <a:bodyPr/>
                    <a:lstStyle/>
                    <a:p>
                      <a:pPr algn="ctr">
                        <a:spcAft>
                          <a:spcPts val="0"/>
                        </a:spcAft>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SC2</a:t>
                      </a:r>
                      <a:endPar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C</a:t>
                      </a: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型鋼</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75 x 45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16:rowId xmlns:a16="http://schemas.microsoft.com/office/drawing/2014/main" val="10007"/>
                  </a:ext>
                </a:extLst>
              </a:tr>
              <a:tr h="370809">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U1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U</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形水槽</a:t>
                      </a:r>
                    </a:p>
                  </a:txBody>
                  <a:tcPr marL="68587" marR="68587"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150 x 117</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16:rowId xmlns:a16="http://schemas.microsoft.com/office/drawing/2014/main" val="10008"/>
                  </a:ext>
                </a:extLst>
              </a:tr>
            </a:tbl>
          </a:graphicData>
        </a:graphic>
      </p:graphicFrame>
      <p:sp>
        <p:nvSpPr>
          <p:cNvPr id="8259" name="矩形 5"/>
          <p:cNvSpPr>
            <a:spLocks noChangeArrowheads="1"/>
          </p:cNvSpPr>
          <p:nvPr/>
        </p:nvSpPr>
        <p:spPr bwMode="auto">
          <a:xfrm>
            <a:off x="1878013" y="3763963"/>
            <a:ext cx="922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橫剖</a:t>
            </a:r>
            <a:r>
              <a:rPr lang="zh-TW"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a:t>
            </a:r>
            <a:endParaRPr lang="zh-TW" altLang="en-US">
              <a:solidFill>
                <a:prstClr val="black"/>
              </a:solidFill>
              <a:ea typeface="標楷體" panose="03000509000000000000" pitchFamily="65" charset="-120"/>
              <a:cs typeface="Times New Roman" panose="02020603050405020304" pitchFamily="18" charset="0"/>
            </a:endParaRPr>
          </a:p>
        </p:txBody>
      </p:sp>
      <p:sp>
        <p:nvSpPr>
          <p:cNvPr id="8260" name="矩形 6"/>
          <p:cNvSpPr>
            <a:spLocks noChangeArrowheads="1"/>
          </p:cNvSpPr>
          <p:nvPr/>
        </p:nvSpPr>
        <p:spPr bwMode="auto">
          <a:xfrm>
            <a:off x="4911725" y="5119688"/>
            <a:ext cx="4111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山牆</a:t>
            </a:r>
            <a:r>
              <a:rPr lang="zh-TW"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a:t>
            </a:r>
            <a:endParaRPr lang="zh-TW" altLang="en-US">
              <a:solidFill>
                <a:prstClr val="black"/>
              </a:solidFill>
              <a:ea typeface="標楷體" panose="03000509000000000000" pitchFamily="65" charset="-120"/>
              <a:cs typeface="Times New Roman" panose="02020603050405020304" pitchFamily="18" charset="0"/>
            </a:endParaRPr>
          </a:p>
        </p:txBody>
      </p:sp>
      <p:pic>
        <p:nvPicPr>
          <p:cNvPr id="8261" name="圖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413" y="4394200"/>
            <a:ext cx="4786312"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5701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6413" y="3341688"/>
            <a:ext cx="3662362"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5288" y="3502025"/>
            <a:ext cx="4022725"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標題 1"/>
          <p:cNvSpPr>
            <a:spLocks noGrp="1"/>
          </p:cNvSpPr>
          <p:nvPr>
            <p:ph type="title"/>
          </p:nvPr>
        </p:nvSpPr>
        <p:spPr>
          <a:xfrm>
            <a:off x="0" y="127000"/>
            <a:ext cx="9144000" cy="8112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圓頂力霸型溫室風壓模擬條件設定</a:t>
            </a:r>
          </a:p>
        </p:txBody>
      </p:sp>
      <p:sp>
        <p:nvSpPr>
          <p:cNvPr id="3077" name="文字方塊 5"/>
          <p:cNvSpPr txBox="1">
            <a:spLocks noChangeArrowheads="1"/>
          </p:cNvSpPr>
          <p:nvPr/>
        </p:nvSpPr>
        <p:spPr bwMode="auto">
          <a:xfrm>
            <a:off x="198438" y="777875"/>
            <a:ext cx="87455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800">
                <a:solidFill>
                  <a:schemeClr val="tx1"/>
                </a:solidFill>
                <a:latin typeface="Calibri" pitchFamily="34" charset="0"/>
              </a:defRPr>
            </a:lvl1pPr>
            <a:lvl2pPr marL="742950" indent="-285750" defTabSz="457200">
              <a:defRPr sz="2400">
                <a:solidFill>
                  <a:schemeClr val="tx1"/>
                </a:solidFill>
                <a:latin typeface="Calibri" pitchFamily="34" charset="0"/>
              </a:defRPr>
            </a:lvl2pPr>
            <a:lvl3pPr defTabSz="457200">
              <a:defRPr sz="2000">
                <a:solidFill>
                  <a:schemeClr val="tx1"/>
                </a:solidFill>
                <a:latin typeface="Calibri" pitchFamily="34" charset="0"/>
              </a:defRPr>
            </a:lvl3pPr>
            <a:lvl4pPr defTabSz="457200">
              <a:defRPr>
                <a:solidFill>
                  <a:schemeClr val="tx1"/>
                </a:solidFill>
                <a:latin typeface="Calibri" pitchFamily="34" charset="0"/>
              </a:defRPr>
            </a:lvl4pPr>
            <a:lvl5pPr defTabSz="457200">
              <a:defRPr>
                <a:solidFill>
                  <a:schemeClr val="tx1"/>
                </a:solidFill>
                <a:latin typeface="Calibri" pitchFamily="34" charset="0"/>
              </a:defRPr>
            </a:lvl5pPr>
            <a:lvl6pPr defTabSz="457200" eaLnBrk="0" fontAlgn="base" hangingPunct="0">
              <a:spcAft>
                <a:spcPct val="0"/>
              </a:spcAft>
              <a:buFont typeface="Arial" charset="0"/>
              <a:defRPr>
                <a:solidFill>
                  <a:schemeClr val="tx1"/>
                </a:solidFill>
                <a:latin typeface="Calibri" pitchFamily="34" charset="0"/>
              </a:defRPr>
            </a:lvl6pPr>
            <a:lvl7pPr defTabSz="457200" eaLnBrk="0" fontAlgn="base" hangingPunct="0">
              <a:spcAft>
                <a:spcPct val="0"/>
              </a:spcAft>
              <a:buFont typeface="Arial" charset="0"/>
              <a:defRPr>
                <a:solidFill>
                  <a:schemeClr val="tx1"/>
                </a:solidFill>
                <a:latin typeface="Calibri" pitchFamily="34" charset="0"/>
              </a:defRPr>
            </a:lvl7pPr>
            <a:lvl8pPr defTabSz="457200" eaLnBrk="0" fontAlgn="base" hangingPunct="0">
              <a:spcAft>
                <a:spcPct val="0"/>
              </a:spcAft>
              <a:buFont typeface="Arial" charset="0"/>
              <a:defRPr>
                <a:solidFill>
                  <a:schemeClr val="tx1"/>
                </a:solidFill>
                <a:latin typeface="Calibri" pitchFamily="34" charset="0"/>
              </a:defRPr>
            </a:lvl8pPr>
            <a:lvl9pPr defTabSz="457200" eaLnBrk="0" fontAlgn="base" hangingPunct="0">
              <a:spcAft>
                <a:spcPct val="0"/>
              </a:spcAft>
              <a:buFont typeface="Arial" charset="0"/>
              <a:defRPr>
                <a:solidFill>
                  <a:schemeClr val="tx1"/>
                </a:solidFill>
                <a:latin typeface="Calibri" pitchFamily="34" charset="0"/>
              </a:defRPr>
            </a:lvl9pPr>
          </a:lstStyle>
          <a:p>
            <a:pPr algn="just" fontAlgn="base">
              <a:spcBef>
                <a:spcPct val="0"/>
              </a:spcBef>
              <a:spcAft>
                <a:spcPct val="0"/>
              </a:spcAft>
              <a:buFont typeface="Arial" charset="0"/>
              <a:buNone/>
              <a:defRPr/>
            </a:pPr>
            <a:r>
              <a:rPr lang="zh-TW" altLang="en-US" sz="1800" dirty="0">
                <a:solidFill>
                  <a:prstClr val="black"/>
                </a:solidFill>
                <a:latin typeface="Times New Roman" pitchFamily="18" charset="0"/>
                <a:ea typeface="標楷體" pitchFamily="65" charset="-120"/>
                <a:cs typeface="Times New Roman" pitchFamily="18" charset="0"/>
              </a:rPr>
              <a:t>風速壓</a:t>
            </a:r>
            <a:r>
              <a:rPr lang="en-US" altLang="zh-TW" sz="1800" dirty="0">
                <a:solidFill>
                  <a:prstClr val="black"/>
                </a:solidFill>
                <a:latin typeface="Times New Roman" pitchFamily="18" charset="0"/>
                <a:ea typeface="標楷體" pitchFamily="65" charset="-120"/>
                <a:cs typeface="Times New Roman" pitchFamily="18" charset="0"/>
              </a:rPr>
              <a:t>q</a:t>
            </a:r>
            <a:r>
              <a:rPr lang="zh-TW" altLang="en-US" sz="1800" dirty="0">
                <a:solidFill>
                  <a:prstClr val="black"/>
                </a:solidFill>
                <a:latin typeface="Times New Roman" pitchFamily="18" charset="0"/>
                <a:ea typeface="標楷體" pitchFamily="65" charset="-120"/>
                <a:cs typeface="Times New Roman" pitchFamily="18" charset="0"/>
              </a:rPr>
              <a:t>計算式為</a:t>
            </a:r>
            <a:r>
              <a:rPr lang="en-US" altLang="zh-TW" sz="1800" dirty="0">
                <a:solidFill>
                  <a:prstClr val="black"/>
                </a:solidFill>
                <a:latin typeface="Times New Roman" pitchFamily="18" charset="0"/>
                <a:ea typeface="標楷體" pitchFamily="65" charset="-120"/>
                <a:cs typeface="Times New Roman" pitchFamily="18" charset="0"/>
              </a:rPr>
              <a:t>q(z)=0.06</a:t>
            </a:r>
            <a:r>
              <a:rPr lang="en-US" altLang="zh-TW" sz="1800" dirty="0">
                <a:solidFill>
                  <a:prstClr val="black"/>
                </a:solidFill>
                <a:latin typeface="Times New Roman" pitchFamily="18" charset="0"/>
                <a:ea typeface="SimSun" pitchFamily="2" charset="-122"/>
                <a:cs typeface="Times New Roman" pitchFamily="18" charset="0"/>
              </a:rPr>
              <a:t>·K(z) ·</a:t>
            </a:r>
            <a:r>
              <a:rPr lang="en-US" altLang="zh-TW" sz="1800" dirty="0" err="1">
                <a:solidFill>
                  <a:prstClr val="black"/>
                </a:solidFill>
                <a:latin typeface="Times New Roman" pitchFamily="18" charset="0"/>
                <a:ea typeface="SimSun" pitchFamily="2" charset="-122"/>
                <a:cs typeface="Times New Roman" pitchFamily="18" charset="0"/>
              </a:rPr>
              <a:t>K</a:t>
            </a:r>
            <a:r>
              <a:rPr lang="en-US" altLang="zh-TW" sz="1800" baseline="-25000" dirty="0" err="1">
                <a:solidFill>
                  <a:prstClr val="black"/>
                </a:solidFill>
                <a:latin typeface="Times New Roman" pitchFamily="18" charset="0"/>
                <a:ea typeface="SimSun" pitchFamily="2" charset="-122"/>
                <a:cs typeface="Times New Roman" pitchFamily="18" charset="0"/>
              </a:rPr>
              <a:t>zt</a:t>
            </a:r>
            <a:r>
              <a:rPr lang="en-US" altLang="zh-TW" sz="1800" dirty="0">
                <a:solidFill>
                  <a:prstClr val="black"/>
                </a:solidFill>
                <a:latin typeface="Times New Roman" pitchFamily="18" charset="0"/>
                <a:ea typeface="SimSun" pitchFamily="2" charset="-122"/>
                <a:cs typeface="Times New Roman" pitchFamily="18" charset="0"/>
              </a:rPr>
              <a:t>[I·V</a:t>
            </a:r>
            <a:r>
              <a:rPr lang="en-US" altLang="zh-TW" sz="1800" baseline="-25000" dirty="0">
                <a:solidFill>
                  <a:prstClr val="black"/>
                </a:solidFill>
                <a:latin typeface="Times New Roman" pitchFamily="18" charset="0"/>
                <a:ea typeface="SimSun" pitchFamily="2" charset="-122"/>
                <a:cs typeface="Times New Roman" pitchFamily="18" charset="0"/>
              </a:rPr>
              <a:t>10</a:t>
            </a:r>
            <a:r>
              <a:rPr lang="en-US" altLang="zh-TW" sz="1800" dirty="0">
                <a:solidFill>
                  <a:prstClr val="black"/>
                </a:solidFill>
                <a:latin typeface="Times New Roman" pitchFamily="18" charset="0"/>
                <a:ea typeface="SimSun" pitchFamily="2" charset="-122"/>
                <a:cs typeface="Times New Roman" pitchFamily="18" charset="0"/>
              </a:rPr>
              <a:t>(C)]</a:t>
            </a:r>
            <a:r>
              <a:rPr lang="en-US" altLang="zh-TW" sz="1800" baseline="30000" dirty="0">
                <a:solidFill>
                  <a:prstClr val="black"/>
                </a:solidFill>
                <a:latin typeface="Times New Roman" pitchFamily="18" charset="0"/>
                <a:ea typeface="SimSun" pitchFamily="2" charset="-122"/>
                <a:cs typeface="Times New Roman" pitchFamily="18" charset="0"/>
              </a:rPr>
              <a:t>2</a:t>
            </a:r>
            <a:r>
              <a:rPr lang="zh-TW" altLang="en-US" sz="1800" dirty="0">
                <a:solidFill>
                  <a:prstClr val="black"/>
                </a:solidFill>
                <a:latin typeface="標楷體" pitchFamily="65" charset="-120"/>
                <a:ea typeface="標楷體" pitchFamily="65" charset="-120"/>
                <a:cs typeface="Times New Roman" pitchFamily="18" charset="0"/>
              </a:rPr>
              <a:t>，</a:t>
            </a:r>
            <a:r>
              <a:rPr lang="en-US" altLang="zh-TW" sz="1800" dirty="0">
                <a:solidFill>
                  <a:prstClr val="black"/>
                </a:solidFill>
                <a:latin typeface="Times New Roman" pitchFamily="18" charset="0"/>
                <a:ea typeface="SimSun" pitchFamily="2" charset="-122"/>
                <a:cs typeface="Times New Roman" pitchFamily="18" charset="0"/>
              </a:rPr>
              <a:t>K(5)=0.812</a:t>
            </a:r>
            <a:r>
              <a:rPr lang="zh-TW" altLang="en-US" sz="1800" dirty="0">
                <a:solidFill>
                  <a:prstClr val="black"/>
                </a:solidFill>
                <a:latin typeface="標楷體" pitchFamily="65" charset="-120"/>
                <a:ea typeface="標楷體" pitchFamily="65" charset="-120"/>
                <a:cs typeface="Times New Roman" pitchFamily="18" charset="0"/>
              </a:rPr>
              <a:t>，</a:t>
            </a:r>
            <a:r>
              <a:rPr lang="en-US" altLang="zh-TW" sz="1800" dirty="0" err="1">
                <a:solidFill>
                  <a:prstClr val="black"/>
                </a:solidFill>
                <a:latin typeface="Times New Roman" pitchFamily="18" charset="0"/>
                <a:ea typeface="SimSun" pitchFamily="2" charset="-122"/>
                <a:cs typeface="Times New Roman" pitchFamily="18" charset="0"/>
              </a:rPr>
              <a:t>K</a:t>
            </a:r>
            <a:r>
              <a:rPr lang="en-US" altLang="zh-TW" sz="1800" baseline="-25000" dirty="0" err="1">
                <a:solidFill>
                  <a:prstClr val="black"/>
                </a:solidFill>
                <a:latin typeface="Times New Roman" pitchFamily="18" charset="0"/>
                <a:ea typeface="SimSun" pitchFamily="2" charset="-122"/>
                <a:cs typeface="Times New Roman" pitchFamily="18" charset="0"/>
              </a:rPr>
              <a:t>zt</a:t>
            </a:r>
            <a:r>
              <a:rPr lang="en-US" altLang="zh-TW" sz="1800" dirty="0">
                <a:solidFill>
                  <a:prstClr val="black"/>
                </a:solidFill>
                <a:latin typeface="Times New Roman" pitchFamily="18" charset="0"/>
                <a:ea typeface="SimSun" pitchFamily="2" charset="-122"/>
                <a:cs typeface="Times New Roman" pitchFamily="18" charset="0"/>
              </a:rPr>
              <a:t>=1</a:t>
            </a:r>
            <a:r>
              <a:rPr lang="zh-TW" altLang="en-US" sz="1800" dirty="0">
                <a:solidFill>
                  <a:prstClr val="black"/>
                </a:solidFill>
                <a:latin typeface="標楷體" pitchFamily="65" charset="-120"/>
                <a:ea typeface="標楷體" pitchFamily="65" charset="-120"/>
                <a:cs typeface="Times New Roman" pitchFamily="18" charset="0"/>
              </a:rPr>
              <a:t>，</a:t>
            </a:r>
            <a:r>
              <a:rPr lang="en-US" altLang="zh-TW" sz="1800" dirty="0">
                <a:solidFill>
                  <a:prstClr val="black"/>
                </a:solidFill>
                <a:latin typeface="Times New Roman" pitchFamily="18" charset="0"/>
                <a:ea typeface="SimSun" pitchFamily="2" charset="-122"/>
                <a:cs typeface="Times New Roman" pitchFamily="18" charset="0"/>
              </a:rPr>
              <a:t>I=0.9</a:t>
            </a:r>
            <a:endParaRPr lang="en-US" altLang="zh-TW" sz="1800" dirty="0">
              <a:solidFill>
                <a:prstClr val="black"/>
              </a:solidFill>
              <a:latin typeface="Times New Roman" pitchFamily="18" charset="0"/>
              <a:ea typeface="標楷體" pitchFamily="65" charset="-120"/>
              <a:cs typeface="Times New Roman" pitchFamily="18" charset="0"/>
            </a:endParaRPr>
          </a:p>
          <a:p>
            <a:pPr marL="342900" indent="-342900" algn="just" fontAlgn="base">
              <a:spcBef>
                <a:spcPct val="0"/>
              </a:spcBef>
              <a:spcAft>
                <a:spcPct val="0"/>
              </a:spcAft>
              <a:buFont typeface="Arial" charset="0"/>
              <a:buAutoNum type="arabicPeriod"/>
              <a:defRPr/>
            </a:pPr>
            <a:r>
              <a:rPr lang="en-US" altLang="zh-TW" sz="1800" b="1" dirty="0">
                <a:solidFill>
                  <a:srgbClr val="FF0000"/>
                </a:solidFill>
                <a:latin typeface="Times New Roman" pitchFamily="18" charset="0"/>
                <a:ea typeface="標楷體" pitchFamily="65" charset="-120"/>
                <a:cs typeface="Times New Roman" pitchFamily="18" charset="0"/>
              </a:rPr>
              <a:t>13</a:t>
            </a:r>
            <a:r>
              <a:rPr lang="zh-TW" altLang="en-US" sz="1800" b="1" dirty="0">
                <a:solidFill>
                  <a:srgbClr val="FF0000"/>
                </a:solidFill>
                <a:latin typeface="Times New Roman" pitchFamily="18" charset="0"/>
                <a:ea typeface="標楷體" pitchFamily="65" charset="-120"/>
                <a:cs typeface="Times New Roman" pitchFamily="18" charset="0"/>
              </a:rPr>
              <a:t>級風</a:t>
            </a:r>
            <a:r>
              <a:rPr lang="zh-TW" altLang="en-US" sz="1800" dirty="0">
                <a:solidFill>
                  <a:prstClr val="black"/>
                </a:solidFill>
                <a:latin typeface="Times New Roman" pitchFamily="18" charset="0"/>
                <a:ea typeface="標楷體" pitchFamily="65" charset="-120"/>
                <a:cs typeface="Times New Roman" pitchFamily="18" charset="0"/>
              </a:rPr>
              <a:t>風速為</a:t>
            </a:r>
            <a:r>
              <a:rPr lang="en-US" altLang="zh-TW" sz="1800" dirty="0">
                <a:solidFill>
                  <a:prstClr val="black"/>
                </a:solidFill>
                <a:latin typeface="Times New Roman" pitchFamily="18" charset="0"/>
                <a:ea typeface="標楷體" pitchFamily="65" charset="-120"/>
                <a:cs typeface="Times New Roman" pitchFamily="18" charset="0"/>
              </a:rPr>
              <a:t>40m/s</a:t>
            </a:r>
            <a:r>
              <a:rPr lang="zh-TW" altLang="en-US" sz="1800" dirty="0">
                <a:solidFill>
                  <a:prstClr val="black"/>
                </a:solidFill>
                <a:latin typeface="Times New Roman" pitchFamily="18" charset="0"/>
                <a:ea typeface="標楷體" pitchFamily="65" charset="-120"/>
                <a:cs typeface="Times New Roman" pitchFamily="18" charset="0"/>
              </a:rPr>
              <a:t>，風速壓為</a:t>
            </a:r>
            <a:r>
              <a:rPr lang="en-US" altLang="zh-TW" sz="1800" dirty="0">
                <a:solidFill>
                  <a:prstClr val="black"/>
                </a:solidFill>
                <a:latin typeface="Times New Roman" pitchFamily="18" charset="0"/>
                <a:ea typeface="標楷體" pitchFamily="65" charset="-120"/>
                <a:cs typeface="Times New Roman" pitchFamily="18" charset="0"/>
              </a:rPr>
              <a:t>63.1kg/m</a:t>
            </a:r>
            <a:r>
              <a:rPr lang="en-US" altLang="zh-TW" sz="1800" baseline="30000" dirty="0">
                <a:solidFill>
                  <a:prstClr val="black"/>
                </a:solidFill>
                <a:latin typeface="Times New Roman" pitchFamily="18" charset="0"/>
                <a:ea typeface="標楷體" pitchFamily="65" charset="-120"/>
                <a:cs typeface="Times New Roman" pitchFamily="18" charset="0"/>
              </a:rPr>
              <a:t>2</a:t>
            </a:r>
            <a:r>
              <a:rPr lang="en-US" altLang="zh-TW" sz="1800" dirty="0">
                <a:solidFill>
                  <a:prstClr val="black"/>
                </a:solidFill>
                <a:latin typeface="Times New Roman" pitchFamily="18" charset="0"/>
                <a:ea typeface="標楷體" pitchFamily="65" charset="-120"/>
                <a:cs typeface="Times New Roman" pitchFamily="18" charset="0"/>
              </a:rPr>
              <a:t>=618Pa</a:t>
            </a:r>
            <a:r>
              <a:rPr lang="zh-TW" altLang="en-US" sz="1800" dirty="0">
                <a:solidFill>
                  <a:prstClr val="black"/>
                </a:solidFill>
                <a:latin typeface="Times New Roman" pitchFamily="18" charset="0"/>
                <a:ea typeface="標楷體" pitchFamily="65" charset="-120"/>
                <a:cs typeface="Times New Roman" pitchFamily="18" charset="0"/>
              </a:rPr>
              <a:t>，</a:t>
            </a:r>
            <a:r>
              <a:rPr lang="zh-TW" altLang="en-US" sz="1800" dirty="0">
                <a:solidFill>
                  <a:srgbClr val="FF0000"/>
                </a:solidFill>
                <a:latin typeface="Times New Roman" pitchFamily="18" charset="0"/>
                <a:ea typeface="標楷體" pitchFamily="65" charset="-120"/>
                <a:cs typeface="Times New Roman" pitchFamily="18" charset="0"/>
              </a:rPr>
              <a:t>陣風壓為</a:t>
            </a:r>
            <a:r>
              <a:rPr lang="en-US" altLang="zh-TW" sz="1800" dirty="0">
                <a:solidFill>
                  <a:srgbClr val="FF0000"/>
                </a:solidFill>
                <a:latin typeface="Times New Roman" pitchFamily="18" charset="0"/>
                <a:ea typeface="標楷體" pitchFamily="65" charset="-120"/>
                <a:cs typeface="Times New Roman" pitchFamily="18" charset="0"/>
              </a:rPr>
              <a:t>1545Pa</a:t>
            </a:r>
            <a:r>
              <a:rPr lang="zh-TW" altLang="en-US" sz="1800" dirty="0">
                <a:solidFill>
                  <a:prstClr val="black"/>
                </a:solidFill>
                <a:latin typeface="Times New Roman" pitchFamily="18" charset="0"/>
                <a:ea typeface="標楷體" pitchFamily="65" charset="-120"/>
                <a:cs typeface="Times New Roman" pitchFamily="18" charset="0"/>
              </a:rPr>
              <a:t>，迎風壁面風壓取為</a:t>
            </a:r>
            <a:r>
              <a:rPr lang="en-US" altLang="zh-TW" sz="1800" dirty="0">
                <a:solidFill>
                  <a:srgbClr val="FF0000"/>
                </a:solidFill>
                <a:latin typeface="Times New Roman" pitchFamily="18" charset="0"/>
                <a:ea typeface="標楷體" pitchFamily="65" charset="-120"/>
                <a:cs typeface="Times New Roman" pitchFamily="18" charset="0"/>
              </a:rPr>
              <a:t>1236Pa</a:t>
            </a:r>
            <a:r>
              <a:rPr lang="zh-TW" altLang="en-US" sz="1800" dirty="0">
                <a:solidFill>
                  <a:prstClr val="black"/>
                </a:solidFill>
                <a:latin typeface="Times New Roman" pitchFamily="18" charset="0"/>
                <a:ea typeface="標楷體" pitchFamily="65" charset="-120"/>
                <a:cs typeface="Times New Roman" pitchFamily="18" charset="0"/>
              </a:rPr>
              <a:t>，迎風屋面風壓取為</a:t>
            </a:r>
            <a:r>
              <a:rPr lang="en-US" altLang="zh-TW" sz="1800" dirty="0">
                <a:solidFill>
                  <a:srgbClr val="FF0000"/>
                </a:solidFill>
                <a:latin typeface="Times New Roman" pitchFamily="18" charset="0"/>
                <a:ea typeface="標楷體" pitchFamily="65" charset="-120"/>
                <a:cs typeface="Times New Roman" pitchFamily="18" charset="0"/>
              </a:rPr>
              <a:t>1391Pa</a:t>
            </a:r>
            <a:r>
              <a:rPr lang="zh-TW" altLang="en-US" sz="1800" dirty="0">
                <a:solidFill>
                  <a:prstClr val="black"/>
                </a:solidFill>
                <a:latin typeface="Times New Roman" pitchFamily="18" charset="0"/>
                <a:ea typeface="標楷體" pitchFamily="65" charset="-120"/>
                <a:cs typeface="Times New Roman" pitchFamily="18" charset="0"/>
              </a:rPr>
              <a:t>，中央屋面風壓取為</a:t>
            </a:r>
            <a:r>
              <a:rPr lang="en-US" altLang="zh-TW" sz="1800" dirty="0">
                <a:solidFill>
                  <a:srgbClr val="FF0000"/>
                </a:solidFill>
                <a:latin typeface="Times New Roman" pitchFamily="18" charset="0"/>
                <a:ea typeface="標楷體" pitchFamily="65" charset="-120"/>
                <a:cs typeface="Times New Roman" pitchFamily="18" charset="0"/>
              </a:rPr>
              <a:t>1329Pa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背風屋面風壓取為</a:t>
            </a:r>
            <a:r>
              <a:rPr lang="en-US" altLang="zh-TW" sz="1800" dirty="0">
                <a:solidFill>
                  <a:srgbClr val="FF0000"/>
                </a:solidFill>
                <a:latin typeface="Times New Roman" pitchFamily="18" charset="0"/>
                <a:ea typeface="標楷體" pitchFamily="65" charset="-120"/>
                <a:cs typeface="Times New Roman" pitchFamily="18" charset="0"/>
              </a:rPr>
              <a:t>773Pa</a:t>
            </a:r>
            <a:r>
              <a:rPr lang="zh-TW" altLang="en-US" sz="1800" dirty="0">
                <a:solidFill>
                  <a:prstClr val="black"/>
                </a:solidFill>
                <a:latin typeface="Times New Roman" pitchFamily="18" charset="0"/>
                <a:ea typeface="標楷體" pitchFamily="65" charset="-120"/>
                <a:cs typeface="Times New Roman" pitchFamily="18" charset="0"/>
              </a:rPr>
              <a:t>，側風屋面風壓取為</a:t>
            </a:r>
            <a:r>
              <a:rPr lang="en-US" altLang="zh-TW" sz="1800" dirty="0">
                <a:solidFill>
                  <a:srgbClr val="FF0000"/>
                </a:solidFill>
                <a:latin typeface="Times New Roman" pitchFamily="18" charset="0"/>
                <a:ea typeface="標楷體" pitchFamily="65" charset="-120"/>
                <a:cs typeface="Times New Roman" pitchFamily="18" charset="0"/>
              </a:rPr>
              <a:t>1236Pa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背風壁面風壓取</a:t>
            </a:r>
            <a:r>
              <a:rPr lang="en-US" altLang="zh-TW" sz="1800" dirty="0">
                <a:solidFill>
                  <a:prstClr val="black"/>
                </a:solidFill>
                <a:latin typeface="Times New Roman" pitchFamily="18" charset="0"/>
                <a:ea typeface="標楷體" pitchFamily="65" charset="-120"/>
                <a:cs typeface="Times New Roman" pitchFamily="18" charset="0"/>
              </a:rPr>
              <a:t>0.5</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773Pa</a:t>
            </a:r>
            <a:r>
              <a:rPr lang="zh-TW" altLang="en-US" sz="1800" dirty="0">
                <a:solidFill>
                  <a:prstClr val="black"/>
                </a:solidFill>
                <a:latin typeface="Times New Roman" pitchFamily="18" charset="0"/>
                <a:ea typeface="標楷體" pitchFamily="65" charset="-120"/>
                <a:cs typeface="Times New Roman" pitchFamily="18" charset="0"/>
              </a:rPr>
              <a:t>。</a:t>
            </a:r>
            <a:endParaRPr lang="en-US" altLang="zh-TW" sz="1800" dirty="0">
              <a:solidFill>
                <a:prstClr val="black"/>
              </a:solidFill>
              <a:latin typeface="Times New Roman" pitchFamily="18" charset="0"/>
              <a:ea typeface="標楷體" pitchFamily="65" charset="-120"/>
              <a:cs typeface="Times New Roman" pitchFamily="18" charset="0"/>
            </a:endParaRPr>
          </a:p>
          <a:p>
            <a:pPr marL="342900" indent="-342900" algn="just" fontAlgn="base">
              <a:spcBef>
                <a:spcPct val="0"/>
              </a:spcBef>
              <a:spcAft>
                <a:spcPct val="0"/>
              </a:spcAft>
              <a:buFont typeface="Arial" charset="0"/>
              <a:buAutoNum type="arabicPeriod"/>
              <a:defRPr/>
            </a:pPr>
            <a:r>
              <a:rPr lang="en-US" altLang="zh-TW" sz="1800" b="1" dirty="0">
                <a:solidFill>
                  <a:srgbClr val="FF0000"/>
                </a:solidFill>
                <a:latin typeface="Times New Roman" pitchFamily="18" charset="0"/>
                <a:ea typeface="標楷體" pitchFamily="65" charset="-120"/>
                <a:cs typeface="Times New Roman" pitchFamily="18" charset="0"/>
              </a:rPr>
              <a:t>15</a:t>
            </a:r>
            <a:r>
              <a:rPr lang="zh-TW" altLang="en-US" sz="1800" b="1" dirty="0">
                <a:solidFill>
                  <a:srgbClr val="FF0000"/>
                </a:solidFill>
                <a:latin typeface="Times New Roman" pitchFamily="18" charset="0"/>
                <a:ea typeface="標楷體" pitchFamily="65" charset="-120"/>
                <a:cs typeface="Times New Roman" pitchFamily="18" charset="0"/>
              </a:rPr>
              <a:t>級風</a:t>
            </a:r>
            <a:r>
              <a:rPr lang="zh-TW" altLang="en-US" sz="1800" dirty="0">
                <a:solidFill>
                  <a:prstClr val="black"/>
                </a:solidFill>
                <a:latin typeface="Times New Roman" pitchFamily="18" charset="0"/>
                <a:ea typeface="標楷體" pitchFamily="65" charset="-120"/>
                <a:cs typeface="Times New Roman" pitchFamily="18" charset="0"/>
              </a:rPr>
              <a:t>風速為</a:t>
            </a:r>
            <a:r>
              <a:rPr lang="en-US" altLang="zh-TW" sz="1800" dirty="0">
                <a:solidFill>
                  <a:prstClr val="black"/>
                </a:solidFill>
                <a:latin typeface="Times New Roman" pitchFamily="18" charset="0"/>
                <a:ea typeface="標楷體" pitchFamily="65" charset="-120"/>
                <a:cs typeface="Times New Roman" pitchFamily="18" charset="0"/>
              </a:rPr>
              <a:t>47.5m/s</a:t>
            </a:r>
            <a:r>
              <a:rPr lang="zh-TW" altLang="en-US" sz="1800" dirty="0">
                <a:solidFill>
                  <a:prstClr val="black"/>
                </a:solidFill>
                <a:latin typeface="Times New Roman" pitchFamily="18" charset="0"/>
                <a:ea typeface="標楷體" pitchFamily="65" charset="-120"/>
                <a:cs typeface="Times New Roman" pitchFamily="18" charset="0"/>
              </a:rPr>
              <a:t>，風速壓為</a:t>
            </a:r>
            <a:r>
              <a:rPr lang="en-US" altLang="zh-TW" sz="1800" dirty="0">
                <a:solidFill>
                  <a:prstClr val="black"/>
                </a:solidFill>
                <a:latin typeface="Times New Roman" pitchFamily="18" charset="0"/>
                <a:ea typeface="標楷體" pitchFamily="65" charset="-120"/>
                <a:cs typeface="Times New Roman" pitchFamily="18" charset="0"/>
              </a:rPr>
              <a:t>89kg/m</a:t>
            </a:r>
            <a:r>
              <a:rPr lang="en-US" altLang="zh-TW" sz="1800" baseline="30000" dirty="0">
                <a:solidFill>
                  <a:prstClr val="black"/>
                </a:solidFill>
                <a:latin typeface="Times New Roman" pitchFamily="18" charset="0"/>
                <a:ea typeface="標楷體" pitchFamily="65" charset="-120"/>
                <a:cs typeface="Times New Roman" pitchFamily="18" charset="0"/>
              </a:rPr>
              <a:t>2</a:t>
            </a:r>
            <a:r>
              <a:rPr lang="en-US" altLang="zh-TW" sz="1800" dirty="0">
                <a:solidFill>
                  <a:prstClr val="black"/>
                </a:solidFill>
                <a:latin typeface="Times New Roman" pitchFamily="18" charset="0"/>
                <a:ea typeface="標楷體" pitchFamily="65" charset="-120"/>
                <a:cs typeface="Times New Roman" pitchFamily="18" charset="0"/>
              </a:rPr>
              <a:t>=872Pa</a:t>
            </a:r>
            <a:r>
              <a:rPr lang="zh-TW" altLang="en-US" sz="1800" dirty="0">
                <a:solidFill>
                  <a:prstClr val="black"/>
                </a:solidFill>
                <a:latin typeface="Times New Roman" pitchFamily="18" charset="0"/>
                <a:ea typeface="標楷體" pitchFamily="65" charset="-120"/>
                <a:cs typeface="Times New Roman" pitchFamily="18" charset="0"/>
              </a:rPr>
              <a:t>，</a:t>
            </a:r>
            <a:r>
              <a:rPr lang="zh-TW" altLang="en-US" sz="1800" dirty="0">
                <a:solidFill>
                  <a:srgbClr val="FF0000"/>
                </a:solidFill>
                <a:latin typeface="Times New Roman" pitchFamily="18" charset="0"/>
                <a:ea typeface="標楷體" pitchFamily="65" charset="-120"/>
                <a:cs typeface="Times New Roman" pitchFamily="18" charset="0"/>
              </a:rPr>
              <a:t>陣風壓為</a:t>
            </a:r>
            <a:r>
              <a:rPr lang="en-US" altLang="zh-TW" sz="1800" dirty="0">
                <a:solidFill>
                  <a:srgbClr val="FF0000"/>
                </a:solidFill>
                <a:latin typeface="Times New Roman" pitchFamily="18" charset="0"/>
                <a:ea typeface="標楷體" pitchFamily="65" charset="-120"/>
                <a:cs typeface="Times New Roman" pitchFamily="18" charset="0"/>
              </a:rPr>
              <a:t>2180Pa</a:t>
            </a:r>
            <a:r>
              <a:rPr lang="zh-TW" altLang="en-US" sz="1800" dirty="0">
                <a:solidFill>
                  <a:prstClr val="black"/>
                </a:solidFill>
                <a:latin typeface="Times New Roman" pitchFamily="18" charset="0"/>
                <a:ea typeface="標楷體" pitchFamily="65" charset="-120"/>
                <a:cs typeface="Times New Roman" pitchFamily="18" charset="0"/>
              </a:rPr>
              <a:t>，迎風壁面風壓取風速壓的</a:t>
            </a:r>
            <a:r>
              <a:rPr lang="en-US" altLang="zh-TW" sz="1800" dirty="0">
                <a:solidFill>
                  <a:prstClr val="black"/>
                </a:solidFill>
                <a:latin typeface="Times New Roman" pitchFamily="18" charset="0"/>
                <a:ea typeface="標楷體" pitchFamily="65" charset="-120"/>
                <a:cs typeface="Times New Roman" pitchFamily="18" charset="0"/>
              </a:rPr>
              <a:t>0.8</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1744Pa</a:t>
            </a:r>
            <a:r>
              <a:rPr lang="zh-TW" altLang="en-US" sz="1800" dirty="0">
                <a:solidFill>
                  <a:prstClr val="black"/>
                </a:solidFill>
                <a:latin typeface="Times New Roman" pitchFamily="18" charset="0"/>
                <a:ea typeface="標楷體" pitchFamily="65" charset="-120"/>
                <a:cs typeface="Times New Roman" pitchFamily="18" charset="0"/>
              </a:rPr>
              <a:t>，迎風屋面風壓取</a:t>
            </a:r>
            <a:r>
              <a:rPr lang="en-US" altLang="zh-TW" sz="1800" dirty="0">
                <a:solidFill>
                  <a:prstClr val="black"/>
                </a:solidFill>
                <a:latin typeface="Times New Roman" pitchFamily="18" charset="0"/>
                <a:ea typeface="標楷體" pitchFamily="65" charset="-120"/>
                <a:cs typeface="Times New Roman" pitchFamily="18" charset="0"/>
              </a:rPr>
              <a:t>0.9</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1962Pa</a:t>
            </a:r>
            <a:r>
              <a:rPr lang="zh-TW" altLang="en-US" sz="1800" dirty="0">
                <a:solidFill>
                  <a:prstClr val="black"/>
                </a:solidFill>
                <a:latin typeface="Times New Roman" pitchFamily="18" charset="0"/>
                <a:ea typeface="標楷體" pitchFamily="65" charset="-120"/>
                <a:cs typeface="Times New Roman" pitchFamily="18" charset="0"/>
              </a:rPr>
              <a:t>，中央屋面風壓取</a:t>
            </a:r>
            <a:r>
              <a:rPr lang="en-US" altLang="zh-TW" sz="1800" dirty="0">
                <a:solidFill>
                  <a:prstClr val="black"/>
                </a:solidFill>
                <a:latin typeface="Times New Roman" pitchFamily="18" charset="0"/>
                <a:ea typeface="標楷體" pitchFamily="65" charset="-120"/>
                <a:cs typeface="Times New Roman" pitchFamily="18" charset="0"/>
              </a:rPr>
              <a:t>0.86</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1875Pa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背風屋面風壓取</a:t>
            </a:r>
            <a:r>
              <a:rPr lang="en-US" altLang="zh-TW" sz="1800" dirty="0">
                <a:solidFill>
                  <a:prstClr val="black"/>
                </a:solidFill>
                <a:latin typeface="Times New Roman" pitchFamily="18" charset="0"/>
                <a:ea typeface="標楷體" pitchFamily="65" charset="-120"/>
                <a:cs typeface="Times New Roman" pitchFamily="18" charset="0"/>
              </a:rPr>
              <a:t>0.5</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1090Pa</a:t>
            </a:r>
            <a:r>
              <a:rPr lang="zh-TW" altLang="en-US" sz="1800" dirty="0">
                <a:solidFill>
                  <a:prstClr val="black"/>
                </a:solidFill>
                <a:latin typeface="Times New Roman" pitchFamily="18" charset="0"/>
                <a:ea typeface="標楷體" pitchFamily="65" charset="-120"/>
                <a:cs typeface="Times New Roman" pitchFamily="18" charset="0"/>
              </a:rPr>
              <a:t>，側風屋面風壓取</a:t>
            </a:r>
            <a:r>
              <a:rPr lang="en-US" altLang="zh-TW" sz="1800" dirty="0">
                <a:solidFill>
                  <a:prstClr val="black"/>
                </a:solidFill>
                <a:latin typeface="Times New Roman" pitchFamily="18" charset="0"/>
                <a:ea typeface="標楷體" pitchFamily="65" charset="-120"/>
                <a:cs typeface="Times New Roman" pitchFamily="18" charset="0"/>
              </a:rPr>
              <a:t>0.8</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1744Pa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背風壁面風壓取</a:t>
            </a:r>
            <a:r>
              <a:rPr lang="en-US" altLang="zh-TW" sz="1800" dirty="0">
                <a:solidFill>
                  <a:prstClr val="black"/>
                </a:solidFill>
                <a:latin typeface="Times New Roman" pitchFamily="18" charset="0"/>
                <a:ea typeface="標楷體" pitchFamily="65" charset="-120"/>
                <a:cs typeface="Times New Roman" pitchFamily="18" charset="0"/>
              </a:rPr>
              <a:t>0.5</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1090Pa</a:t>
            </a:r>
            <a:r>
              <a:rPr lang="zh-TW" altLang="en-US" sz="1800" dirty="0">
                <a:solidFill>
                  <a:prstClr val="black"/>
                </a:solidFill>
                <a:latin typeface="Times New Roman" pitchFamily="18" charset="0"/>
                <a:ea typeface="標楷體" pitchFamily="65" charset="-120"/>
                <a:cs typeface="Times New Roman" pitchFamily="18" charset="0"/>
              </a:rPr>
              <a:t>。</a:t>
            </a:r>
            <a:endParaRPr lang="en-US" altLang="zh-TW" sz="1800" dirty="0">
              <a:solidFill>
                <a:prstClr val="black"/>
              </a:solidFill>
              <a:latin typeface="Times New Roman" pitchFamily="18" charset="0"/>
              <a:ea typeface="標楷體" pitchFamily="65" charset="-120"/>
              <a:cs typeface="Times New Roman" pitchFamily="18" charset="0"/>
            </a:endParaRPr>
          </a:p>
        </p:txBody>
      </p:sp>
      <p:sp>
        <p:nvSpPr>
          <p:cNvPr id="9222" name="文字方塊 5"/>
          <p:cNvSpPr txBox="1">
            <a:spLocks noChangeArrowheads="1"/>
          </p:cNvSpPr>
          <p:nvPr/>
        </p:nvSpPr>
        <p:spPr bwMode="auto">
          <a:xfrm>
            <a:off x="149225" y="6148388"/>
            <a:ext cx="3787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rPr>
              <a:t>溫室結構</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3D</a:t>
            </a:r>
            <a:r>
              <a:rPr lang="zh-TW" altLang="en-US">
                <a:solidFill>
                  <a:prstClr val="black"/>
                </a:solidFill>
                <a:latin typeface="標楷體" panose="03000509000000000000" pitchFamily="65" charset="-120"/>
                <a:ea typeface="標楷體" panose="03000509000000000000" pitchFamily="65" charset="-120"/>
              </a:rPr>
              <a:t>圖</a:t>
            </a:r>
          </a:p>
        </p:txBody>
      </p:sp>
      <p:sp>
        <p:nvSpPr>
          <p:cNvPr id="9223" name="文字方塊 7"/>
          <p:cNvSpPr txBox="1">
            <a:spLocks noChangeArrowheads="1"/>
          </p:cNvSpPr>
          <p:nvPr/>
        </p:nvSpPr>
        <p:spPr bwMode="auto">
          <a:xfrm>
            <a:off x="4086225" y="6305550"/>
            <a:ext cx="4259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rPr>
              <a:t>溫室結構受風壓圖</a:t>
            </a:r>
          </a:p>
        </p:txBody>
      </p:sp>
      <p:cxnSp>
        <p:nvCxnSpPr>
          <p:cNvPr id="12" name="直線單箭頭接點 11"/>
          <p:cNvCxnSpPr/>
          <p:nvPr/>
        </p:nvCxnSpPr>
        <p:spPr>
          <a:xfrm>
            <a:off x="3746500" y="3924300"/>
            <a:ext cx="566738"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25" name="矩形 13"/>
          <p:cNvSpPr>
            <a:spLocks noChangeArrowheads="1"/>
          </p:cNvSpPr>
          <p:nvPr/>
        </p:nvSpPr>
        <p:spPr bwMode="auto">
          <a:xfrm>
            <a:off x="2725738" y="3546475"/>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迎風壁面風壓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16" name="直線單箭頭接點 15"/>
          <p:cNvCxnSpPr/>
          <p:nvPr/>
        </p:nvCxnSpPr>
        <p:spPr>
          <a:xfrm>
            <a:off x="4718050" y="3449638"/>
            <a:ext cx="322263" cy="3349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27" name="矩形 16"/>
          <p:cNvSpPr>
            <a:spLocks noChangeArrowheads="1"/>
          </p:cNvSpPr>
          <p:nvPr/>
        </p:nvSpPr>
        <p:spPr bwMode="auto">
          <a:xfrm>
            <a:off x="3357563" y="3116263"/>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迎風屋面風壓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18" name="直線單箭頭接點 17"/>
          <p:cNvCxnSpPr/>
          <p:nvPr/>
        </p:nvCxnSpPr>
        <p:spPr>
          <a:xfrm>
            <a:off x="7762875" y="5822950"/>
            <a:ext cx="636588" cy="3095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29" name="矩形 18"/>
          <p:cNvSpPr>
            <a:spLocks noChangeArrowheads="1"/>
          </p:cNvSpPr>
          <p:nvPr/>
        </p:nvSpPr>
        <p:spPr bwMode="auto">
          <a:xfrm>
            <a:off x="7518400" y="623728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背風壁面風壓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20" name="直線單箭頭接點 19"/>
          <p:cNvCxnSpPr/>
          <p:nvPr/>
        </p:nvCxnSpPr>
        <p:spPr>
          <a:xfrm flipH="1">
            <a:off x="5346700" y="5373688"/>
            <a:ext cx="584200"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31" name="矩形 20"/>
          <p:cNvSpPr>
            <a:spLocks noChangeArrowheads="1"/>
          </p:cNvSpPr>
          <p:nvPr/>
        </p:nvSpPr>
        <p:spPr bwMode="auto">
          <a:xfrm>
            <a:off x="4244975" y="5764213"/>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24" name="直線單箭頭接點 23"/>
          <p:cNvCxnSpPr/>
          <p:nvPr/>
        </p:nvCxnSpPr>
        <p:spPr>
          <a:xfrm flipV="1">
            <a:off x="6667500" y="3924300"/>
            <a:ext cx="574675" cy="395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33" name="矩形 24"/>
          <p:cNvSpPr>
            <a:spLocks noChangeArrowheads="1"/>
          </p:cNvSpPr>
          <p:nvPr/>
        </p:nvSpPr>
        <p:spPr bwMode="auto">
          <a:xfrm>
            <a:off x="7205663" y="3721100"/>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a:solidFill>
                <a:prstClr val="black"/>
              </a:solidFill>
              <a:ea typeface="標楷體" panose="03000509000000000000" pitchFamily="65" charset="-120"/>
              <a:cs typeface="Times New Roman" panose="02020603050405020304" pitchFamily="18" charset="0"/>
            </a:endParaRPr>
          </a:p>
        </p:txBody>
      </p:sp>
      <p:sp>
        <p:nvSpPr>
          <p:cNvPr id="9234" name="矩形 16"/>
          <p:cNvSpPr>
            <a:spLocks noChangeArrowheads="1"/>
          </p:cNvSpPr>
          <p:nvPr/>
        </p:nvSpPr>
        <p:spPr bwMode="auto">
          <a:xfrm>
            <a:off x="5976938" y="3495675"/>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背風屋面風壓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22" name="直線單箭頭接點 21"/>
          <p:cNvCxnSpPr/>
          <p:nvPr/>
        </p:nvCxnSpPr>
        <p:spPr>
          <a:xfrm flipV="1">
            <a:off x="5572125" y="3784600"/>
            <a:ext cx="468313"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5283200" y="3368675"/>
            <a:ext cx="17463"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37" name="矩形 16"/>
          <p:cNvSpPr>
            <a:spLocks noChangeArrowheads="1"/>
          </p:cNvSpPr>
          <p:nvPr/>
        </p:nvSpPr>
        <p:spPr bwMode="auto">
          <a:xfrm>
            <a:off x="4845050" y="3074988"/>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中央屋面風壓</a:t>
            </a:r>
            <a:endParaRPr lang="zh-TW" altLang="en-US">
              <a:solidFill>
                <a:prstClr val="black"/>
              </a:solidFill>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200063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a:xfrm>
            <a:off x="0" y="127000"/>
            <a:ext cx="9144000" cy="8112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圓頂力霸型溫室結構性能提升設計</a:t>
            </a:r>
          </a:p>
        </p:txBody>
      </p:sp>
      <p:sp>
        <p:nvSpPr>
          <p:cNvPr id="10243" name="文字方塊 5"/>
          <p:cNvSpPr txBox="1">
            <a:spLocks noChangeArrowheads="1"/>
          </p:cNvSpPr>
          <p:nvPr/>
        </p:nvSpPr>
        <p:spPr bwMode="auto">
          <a:xfrm>
            <a:off x="954088" y="803275"/>
            <a:ext cx="7262812"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進行圓頂力霸型溫室之</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三圓頂與四圓頂溫室</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結構設計比較</a:t>
            </a:r>
            <a:endPar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圓頂力霸型溫室其</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山牆面結構之主立柱與副立柱間隔</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會引響溫室支撐結構，</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進行不同間隔立柱之結構強度模擬分析。</a:t>
            </a:r>
            <a:endPar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244" name="文字方塊 5"/>
          <p:cNvSpPr txBox="1">
            <a:spLocks noChangeArrowheads="1"/>
          </p:cNvSpPr>
          <p:nvPr/>
        </p:nvSpPr>
        <p:spPr bwMode="auto">
          <a:xfrm>
            <a:off x="977900" y="6232525"/>
            <a:ext cx="723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圓頂溫室結構</a:t>
            </a:r>
          </a:p>
        </p:txBody>
      </p:sp>
      <p:pic>
        <p:nvPicPr>
          <p:cNvPr id="10245"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088" y="1901825"/>
            <a:ext cx="7262812"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文字方塊 5"/>
          <p:cNvSpPr txBox="1">
            <a:spLocks noChangeArrowheads="1"/>
          </p:cNvSpPr>
          <p:nvPr/>
        </p:nvSpPr>
        <p:spPr bwMode="auto">
          <a:xfrm>
            <a:off x="977900" y="3822700"/>
            <a:ext cx="723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圓頂溫室結構</a:t>
            </a:r>
          </a:p>
        </p:txBody>
      </p:sp>
      <p:pic>
        <p:nvPicPr>
          <p:cNvPr id="10247" name="圖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1388" y="4303713"/>
            <a:ext cx="7261225"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51078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3468688"/>
            <a:ext cx="41243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3468688"/>
            <a:ext cx="44672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8" name="標題 1"/>
          <p:cNvSpPr>
            <a:spLocks noGrp="1"/>
          </p:cNvSpPr>
          <p:nvPr>
            <p:ph type="title"/>
          </p:nvPr>
        </p:nvSpPr>
        <p:spPr>
          <a:xfrm>
            <a:off x="0" y="219075"/>
            <a:ext cx="9144000" cy="7096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400">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graphicFrame>
        <p:nvGraphicFramePr>
          <p:cNvPr id="25" name="表格 24"/>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16:colId xmlns:a16="http://schemas.microsoft.com/office/drawing/2014/main" val="20000"/>
                    </a:ext>
                  </a:extLst>
                </a:gridCol>
                <a:gridCol w="777224">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3"/>
                  </a:ext>
                </a:extLst>
              </a:tr>
            </a:tbl>
          </a:graphicData>
        </a:graphic>
      </p:graphicFrame>
      <p:sp>
        <p:nvSpPr>
          <p:cNvPr id="11296"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11297" name="文字方塊 5"/>
          <p:cNvSpPr txBox="1">
            <a:spLocks noChangeArrowheads="1"/>
          </p:cNvSpPr>
          <p:nvPr/>
        </p:nvSpPr>
        <p:spPr bwMode="auto">
          <a:xfrm>
            <a:off x="0" y="6145213"/>
            <a:ext cx="4568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圓頂桁架應力分布</a:t>
            </a:r>
          </a:p>
        </p:txBody>
      </p:sp>
      <p:sp>
        <p:nvSpPr>
          <p:cNvPr id="11298" name="矩形 6"/>
          <p:cNvSpPr>
            <a:spLocks noChangeArrowheads="1"/>
          </p:cNvSpPr>
          <p:nvPr/>
        </p:nvSpPr>
        <p:spPr bwMode="auto">
          <a:xfrm>
            <a:off x="3870325" y="190500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11299" name="文字方塊 5"/>
          <p:cNvSpPr txBox="1">
            <a:spLocks noChangeArrowheads="1"/>
          </p:cNvSpPr>
          <p:nvPr/>
        </p:nvSpPr>
        <p:spPr bwMode="auto">
          <a:xfrm>
            <a:off x="5473700" y="1128713"/>
            <a:ext cx="35210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 </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363MPa</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 </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162MPa</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圓頂結構應力分布較平均</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矩形 18"/>
          <p:cNvSpPr/>
          <p:nvPr/>
        </p:nvSpPr>
        <p:spPr>
          <a:xfrm>
            <a:off x="5214938" y="3740150"/>
            <a:ext cx="390525" cy="220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0" name="矩形 19"/>
          <p:cNvSpPr/>
          <p:nvPr/>
        </p:nvSpPr>
        <p:spPr>
          <a:xfrm>
            <a:off x="5095875" y="4386263"/>
            <a:ext cx="1052513" cy="2174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1302" name="文字方塊 5"/>
          <p:cNvSpPr txBox="1">
            <a:spLocks noChangeArrowheads="1"/>
          </p:cNvSpPr>
          <p:nvPr/>
        </p:nvSpPr>
        <p:spPr bwMode="auto">
          <a:xfrm>
            <a:off x="4857750" y="3094038"/>
            <a:ext cx="4137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162 MPa</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303" name="文字方塊 5"/>
          <p:cNvSpPr txBox="1">
            <a:spLocks noChangeArrowheads="1"/>
          </p:cNvSpPr>
          <p:nvPr/>
        </p:nvSpPr>
        <p:spPr bwMode="auto">
          <a:xfrm>
            <a:off x="4697413" y="6143625"/>
            <a:ext cx="4446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圓頂桁架應力分布</a:t>
            </a:r>
          </a:p>
        </p:txBody>
      </p:sp>
      <p:sp>
        <p:nvSpPr>
          <p:cNvPr id="18" name="矩形 17"/>
          <p:cNvSpPr/>
          <p:nvPr/>
        </p:nvSpPr>
        <p:spPr>
          <a:xfrm>
            <a:off x="528638" y="3767138"/>
            <a:ext cx="385762" cy="1825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1" name="矩形 20"/>
          <p:cNvSpPr/>
          <p:nvPr/>
        </p:nvSpPr>
        <p:spPr>
          <a:xfrm>
            <a:off x="393700" y="4381500"/>
            <a:ext cx="990600" cy="2047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1306" name="文字方塊 5"/>
          <p:cNvSpPr txBox="1">
            <a:spLocks noChangeArrowheads="1"/>
          </p:cNvSpPr>
          <p:nvPr/>
        </p:nvSpPr>
        <p:spPr bwMode="auto">
          <a:xfrm>
            <a:off x="168275" y="3094038"/>
            <a:ext cx="4465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363 MPa</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Tree>
    <p:extLst>
      <p:ext uri="{BB962C8B-B14F-4D97-AF65-F5344CB8AC3E}">
        <p14:creationId xmlns:p14="http://schemas.microsoft.com/office/powerpoint/2010/main" val="23180701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488" y="3452813"/>
            <a:ext cx="402907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3471863"/>
            <a:ext cx="43148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2" name="標題 1"/>
          <p:cNvSpPr>
            <a:spLocks noGrp="1"/>
          </p:cNvSpPr>
          <p:nvPr>
            <p:ph type="title"/>
          </p:nvPr>
        </p:nvSpPr>
        <p:spPr>
          <a:xfrm>
            <a:off x="0" y="219075"/>
            <a:ext cx="9144000" cy="7096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400">
                <a:latin typeface="標楷體" panose="03000509000000000000" pitchFamily="65" charset="-120"/>
                <a:ea typeface="標楷體" panose="03000509000000000000" pitchFamily="65" charset="-120"/>
                <a:cs typeface="Times New Roman" panose="02020603050405020304" pitchFamily="18" charset="0"/>
              </a:rPr>
              <a:t>級風壓</a:t>
            </a:r>
            <a:r>
              <a:rPr lang="zh-TW" altLang="en-US" sz="2400">
                <a:latin typeface="Times New Roman" panose="02020603050405020304" pitchFamily="18" charset="0"/>
                <a:ea typeface="標楷體" panose="03000509000000000000" pitchFamily="65" charset="-120"/>
                <a:cs typeface="Times New Roman" panose="02020603050405020304" pitchFamily="18" charset="0"/>
              </a:rPr>
              <a:t>變形</a:t>
            </a:r>
            <a:r>
              <a:rPr lang="zh-TW" altLang="en-US" sz="2400">
                <a:latin typeface="標楷體" panose="03000509000000000000" pitchFamily="65" charset="-120"/>
                <a:ea typeface="標楷體" panose="03000509000000000000" pitchFamily="65" charset="-120"/>
                <a:cs typeface="Times New Roman" panose="02020603050405020304" pitchFamily="18" charset="0"/>
              </a:rPr>
              <a:t>模擬分析</a:t>
            </a:r>
          </a:p>
        </p:txBody>
      </p:sp>
      <p:sp>
        <p:nvSpPr>
          <p:cNvPr id="12293"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31" name="矩形 30"/>
          <p:cNvSpPr/>
          <p:nvPr/>
        </p:nvSpPr>
        <p:spPr>
          <a:xfrm>
            <a:off x="715963" y="3767138"/>
            <a:ext cx="385762" cy="1825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2295" name="文字方塊 5"/>
          <p:cNvSpPr txBox="1">
            <a:spLocks noChangeArrowheads="1"/>
          </p:cNvSpPr>
          <p:nvPr/>
        </p:nvSpPr>
        <p:spPr bwMode="auto">
          <a:xfrm>
            <a:off x="387350" y="6129338"/>
            <a:ext cx="4316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圓頂桁架變形量分布</a:t>
            </a:r>
          </a:p>
        </p:txBody>
      </p:sp>
      <p:sp>
        <p:nvSpPr>
          <p:cNvPr id="32" name="矩形 31"/>
          <p:cNvSpPr/>
          <p:nvPr/>
        </p:nvSpPr>
        <p:spPr>
          <a:xfrm>
            <a:off x="636588" y="4330700"/>
            <a:ext cx="927100" cy="2270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2297" name="矩形 6"/>
          <p:cNvSpPr>
            <a:spLocks noChangeArrowheads="1"/>
          </p:cNvSpPr>
          <p:nvPr/>
        </p:nvSpPr>
        <p:spPr bwMode="auto">
          <a:xfrm>
            <a:off x="3870325" y="190500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12298" name="文字方塊 5"/>
          <p:cNvSpPr txBox="1">
            <a:spLocks noChangeArrowheads="1"/>
          </p:cNvSpPr>
          <p:nvPr/>
        </p:nvSpPr>
        <p:spPr bwMode="auto">
          <a:xfrm>
            <a:off x="387350" y="3105150"/>
            <a:ext cx="4316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3.1mm</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299" name="文字方塊 5"/>
          <p:cNvSpPr txBox="1">
            <a:spLocks noChangeArrowheads="1"/>
          </p:cNvSpPr>
          <p:nvPr/>
        </p:nvSpPr>
        <p:spPr bwMode="auto">
          <a:xfrm>
            <a:off x="5565775" y="1214438"/>
            <a:ext cx="337978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圓頂結構變形量最大值為</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3.1mm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圓頂結構變形量最大值為</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3.5mm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，兩者差距不大。</a:t>
            </a:r>
            <a:endPar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矩形 19"/>
          <p:cNvSpPr/>
          <p:nvPr/>
        </p:nvSpPr>
        <p:spPr>
          <a:xfrm>
            <a:off x="5267325" y="3754438"/>
            <a:ext cx="390525" cy="220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1" name="矩形 20"/>
          <p:cNvSpPr/>
          <p:nvPr/>
        </p:nvSpPr>
        <p:spPr>
          <a:xfrm>
            <a:off x="5181600" y="4357688"/>
            <a:ext cx="944563"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2302" name="文字方塊 5"/>
          <p:cNvSpPr txBox="1">
            <a:spLocks noChangeArrowheads="1"/>
          </p:cNvSpPr>
          <p:nvPr/>
        </p:nvSpPr>
        <p:spPr bwMode="auto">
          <a:xfrm>
            <a:off x="4929188" y="3105150"/>
            <a:ext cx="4016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3.5mm</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303" name="文字方塊 5"/>
          <p:cNvSpPr txBox="1">
            <a:spLocks noChangeArrowheads="1"/>
          </p:cNvSpPr>
          <p:nvPr/>
        </p:nvSpPr>
        <p:spPr bwMode="auto">
          <a:xfrm>
            <a:off x="4929188" y="6127750"/>
            <a:ext cx="4016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圓頂桁架變形量分布</a:t>
            </a:r>
          </a:p>
        </p:txBody>
      </p:sp>
      <p:graphicFrame>
        <p:nvGraphicFramePr>
          <p:cNvPr id="18" name="表格 17"/>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16:colId xmlns:a16="http://schemas.microsoft.com/office/drawing/2014/main" val="20000"/>
                    </a:ext>
                  </a:extLst>
                </a:gridCol>
                <a:gridCol w="777224">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3"/>
                  </a:ext>
                </a:extLst>
              </a:tr>
            </a:tbl>
          </a:graphicData>
        </a:graphic>
      </p:graphicFrame>
      <p:sp>
        <p:nvSpPr>
          <p:cNvPr id="19" name="矩形 18"/>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Tree>
    <p:extLst>
      <p:ext uri="{BB962C8B-B14F-4D97-AF65-F5344CB8AC3E}">
        <p14:creationId xmlns:p14="http://schemas.microsoft.com/office/powerpoint/2010/main" val="26358086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3746500"/>
            <a:ext cx="44672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875" y="2816225"/>
            <a:ext cx="4022725"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標題 1"/>
          <p:cNvSpPr>
            <a:spLocks noGrp="1"/>
          </p:cNvSpPr>
          <p:nvPr>
            <p:ph type="title"/>
          </p:nvPr>
        </p:nvSpPr>
        <p:spPr>
          <a:xfrm>
            <a:off x="0" y="127000"/>
            <a:ext cx="9144000" cy="8112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400">
                <a:latin typeface="標楷體" panose="03000509000000000000" pitchFamily="65" charset="-120"/>
                <a:ea typeface="標楷體" panose="03000509000000000000" pitchFamily="65" charset="-120"/>
                <a:cs typeface="Times New Roman" panose="02020603050405020304" pitchFamily="18" charset="0"/>
              </a:rPr>
              <a:t>級風壓與降雨模擬分析</a:t>
            </a:r>
          </a:p>
        </p:txBody>
      </p:sp>
      <p:sp>
        <p:nvSpPr>
          <p:cNvPr id="3077" name="文字方塊 5"/>
          <p:cNvSpPr txBox="1">
            <a:spLocks noChangeArrowheads="1"/>
          </p:cNvSpPr>
          <p:nvPr/>
        </p:nvSpPr>
        <p:spPr bwMode="auto">
          <a:xfrm>
            <a:off x="198438" y="777875"/>
            <a:ext cx="8745537"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285750" indent="-285750" algn="just" fontAlgn="base">
              <a:lnSpc>
                <a:spcPct val="100000"/>
              </a:lnSpc>
              <a:spcBef>
                <a:spcPct val="0"/>
              </a:spcBef>
              <a:spcAft>
                <a:spcPct val="0"/>
              </a:spcAft>
              <a:buFont typeface="Wingdings" panose="05000000000000000000" pitchFamily="2" charset="2"/>
              <a:buChar char="l"/>
              <a:defRPr/>
            </a:pP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考量颱風天降雨量大，且排水槽積水時，水壓力影響溫室結構，</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假設排水槽排水量不足，單槽水槽水壓力為</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1920kg</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fontAlgn="base">
              <a:lnSpc>
                <a:spcPct val="100000"/>
              </a:lnSpc>
              <a:spcBef>
                <a:spcPct val="0"/>
              </a:spcBef>
              <a:spcAft>
                <a:spcPct val="0"/>
              </a:spcAft>
              <a:buFont typeface="Wingdings" panose="05000000000000000000" pitchFamily="2" charset="2"/>
              <a:buChar char="l"/>
              <a:defRPr/>
            </a:pPr>
            <a:r>
              <a:rPr lang="en-US"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a:t>
            </a:r>
            <a:r>
              <a:rPr lang="zh-TW"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力</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且考量水壓力</a:t>
            </a:r>
            <a:r>
              <a:rPr lang="zh-TW"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圓頂桁架最大應力值</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 </a:t>
            </a:r>
            <a:r>
              <a:rPr lang="en-US"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335MPa</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接近</a:t>
            </a:r>
            <a:r>
              <a:rPr lang="zh-TW" altLang="zh-TW"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鍍鋅鋼管降伏強度</a:t>
            </a:r>
            <a:r>
              <a:rPr lang="zh-TW" altLang="en-US"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fontAlgn="base">
              <a:lnSpc>
                <a:spcPct val="100000"/>
              </a:lnSpc>
              <a:spcBef>
                <a:spcPct val="0"/>
              </a:spcBef>
              <a:spcAft>
                <a:spcPct val="0"/>
              </a:spcAft>
              <a:buFont typeface="Wingdings" panose="05000000000000000000" pitchFamily="2" charset="2"/>
              <a:buChar char="l"/>
              <a:defRPr/>
            </a:pPr>
            <a:r>
              <a:rPr lang="zh-TW" altLang="zh-TW"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結構最大變形量為</a:t>
            </a:r>
            <a:r>
              <a:rPr lang="en-US" altLang="zh-TW"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3.1mm</a:t>
            </a:r>
            <a:r>
              <a:rPr lang="zh-TW" altLang="zh-TW"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，發生在</a:t>
            </a:r>
            <a:r>
              <a:rPr lang="zh-TW" altLang="en-US"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側面</a:t>
            </a:r>
            <a:r>
              <a:rPr lang="zh-TW" altLang="zh-TW"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橫樑。</a:t>
            </a:r>
            <a:endParaRPr lang="en-US" altLang="zh-TW"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ct val="100000"/>
              </a:lnSpc>
              <a:spcBef>
                <a:spcPct val="0"/>
              </a:spcBef>
              <a:spcAft>
                <a:spcPct val="0"/>
              </a:spcAft>
              <a:buFont typeface="Arial" panose="020B0604020202020204" pitchFamily="34" charset="0"/>
              <a:buNone/>
              <a:defRPr/>
            </a:pPr>
            <a:endPar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318" name="文字方塊 7"/>
          <p:cNvSpPr txBox="1">
            <a:spLocks noChangeArrowheads="1"/>
          </p:cNvSpPr>
          <p:nvPr/>
        </p:nvSpPr>
        <p:spPr bwMode="auto">
          <a:xfrm>
            <a:off x="277813" y="5619750"/>
            <a:ext cx="3432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rPr>
              <a:t>溫室結構受風壓及水壓圖</a:t>
            </a:r>
          </a:p>
        </p:txBody>
      </p:sp>
      <p:cxnSp>
        <p:nvCxnSpPr>
          <p:cNvPr id="16" name="直線單箭頭接點 15"/>
          <p:cNvCxnSpPr/>
          <p:nvPr/>
        </p:nvCxnSpPr>
        <p:spPr>
          <a:xfrm>
            <a:off x="909638" y="2763838"/>
            <a:ext cx="322262" cy="3349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20" name="矩形 16"/>
          <p:cNvSpPr>
            <a:spLocks noChangeArrowheads="1"/>
          </p:cNvSpPr>
          <p:nvPr/>
        </p:nvSpPr>
        <p:spPr bwMode="auto">
          <a:xfrm>
            <a:off x="-31750" y="2352675"/>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迎風屋面風壓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20" name="直線單箭頭接點 19"/>
          <p:cNvCxnSpPr/>
          <p:nvPr/>
        </p:nvCxnSpPr>
        <p:spPr>
          <a:xfrm flipH="1">
            <a:off x="1538288" y="4687888"/>
            <a:ext cx="584200"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22" name="矩形 20"/>
          <p:cNvSpPr>
            <a:spLocks noChangeArrowheads="1"/>
          </p:cNvSpPr>
          <p:nvPr/>
        </p:nvSpPr>
        <p:spPr bwMode="auto">
          <a:xfrm>
            <a:off x="436563" y="5078413"/>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24" name="直線單箭頭接點 23"/>
          <p:cNvCxnSpPr/>
          <p:nvPr/>
        </p:nvCxnSpPr>
        <p:spPr>
          <a:xfrm flipV="1">
            <a:off x="2859088" y="3238500"/>
            <a:ext cx="574675" cy="395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24" name="矩形 24"/>
          <p:cNvSpPr>
            <a:spLocks noChangeArrowheads="1"/>
          </p:cNvSpPr>
          <p:nvPr/>
        </p:nvSpPr>
        <p:spPr bwMode="auto">
          <a:xfrm>
            <a:off x="3397250" y="30353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a:solidFill>
                <a:prstClr val="black"/>
              </a:solidFill>
              <a:ea typeface="標楷體" panose="03000509000000000000" pitchFamily="65" charset="-120"/>
              <a:cs typeface="Times New Roman" panose="02020603050405020304" pitchFamily="18" charset="0"/>
            </a:endParaRPr>
          </a:p>
        </p:txBody>
      </p:sp>
      <p:sp>
        <p:nvSpPr>
          <p:cNvPr id="13325" name="矩形 16"/>
          <p:cNvSpPr>
            <a:spLocks noChangeArrowheads="1"/>
          </p:cNvSpPr>
          <p:nvPr/>
        </p:nvSpPr>
        <p:spPr bwMode="auto">
          <a:xfrm>
            <a:off x="2168525" y="2809875"/>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背風屋面風壓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22" name="直線單箭頭接點 21"/>
          <p:cNvCxnSpPr/>
          <p:nvPr/>
        </p:nvCxnSpPr>
        <p:spPr>
          <a:xfrm flipV="1">
            <a:off x="1763713" y="309880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1474788" y="2682875"/>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2952750" y="3746500"/>
            <a:ext cx="9525" cy="5111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H="1">
            <a:off x="1619250" y="3290888"/>
            <a:ext cx="7938" cy="5095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30" name="矩形 24"/>
          <p:cNvSpPr>
            <a:spLocks noChangeArrowheads="1"/>
          </p:cNvSpPr>
          <p:nvPr/>
        </p:nvSpPr>
        <p:spPr bwMode="auto">
          <a:xfrm>
            <a:off x="3021013" y="3625850"/>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水壓力</a:t>
            </a:r>
            <a:endParaRPr lang="zh-TW" altLang="en-US">
              <a:solidFill>
                <a:prstClr val="black"/>
              </a:solidFill>
              <a:ea typeface="標楷體" panose="03000509000000000000" pitchFamily="65" charset="-120"/>
              <a:cs typeface="Times New Roman" panose="02020603050405020304" pitchFamily="18" charset="0"/>
            </a:endParaRPr>
          </a:p>
        </p:txBody>
      </p:sp>
      <p:sp>
        <p:nvSpPr>
          <p:cNvPr id="13331" name="矩形 24"/>
          <p:cNvSpPr>
            <a:spLocks noChangeArrowheads="1"/>
          </p:cNvSpPr>
          <p:nvPr/>
        </p:nvSpPr>
        <p:spPr bwMode="auto">
          <a:xfrm>
            <a:off x="1595438" y="328930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水壓力</a:t>
            </a:r>
            <a:endParaRPr lang="zh-TW" altLang="en-US">
              <a:solidFill>
                <a:prstClr val="black"/>
              </a:solidFill>
              <a:ea typeface="標楷體" panose="03000509000000000000" pitchFamily="65" charset="-120"/>
              <a:cs typeface="Times New Roman" panose="02020603050405020304" pitchFamily="18" charset="0"/>
            </a:endParaRPr>
          </a:p>
        </p:txBody>
      </p:sp>
      <p:sp>
        <p:nvSpPr>
          <p:cNvPr id="30" name="矩形 29"/>
          <p:cNvSpPr/>
          <p:nvPr/>
        </p:nvSpPr>
        <p:spPr>
          <a:xfrm>
            <a:off x="5040313" y="4041775"/>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3333" name="文字方塊 5"/>
          <p:cNvSpPr txBox="1">
            <a:spLocks noChangeArrowheads="1"/>
          </p:cNvSpPr>
          <p:nvPr/>
        </p:nvSpPr>
        <p:spPr bwMode="auto">
          <a:xfrm>
            <a:off x="4678363" y="6410325"/>
            <a:ext cx="4465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級風壓下</a:t>
            </a: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受風壓及水壓</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應力分布</a:t>
            </a:r>
          </a:p>
        </p:txBody>
      </p:sp>
      <p:sp>
        <p:nvSpPr>
          <p:cNvPr id="32" name="矩形 31"/>
          <p:cNvSpPr/>
          <p:nvPr/>
        </p:nvSpPr>
        <p:spPr>
          <a:xfrm>
            <a:off x="4903788" y="4656138"/>
            <a:ext cx="990600" cy="2047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3335" name="文字方塊 5"/>
          <p:cNvSpPr txBox="1">
            <a:spLocks noChangeArrowheads="1"/>
          </p:cNvSpPr>
          <p:nvPr/>
        </p:nvSpPr>
        <p:spPr bwMode="auto">
          <a:xfrm>
            <a:off x="4678363" y="3370263"/>
            <a:ext cx="4465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363 MPa</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336" name="矩形 16"/>
          <p:cNvSpPr>
            <a:spLocks noChangeArrowheads="1"/>
          </p:cNvSpPr>
          <p:nvPr/>
        </p:nvSpPr>
        <p:spPr bwMode="auto">
          <a:xfrm>
            <a:off x="1422400" y="2420938"/>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中央屋面風壓</a:t>
            </a:r>
            <a:endParaRPr lang="zh-TW" altLang="en-US">
              <a:solidFill>
                <a:prstClr val="black"/>
              </a:solidFill>
              <a:ea typeface="標楷體" panose="03000509000000000000" pitchFamily="65" charset="-120"/>
              <a:cs typeface="Times New Roman" panose="02020603050405020304" pitchFamily="18" charset="0"/>
            </a:endParaRPr>
          </a:p>
        </p:txBody>
      </p:sp>
      <p:cxnSp>
        <p:nvCxnSpPr>
          <p:cNvPr id="35" name="直線單箭頭接點 34"/>
          <p:cNvCxnSpPr/>
          <p:nvPr/>
        </p:nvCxnSpPr>
        <p:spPr>
          <a:xfrm>
            <a:off x="228600" y="3057525"/>
            <a:ext cx="276225" cy="150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3949700" y="5168900"/>
            <a:ext cx="276225" cy="150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39" name="矩形 6"/>
          <p:cNvSpPr>
            <a:spLocks noChangeArrowheads="1"/>
          </p:cNvSpPr>
          <p:nvPr/>
        </p:nvSpPr>
        <p:spPr bwMode="auto">
          <a:xfrm>
            <a:off x="3703638" y="2276475"/>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graphicFrame>
        <p:nvGraphicFramePr>
          <p:cNvPr id="38" name="表格 37"/>
          <p:cNvGraphicFramePr>
            <a:graphicFrameLocks noGrp="1"/>
          </p:cNvGraphicFramePr>
          <p:nvPr/>
        </p:nvGraphicFramePr>
        <p:xfrm>
          <a:off x="5554663" y="2012950"/>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16:colId xmlns:a16="http://schemas.microsoft.com/office/drawing/2014/main" val="20000"/>
                    </a:ext>
                  </a:extLst>
                </a:gridCol>
                <a:gridCol w="777224">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3"/>
                  </a:ext>
                </a:extLst>
              </a:tr>
            </a:tbl>
          </a:graphicData>
        </a:graphic>
      </p:graphicFrame>
      <p:sp>
        <p:nvSpPr>
          <p:cNvPr id="13367" name="文字方塊 5"/>
          <p:cNvSpPr txBox="1">
            <a:spLocks noChangeArrowheads="1"/>
          </p:cNvSpPr>
          <p:nvPr/>
        </p:nvSpPr>
        <p:spPr bwMode="auto">
          <a:xfrm>
            <a:off x="6223000" y="1651000"/>
            <a:ext cx="2354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31" name="矩形 30"/>
          <p:cNvSpPr/>
          <p:nvPr/>
        </p:nvSpPr>
        <p:spPr>
          <a:xfrm>
            <a:off x="6718300" y="2513013"/>
            <a:ext cx="385763" cy="184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Tree>
    <p:extLst>
      <p:ext uri="{BB962C8B-B14F-4D97-AF65-F5344CB8AC3E}">
        <p14:creationId xmlns:p14="http://schemas.microsoft.com/office/powerpoint/2010/main" val="1900843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498850"/>
            <a:ext cx="397192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8" y="3498850"/>
            <a:ext cx="42100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標題 1"/>
          <p:cNvSpPr>
            <a:spLocks noGrp="1"/>
          </p:cNvSpPr>
          <p:nvPr>
            <p:ph type="title"/>
          </p:nvPr>
        </p:nvSpPr>
        <p:spPr>
          <a:xfrm>
            <a:off x="0" y="219075"/>
            <a:ext cx="9144000" cy="7096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400">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sp>
        <p:nvSpPr>
          <p:cNvPr id="14341"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14342" name="文字方塊 5"/>
          <p:cNvSpPr txBox="1">
            <a:spLocks noChangeArrowheads="1"/>
          </p:cNvSpPr>
          <p:nvPr/>
        </p:nvSpPr>
        <p:spPr bwMode="auto">
          <a:xfrm>
            <a:off x="0" y="6145213"/>
            <a:ext cx="4568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圓頂桁架應力分布</a:t>
            </a:r>
          </a:p>
        </p:txBody>
      </p:sp>
      <p:sp>
        <p:nvSpPr>
          <p:cNvPr id="14343" name="矩形 6"/>
          <p:cNvSpPr>
            <a:spLocks noChangeArrowheads="1"/>
          </p:cNvSpPr>
          <p:nvPr/>
        </p:nvSpPr>
        <p:spPr bwMode="auto">
          <a:xfrm>
            <a:off x="3870325" y="190500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14344" name="文字方塊 5"/>
          <p:cNvSpPr txBox="1">
            <a:spLocks noChangeArrowheads="1"/>
          </p:cNvSpPr>
          <p:nvPr/>
        </p:nvSpPr>
        <p:spPr bwMode="auto">
          <a:xfrm>
            <a:off x="5473700" y="935038"/>
            <a:ext cx="3379788"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 </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472MPa</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超過鍍鋅鋼管降伏強度。</a:t>
            </a:r>
            <a:endPar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 </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211MPa</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在鍍鋅鋼管降伏強度內，</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圓頂結構應力分布較平均</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矩形 18"/>
          <p:cNvSpPr/>
          <p:nvPr/>
        </p:nvSpPr>
        <p:spPr>
          <a:xfrm>
            <a:off x="5214938" y="3740150"/>
            <a:ext cx="390525" cy="220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0" name="矩形 19"/>
          <p:cNvSpPr/>
          <p:nvPr/>
        </p:nvSpPr>
        <p:spPr>
          <a:xfrm>
            <a:off x="5078413" y="4351338"/>
            <a:ext cx="1052512" cy="2174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4347" name="文字方塊 5"/>
          <p:cNvSpPr txBox="1">
            <a:spLocks noChangeArrowheads="1"/>
          </p:cNvSpPr>
          <p:nvPr/>
        </p:nvSpPr>
        <p:spPr bwMode="auto">
          <a:xfrm>
            <a:off x="4872038" y="3086100"/>
            <a:ext cx="398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211 MPa</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348" name="文字方塊 5"/>
          <p:cNvSpPr txBox="1">
            <a:spLocks noChangeArrowheads="1"/>
          </p:cNvSpPr>
          <p:nvPr/>
        </p:nvSpPr>
        <p:spPr bwMode="auto">
          <a:xfrm>
            <a:off x="4872038" y="6089650"/>
            <a:ext cx="398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圓頂桁架應力分布</a:t>
            </a:r>
          </a:p>
        </p:txBody>
      </p:sp>
      <p:sp>
        <p:nvSpPr>
          <p:cNvPr id="18" name="矩形 17"/>
          <p:cNvSpPr/>
          <p:nvPr/>
        </p:nvSpPr>
        <p:spPr>
          <a:xfrm>
            <a:off x="608013" y="3767138"/>
            <a:ext cx="385762" cy="1825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1" name="矩形 20"/>
          <p:cNvSpPr/>
          <p:nvPr/>
        </p:nvSpPr>
        <p:spPr>
          <a:xfrm>
            <a:off x="485775" y="4368800"/>
            <a:ext cx="990600" cy="2047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4351" name="文字方塊 5"/>
          <p:cNvSpPr txBox="1">
            <a:spLocks noChangeArrowheads="1"/>
          </p:cNvSpPr>
          <p:nvPr/>
        </p:nvSpPr>
        <p:spPr bwMode="auto">
          <a:xfrm>
            <a:off x="168275" y="3094038"/>
            <a:ext cx="4465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472 MPa</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17" name="表格 16"/>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16:colId xmlns:a16="http://schemas.microsoft.com/office/drawing/2014/main" val="20000"/>
                    </a:ext>
                  </a:extLst>
                </a:gridCol>
                <a:gridCol w="777224">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3"/>
                  </a:ext>
                </a:extLst>
              </a:tr>
            </a:tbl>
          </a:graphicData>
        </a:graphic>
      </p:graphicFrame>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Tree>
    <p:extLst>
      <p:ext uri="{BB962C8B-B14F-4D97-AF65-F5344CB8AC3E}">
        <p14:creationId xmlns:p14="http://schemas.microsoft.com/office/powerpoint/2010/main" val="12693781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663" y="3459163"/>
            <a:ext cx="40005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3459163"/>
            <a:ext cx="43148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標題 1"/>
          <p:cNvSpPr>
            <a:spLocks noGrp="1"/>
          </p:cNvSpPr>
          <p:nvPr>
            <p:ph type="title"/>
          </p:nvPr>
        </p:nvSpPr>
        <p:spPr>
          <a:xfrm>
            <a:off x="0" y="219075"/>
            <a:ext cx="9144000" cy="709613"/>
          </a:xfrm>
        </p:spPr>
        <p:txBody>
          <a:bodyPr/>
          <a:lstStyle/>
          <a:p>
            <a:pPr algn="ctr" eaLnBrk="1" hangingPunct="1"/>
            <a:r>
              <a:rPr lang="zh-TW" altLang="en-US" sz="240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400">
                <a:latin typeface="標楷體" panose="03000509000000000000" pitchFamily="65" charset="-120"/>
                <a:ea typeface="標楷體" panose="03000509000000000000" pitchFamily="65" charset="-120"/>
                <a:cs typeface="Times New Roman" panose="02020603050405020304" pitchFamily="18" charset="0"/>
              </a:rPr>
              <a:t>級風壓</a:t>
            </a:r>
            <a:r>
              <a:rPr lang="zh-TW" altLang="en-US" sz="2400">
                <a:latin typeface="Times New Roman" panose="02020603050405020304" pitchFamily="18" charset="0"/>
                <a:ea typeface="標楷體" panose="03000509000000000000" pitchFamily="65" charset="-120"/>
                <a:cs typeface="Times New Roman" panose="02020603050405020304" pitchFamily="18" charset="0"/>
              </a:rPr>
              <a:t>變形</a:t>
            </a:r>
            <a:r>
              <a:rPr lang="zh-TW" altLang="en-US" sz="2400">
                <a:latin typeface="標楷體" panose="03000509000000000000" pitchFamily="65" charset="-120"/>
                <a:ea typeface="標楷體" panose="03000509000000000000" pitchFamily="65" charset="-120"/>
                <a:cs typeface="Times New Roman" panose="02020603050405020304" pitchFamily="18" charset="0"/>
              </a:rPr>
              <a:t>模擬分析</a:t>
            </a:r>
          </a:p>
        </p:txBody>
      </p:sp>
      <p:sp>
        <p:nvSpPr>
          <p:cNvPr id="15365"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31" name="矩形 30"/>
          <p:cNvSpPr/>
          <p:nvPr/>
        </p:nvSpPr>
        <p:spPr>
          <a:xfrm>
            <a:off x="715963" y="3767138"/>
            <a:ext cx="385762" cy="1825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5367" name="文字方塊 5"/>
          <p:cNvSpPr txBox="1">
            <a:spLocks noChangeArrowheads="1"/>
          </p:cNvSpPr>
          <p:nvPr/>
        </p:nvSpPr>
        <p:spPr bwMode="auto">
          <a:xfrm>
            <a:off x="387350" y="6129338"/>
            <a:ext cx="4316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圓頂桁架變形量分布</a:t>
            </a:r>
          </a:p>
        </p:txBody>
      </p:sp>
      <p:sp>
        <p:nvSpPr>
          <p:cNvPr id="32" name="矩形 31"/>
          <p:cNvSpPr/>
          <p:nvPr/>
        </p:nvSpPr>
        <p:spPr>
          <a:xfrm>
            <a:off x="609600" y="4330700"/>
            <a:ext cx="927100" cy="2270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5369" name="矩形 6"/>
          <p:cNvSpPr>
            <a:spLocks noChangeArrowheads="1"/>
          </p:cNvSpPr>
          <p:nvPr/>
        </p:nvSpPr>
        <p:spPr bwMode="auto">
          <a:xfrm>
            <a:off x="3870325" y="190500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15370" name="文字方塊 5"/>
          <p:cNvSpPr txBox="1">
            <a:spLocks noChangeArrowheads="1"/>
          </p:cNvSpPr>
          <p:nvPr/>
        </p:nvSpPr>
        <p:spPr bwMode="auto">
          <a:xfrm>
            <a:off x="387350" y="3052763"/>
            <a:ext cx="431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4.2mm</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371" name="文字方塊 5"/>
          <p:cNvSpPr txBox="1">
            <a:spLocks noChangeArrowheads="1"/>
          </p:cNvSpPr>
          <p:nvPr/>
        </p:nvSpPr>
        <p:spPr bwMode="auto">
          <a:xfrm>
            <a:off x="5549900" y="1214438"/>
            <a:ext cx="337978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圓頂結構變形量最大值為</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4.2mm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圓頂結構變形量最大值為</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4.9mm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，兩者差距不大。</a:t>
            </a:r>
            <a:endPar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矩形 19"/>
          <p:cNvSpPr/>
          <p:nvPr/>
        </p:nvSpPr>
        <p:spPr>
          <a:xfrm>
            <a:off x="5253038" y="3741738"/>
            <a:ext cx="390525" cy="220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1" name="矩形 20"/>
          <p:cNvSpPr/>
          <p:nvPr/>
        </p:nvSpPr>
        <p:spPr>
          <a:xfrm>
            <a:off x="5145088" y="4330700"/>
            <a:ext cx="944562"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5374" name="文字方塊 5"/>
          <p:cNvSpPr txBox="1">
            <a:spLocks noChangeArrowheads="1"/>
          </p:cNvSpPr>
          <p:nvPr/>
        </p:nvSpPr>
        <p:spPr bwMode="auto">
          <a:xfrm>
            <a:off x="4929188" y="3040063"/>
            <a:ext cx="4016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4.9mm</a:t>
            </a:r>
            <a:endPar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375" name="文字方塊 5"/>
          <p:cNvSpPr txBox="1">
            <a:spLocks noChangeArrowheads="1"/>
          </p:cNvSpPr>
          <p:nvPr/>
        </p:nvSpPr>
        <p:spPr bwMode="auto">
          <a:xfrm>
            <a:off x="4929188" y="6127750"/>
            <a:ext cx="4016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圓頂桁架變形量分布</a:t>
            </a:r>
          </a:p>
        </p:txBody>
      </p:sp>
      <p:graphicFrame>
        <p:nvGraphicFramePr>
          <p:cNvPr id="17" name="表格 16"/>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16:colId xmlns:a16="http://schemas.microsoft.com/office/drawing/2014/main" val="20000"/>
                    </a:ext>
                  </a:extLst>
                </a:gridCol>
                <a:gridCol w="777224">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4938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94" y="814710"/>
            <a:ext cx="5248275"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14</a:t>
            </a:fld>
            <a:endParaRPr lang="zh-TW" altLang="en-US">
              <a:solidFill>
                <a:prstClr val="black">
                  <a:tint val="75000"/>
                </a:prstClr>
              </a:solidFill>
            </a:endParaRPr>
          </a:p>
        </p:txBody>
      </p:sp>
      <p:sp>
        <p:nvSpPr>
          <p:cNvPr id="27" name="矩形 26"/>
          <p:cNvSpPr/>
          <p:nvPr/>
        </p:nvSpPr>
        <p:spPr>
          <a:xfrm>
            <a:off x="2079495" y="5672545"/>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UBP</a:t>
            </a:r>
            <a:r>
              <a:rPr lang="zh-TW" altLang="en-US" kern="100" dirty="0">
                <a:solidFill>
                  <a:prstClr val="black"/>
                </a:solidFill>
                <a:latin typeface="Times New Roman" pitchFamily="18" charset="0"/>
                <a:ea typeface="標楷體"/>
                <a:cs typeface="Times New Roman" pitchFamily="18" charset="0"/>
              </a:rPr>
              <a:t>圓頂塑膠型溫室規劃輕量化型材構件</a:t>
            </a:r>
            <a:endParaRPr lang="zh-TW" altLang="en-US" dirty="0">
              <a:solidFill>
                <a:prstClr val="black"/>
              </a:solidFill>
            </a:endParaRPr>
          </a:p>
        </p:txBody>
      </p:sp>
      <p:sp>
        <p:nvSpPr>
          <p:cNvPr id="36" name="矩形 35"/>
          <p:cNvSpPr/>
          <p:nvPr/>
        </p:nvSpPr>
        <p:spPr>
          <a:xfrm>
            <a:off x="6819686" y="3535229"/>
            <a:ext cx="2467343"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2" name="直線單箭頭接點 41"/>
          <p:cNvCxnSpPr/>
          <p:nvPr/>
        </p:nvCxnSpPr>
        <p:spPr>
          <a:xfrm flipH="1">
            <a:off x="6675120" y="3719898"/>
            <a:ext cx="865164" cy="2272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a:off x="6614160" y="3719898"/>
            <a:ext cx="926124" cy="59302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94837" y="4353665"/>
            <a:ext cx="2467343"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7" name="直線單箭頭接點 46"/>
          <p:cNvCxnSpPr/>
          <p:nvPr/>
        </p:nvCxnSpPr>
        <p:spPr>
          <a:xfrm flipV="1">
            <a:off x="2544675" y="3474720"/>
            <a:ext cx="1112925" cy="10928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2544675" y="3810000"/>
            <a:ext cx="1219605" cy="7575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6030370" y="1445725"/>
            <a:ext cx="2441695" cy="923330"/>
          </a:xfrm>
          <a:prstGeom prst="rect">
            <a:avLst/>
          </a:prstGeom>
        </p:spPr>
        <p:txBody>
          <a:bodyPr wrap="none">
            <a:spAutoFit/>
          </a:bodyPr>
          <a:lstStyle/>
          <a:p>
            <a:pPr algn="ctr" fontAlgn="ctr"/>
            <a:r>
              <a:rPr lang="zh-TW" altLang="en-US" dirty="0">
                <a:solidFill>
                  <a:srgbClr val="FF0000"/>
                </a:solidFill>
                <a:latin typeface="Times New Roman" pitchFamily="18" charset="0"/>
                <a:ea typeface="標楷體" pitchFamily="65" charset="-120"/>
                <a:cs typeface="Times New Roman" pitchFamily="18" charset="0"/>
              </a:rPr>
              <a:t>水槽</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r>
              <a:rPr lang="en-US" altLang="zh-TW" dirty="0">
                <a:solidFill>
                  <a:prstClr val="black"/>
                </a:solidFill>
                <a:latin typeface="Times New Roman" pitchFamily="18" charset="0"/>
                <a:ea typeface="標楷體" pitchFamily="65" charset="-120"/>
                <a:cs typeface="Times New Roman" pitchFamily="18" charset="0"/>
              </a:rPr>
              <a:t>U120x100</a:t>
            </a:r>
          </a:p>
          <a:p>
            <a:pPr algn="ctr" fontAlgn="ctr"/>
            <a:r>
              <a:rPr lang="en-US" altLang="zh-TW" kern="100" dirty="0">
                <a:solidFill>
                  <a:srgbClr val="0000FF"/>
                </a:solidFill>
                <a:latin typeface="Times New Roman" pitchFamily="18" charset="0"/>
                <a:ea typeface="標楷體"/>
                <a:cs typeface="Times New Roman" pitchFamily="18" charset="0"/>
              </a:rPr>
              <a:t>【SS400→SUS202-1】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212080" y="1662776"/>
            <a:ext cx="1593958" cy="745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9" name="表格 28"/>
          <p:cNvGraphicFramePr>
            <a:graphicFrameLocks noGrp="1"/>
          </p:cNvGraphicFramePr>
          <p:nvPr>
            <p:extLst/>
          </p:nvPr>
        </p:nvGraphicFramePr>
        <p:xfrm>
          <a:off x="539552" y="6041877"/>
          <a:ext cx="8280920" cy="817245"/>
        </p:xfrm>
        <a:graphic>
          <a:graphicData uri="http://schemas.openxmlformats.org/drawingml/2006/table">
            <a:tbl>
              <a:tblPr>
                <a:tableStyleId>{5C22544A-7EE6-4342-B048-85BDC9FD1C3A}</a:tableStyleId>
              </a:tblPr>
              <a:tblGrid>
                <a:gridCol w="919289">
                  <a:extLst>
                    <a:ext uri="{9D8B030D-6E8A-4147-A177-3AD203B41FA5}">
                      <a16:colId xmlns:a16="http://schemas.microsoft.com/office/drawing/2014/main" val="20000"/>
                    </a:ext>
                  </a:extLst>
                </a:gridCol>
                <a:gridCol w="1024927">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1512168">
                  <a:extLst>
                    <a:ext uri="{9D8B030D-6E8A-4147-A177-3AD203B41FA5}">
                      <a16:colId xmlns:a16="http://schemas.microsoft.com/office/drawing/2014/main" val="20005"/>
                    </a:ext>
                  </a:extLst>
                </a:gridCol>
                <a:gridCol w="1872208">
                  <a:extLst>
                    <a:ext uri="{9D8B030D-6E8A-4147-A177-3AD203B41FA5}">
                      <a16:colId xmlns:a16="http://schemas.microsoft.com/office/drawing/2014/main" val="20006"/>
                    </a:ext>
                  </a:extLst>
                </a:gridCol>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標楷體" pitchFamily="65" charset="-120"/>
                          <a:ea typeface="標楷體" pitchFamily="65" charset="-120"/>
                          <a:cs typeface="Times New Roman" pitchFamily="18" charset="0"/>
                        </a:rPr>
                        <a:t>型鋼形式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134706">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9,400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34706">
                <a:tc>
                  <a:txBody>
                    <a:bodyPr/>
                    <a:lstStyle/>
                    <a:p>
                      <a:pPr algn="ctr" fontAlgn="ctr"/>
                      <a:r>
                        <a:rPr lang="en-US" sz="1800" b="0" i="0" u="none" strike="noStrike" dirty="0">
                          <a:solidFill>
                            <a:schemeClr val="tx1"/>
                          </a:solidFill>
                          <a:effectLst/>
                          <a:latin typeface="Times New Roman" pitchFamily="18" charset="0"/>
                          <a:ea typeface="標楷體" pitchFamily="65" charset="-120"/>
                          <a:cs typeface="Times New Roman"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方型鋼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a:rPr>
                        <a:t>200 x 100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13.9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37,000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5" name="矩形 14"/>
          <p:cNvSpPr/>
          <p:nvPr/>
        </p:nvSpPr>
        <p:spPr>
          <a:xfrm>
            <a:off x="0" y="3297130"/>
            <a:ext cx="2467342" cy="923330"/>
          </a:xfrm>
          <a:prstGeom prst="rect">
            <a:avLst/>
          </a:prstGeom>
        </p:spPr>
        <p:txBody>
          <a:bodyPr wrap="none">
            <a:spAutoFit/>
          </a:bodyPr>
          <a:lstStyle/>
          <a:p>
            <a:pPr algn="ctr" fontAlgn="ctr">
              <a:defRPr/>
            </a:pPr>
            <a:r>
              <a:rPr lang="zh-TW" altLang="en-US" dirty="0">
                <a:solidFill>
                  <a:srgbClr val="FF0000"/>
                </a:solidFill>
                <a:latin typeface="Times New Roman" pitchFamily="18" charset="0"/>
                <a:ea typeface="標楷體" pitchFamily="65" charset="-120"/>
                <a:cs typeface="Times New Roman" pitchFamily="18" charset="0"/>
              </a:rPr>
              <a:t>主立柱</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□200 x 100</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6" name="直線單箭頭接點 15"/>
          <p:cNvCxnSpPr/>
          <p:nvPr/>
        </p:nvCxnSpPr>
        <p:spPr>
          <a:xfrm flipV="1">
            <a:off x="1547664" y="2941321"/>
            <a:ext cx="601176" cy="5333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77972" y="250631"/>
            <a:ext cx="8694360" cy="461665"/>
          </a:xfrm>
          <a:prstGeom prst="rect">
            <a:avLst/>
          </a:prstGeom>
        </p:spPr>
        <p:txBody>
          <a:bodyPr wrap="square">
            <a:spAutoFit/>
          </a:bodyPr>
          <a:lstStyle/>
          <a:p>
            <a:pPr algn="ctr"/>
            <a:r>
              <a:rPr lang="en-US" altLang="zh-TW" sz="2400" b="1" dirty="0">
                <a:solidFill>
                  <a:srgbClr val="0000FF"/>
                </a:solidFill>
                <a:latin typeface="Times New Roman" pitchFamily="18" charset="0"/>
                <a:ea typeface="標楷體" panose="03000509000000000000" pitchFamily="65" charset="-120"/>
                <a:cs typeface="Times New Roman" pitchFamily="18" charset="0"/>
              </a:rPr>
              <a:t>UBP</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圓頂塑膠型溫室</a:t>
            </a:r>
          </a:p>
        </p:txBody>
      </p:sp>
    </p:spTree>
    <p:extLst>
      <p:ext uri="{BB962C8B-B14F-4D97-AF65-F5344CB8AC3E}">
        <p14:creationId xmlns:p14="http://schemas.microsoft.com/office/powerpoint/2010/main" val="1825881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a:xfrm>
            <a:off x="0" y="419100"/>
            <a:ext cx="9144000" cy="614363"/>
          </a:xfrm>
        </p:spPr>
        <p:txBody>
          <a:bodyPr/>
          <a:lstStyle/>
          <a:p>
            <a:pPr algn="ctr" eaLnBrk="1" hangingPunct="1"/>
            <a:r>
              <a:rPr lang="zh-TW" altLang="en-US" sz="3200">
                <a:latin typeface="標楷體" panose="03000509000000000000" pitchFamily="65" charset="-120"/>
                <a:ea typeface="標楷體" panose="03000509000000000000" pitchFamily="65" charset="-120"/>
              </a:rPr>
              <a:t>小結</a:t>
            </a:r>
          </a:p>
        </p:txBody>
      </p:sp>
      <p:sp>
        <p:nvSpPr>
          <p:cNvPr id="16387" name="文字方塊 5"/>
          <p:cNvSpPr txBox="1">
            <a:spLocks noChangeArrowheads="1"/>
          </p:cNvSpPr>
          <p:nvPr/>
        </p:nvSpPr>
        <p:spPr bwMode="auto">
          <a:xfrm>
            <a:off x="484188" y="1033463"/>
            <a:ext cx="8175625" cy="487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ts val="600"/>
              </a:spcAft>
              <a:buFont typeface="Arial" panose="020B0604020202020204" pitchFamily="34" charset="0"/>
              <a:buAutoNum type="arabicPeriod"/>
            </a:pPr>
            <a:r>
              <a:rPr lang="zh-TW" altLang="en-US"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進行圓頂力霸型溫室結構性能優化，</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以山牆面結構之主立柱與副立柱間隔距離，分別設計分析三圓頂溫室結構及四圓頂溫室結構</a:t>
            </a:r>
            <a:r>
              <a:rPr lang="zh-TW" altLang="en-US"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，並進行模擬分析比較。</a:t>
            </a:r>
            <a:endParaRPr lang="en-US" altLang="zh-TW"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ts val="600"/>
              </a:spcAft>
              <a:buFont typeface="Arial" panose="020B0604020202020204" pitchFamily="34" charset="0"/>
              <a:buAutoNum type="arabicPeriod"/>
            </a:pPr>
            <a:r>
              <a:rPr lang="zh-TW" altLang="en-US"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圓頂力霸型溫室之結構強度模擬比較，</a:t>
            </a:r>
            <a:r>
              <a:rPr lang="zh-TW"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室</a:t>
            </a:r>
            <a:r>
              <a:rPr lang="zh-TW"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受</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力</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a:t>
            </a: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363MPa</a:t>
            </a:r>
            <a:r>
              <a:rPr lang="zh-TW" altLang="en-US"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a:t>
            </a: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162MPa</a:t>
            </a:r>
            <a:r>
              <a:rPr lang="zh-TW" altLang="en-US"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圓頂結構應力分布較平均 。</a:t>
            </a:r>
            <a:endPar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ts val="600"/>
              </a:spcAft>
              <a:buFont typeface="Arial" panose="020B0604020202020204" pitchFamily="34" charset="0"/>
              <a:buAutoNum type="arabicPeriod"/>
            </a:pP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圓頂力霸型溫室</a:t>
            </a:r>
            <a:r>
              <a:rPr lang="zh-TW"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受</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圓頂溫室結構</a:t>
            </a:r>
            <a:r>
              <a:rPr lang="zh-TW"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472MPa</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，超過</a:t>
            </a:r>
            <a:r>
              <a:rPr lang="zh-TW"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鍍鋅鋼管降伏強度</a:t>
            </a:r>
            <a:r>
              <a:rPr lang="zh-TW" altLang="en-US"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圓頂溫室結構之</a:t>
            </a:r>
            <a:r>
              <a:rPr lang="zh-TW"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211MPa</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，在鍍鋅鋼管降伏強度內，</a:t>
            </a:r>
            <a:endPar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可使溫室結構承受</a:t>
            </a:r>
            <a:r>
              <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r>
              <a:rPr lang="zh-TW"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ts val="600"/>
              </a:spcAft>
              <a:buAutoNum type="arabicPeriod" startAt="4"/>
            </a:pP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將圓頂力霸型溫室山牆面結構之主立柱與副立柱間隔距離進行調整，</a:t>
            </a:r>
            <a:endPar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由</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圓頂結構設計為</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圓頂結構，可增加溫室結構強度，</a:t>
            </a:r>
            <a:endPar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在颱風天降雨量增加時，也較能承受圓頂積水所造成之重量負荷。</a:t>
            </a:r>
          </a:p>
        </p:txBody>
      </p:sp>
    </p:spTree>
    <p:extLst>
      <p:ext uri="{BB962C8B-B14F-4D97-AF65-F5344CB8AC3E}">
        <p14:creationId xmlns:p14="http://schemas.microsoft.com/office/powerpoint/2010/main" val="16931566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218833" y="593838"/>
          <a:ext cx="8806824" cy="5762513"/>
        </p:xfrm>
        <a:graphic>
          <a:graphicData uri="http://schemas.openxmlformats.org/drawingml/2006/table">
            <a:tbl>
              <a:tblPr firstRow="1" bandRow="1">
                <a:tableStyleId>{5C22544A-7EE6-4342-B048-85BDC9FD1C3A}</a:tableStyleId>
              </a:tblPr>
              <a:tblGrid>
                <a:gridCol w="3324531">
                  <a:extLst>
                    <a:ext uri="{9D8B030D-6E8A-4147-A177-3AD203B41FA5}">
                      <a16:colId xmlns:a16="http://schemas.microsoft.com/office/drawing/2014/main" val="721363259"/>
                    </a:ext>
                  </a:extLst>
                </a:gridCol>
                <a:gridCol w="5482293">
                  <a:extLst>
                    <a:ext uri="{9D8B030D-6E8A-4147-A177-3AD203B41FA5}">
                      <a16:colId xmlns:a16="http://schemas.microsoft.com/office/drawing/2014/main" val="3649578925"/>
                    </a:ext>
                  </a:extLst>
                </a:gridCol>
              </a:tblGrid>
              <a:tr h="458993">
                <a:tc>
                  <a:txBody>
                    <a:bodyPr/>
                    <a:lstStyle/>
                    <a:p>
                      <a:pPr algn="ctr"/>
                      <a:r>
                        <a:rPr lang="zh-TW" altLang="en-US" sz="2000" b="1" kern="100" dirty="0">
                          <a:solidFill>
                            <a:schemeClr val="dk1"/>
                          </a:solidFill>
                          <a:latin typeface="Times New Roman" panose="02020603050405020304" pitchFamily="18" charset="0"/>
                          <a:ea typeface="標楷體" pitchFamily="65" charset="-120"/>
                          <a:cs typeface="Times New Roman" panose="02020603050405020304" pitchFamily="18" charset="0"/>
                        </a:rPr>
                        <a:t>工作項目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2000" b="1" kern="100" dirty="0">
                          <a:solidFill>
                            <a:schemeClr val="dk1"/>
                          </a:solidFill>
                          <a:latin typeface="Times New Roman" panose="02020603050405020304" pitchFamily="18" charset="0"/>
                          <a:ea typeface="標楷體" pitchFamily="65" charset="-120"/>
                          <a:cs typeface="Times New Roman" panose="02020603050405020304" pitchFamily="18" charset="0"/>
                        </a:rPr>
                        <a:t>工作內容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196299"/>
                  </a:ext>
                </a:extLst>
              </a:tr>
              <a:tr h="3069399">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rPr>
                        <a:t>1</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000" b="1" u="sng" kern="100" dirty="0">
                          <a:solidFill>
                            <a:srgbClr val="0000FF"/>
                          </a:solidFill>
                          <a:latin typeface="Times New Roman" panose="02020603050405020304" pitchFamily="18" charset="0"/>
                          <a:ea typeface="標楷體" pitchFamily="65" charset="-120"/>
                          <a:cs typeface="Times New Roman" panose="02020603050405020304" pitchFamily="18" charset="0"/>
                        </a:rPr>
                        <a:t>建立農業設施</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輕量化</a:t>
                      </a:r>
                      <a:endParaRPr lang="en-US" altLang="zh-TW" sz="2000" b="1" u="sng"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   材料結構組合</a:t>
                      </a:r>
                      <a:r>
                        <a:rPr lang="zh-TW" altLang="en-US" sz="2000" b="1" u="sng" kern="100" dirty="0">
                          <a:solidFill>
                            <a:srgbClr val="0000FF"/>
                          </a:solidFill>
                          <a:latin typeface="Times New Roman" panose="02020603050405020304" pitchFamily="18" charset="0"/>
                          <a:ea typeface="標楷體" pitchFamily="65" charset="-120"/>
                          <a:cs typeface="Times New Roman" panose="02020603050405020304" pitchFamily="18" charset="0"/>
                        </a:rPr>
                        <a:t>開發技術</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effectLst/>
                          <a:latin typeface="+mn-lt"/>
                          <a:ea typeface="+mn-ea"/>
                          <a:cs typeface="+mn-cs"/>
                        </a:rPr>
                        <a:t>(1)</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輕量化材料結構設計與分析</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sng" strike="noStrike" kern="100" cap="none" spc="0" normalizeH="0" baseline="0" noProof="0" dirty="0">
                        <a:ln>
                          <a:noFill/>
                        </a:ln>
                        <a:solidFill>
                          <a:schemeClr val="dk1"/>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effectLst/>
                          <a:latin typeface="+mn-lt"/>
                          <a:ea typeface="+mn-ea"/>
                          <a:cs typeface="+mn-cs"/>
                        </a:rPr>
                        <a:t>(2)</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輕量化材料結構開發與組合</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endParaRPr kumimoji="0" lang="en-US" altLang="zh-TW" sz="1800" b="1" i="0" u="sng" strike="noStrike" kern="100" cap="none" spc="0" normalizeH="0" baseline="0" noProof="0" dirty="0">
                        <a:ln>
                          <a:noFill/>
                        </a:ln>
                        <a:solidFill>
                          <a:schemeClr val="dk1"/>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2.</a:t>
                      </a:r>
                      <a:r>
                        <a:rPr kumimoji="0" lang="zh-TW" altLang="en-US" sz="2000" b="1" i="0" u="sng"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建立農業設施</a:t>
                      </a:r>
                      <a:r>
                        <a:rPr kumimoji="0" lang="zh-TW" altLang="en-US" sz="2000" b="1" i="0" u="sng"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防颱強化</a:t>
                      </a:r>
                      <a:endParaRPr kumimoji="0" lang="en-US" altLang="zh-TW" sz="2000" b="1" i="0" u="sng"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2000" b="1" i="0" u="sng"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zh-TW" altLang="en-US" sz="2000" b="1" i="0" u="sng"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材料結構組合</a:t>
                      </a:r>
                      <a:r>
                        <a:rPr kumimoji="0" lang="zh-TW" altLang="en-US" sz="2000" b="1" i="0" u="sng"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開發技術</a:t>
                      </a:r>
                      <a:r>
                        <a:rPr kumimoji="0" lang="en-US" altLang="zh-TW" sz="20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20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 </a:t>
                      </a:r>
                      <a:endParaRPr kumimoji="0" lang="en-US" altLang="zh-TW" sz="20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effectLst/>
                          <a:latin typeface="+mn-lt"/>
                          <a:ea typeface="+mn-ea"/>
                          <a:cs typeface="+mn-cs"/>
                        </a:rPr>
                        <a:t>(1)</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防颱強化材料結構</a:t>
                      </a:r>
                      <a:endPar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設計與分析</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sng" strike="noStrike" kern="100" cap="none" spc="0" normalizeH="0" baseline="0" noProof="0" dirty="0">
                        <a:ln>
                          <a:noFill/>
                        </a:ln>
                        <a:solidFill>
                          <a:schemeClr val="dk1"/>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effectLst/>
                          <a:latin typeface="+mn-lt"/>
                          <a:ea typeface="+mn-ea"/>
                          <a:cs typeface="+mn-cs"/>
                        </a:rPr>
                        <a:t>(2)</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防颱強化材料結構</a:t>
                      </a:r>
                      <a:endPar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開發與組合</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1.1.</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輕量化材料結構設計與分析</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342900" marR="0" indent="-342900" algn="just" defTabSz="914400" rtl="0" eaLnBrk="1" fontAlgn="auto" latinLnBrk="0" hangingPunct="1">
                        <a:lnSpc>
                          <a:spcPct val="100000"/>
                        </a:lnSpc>
                        <a:spcBef>
                          <a:spcPts val="0"/>
                        </a:spcBef>
                        <a:spcAft>
                          <a:spcPts val="0"/>
                        </a:spcAft>
                        <a:buClrTx/>
                        <a:buSzTx/>
                        <a:buFont typeface="+mj-lt"/>
                        <a:buAutoNum type="alphaUcPeriod"/>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對材料結構進行</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材料</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高強度材料</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、形狀</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高剖面強度</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組合</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最適當結構組合</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的設計分析</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B.  </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對輕量化材料結構設計進行電腦輔助工程分析。</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C.  </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進行材料、形狀及組合的優化設計。</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1.2.</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輕量化材料結構開發與組合</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endParaRPr kumimoji="0" lang="en-US" altLang="zh-TW" sz="1800" b="1" i="0" u="sng" strike="noStrike" kern="100" cap="none" spc="0" normalizeH="0" baseline="0" noProof="0" dirty="0">
                        <a:ln>
                          <a:noFill/>
                        </a:ln>
                        <a:solidFill>
                          <a:schemeClr val="dk1"/>
                        </a:solidFill>
                        <a:effectLst/>
                        <a:uLnTx/>
                        <a:uFillTx/>
                        <a:latin typeface="Times New Roman" panose="02020603050405020304" pitchFamily="18" charset="0"/>
                        <a:ea typeface="標楷體" pitchFamily="65" charset="-120"/>
                        <a:cs typeface="Times New Roman" panose="02020603050405020304" pitchFamily="18" charset="0"/>
                      </a:endParaRPr>
                    </a:p>
                    <a:p>
                      <a:pPr marL="342900" marR="0" indent="-342900" algn="just" defTabSz="914400" rtl="0" eaLnBrk="1" fontAlgn="auto" latinLnBrk="0" hangingPunct="1">
                        <a:lnSpc>
                          <a:spcPct val="100000"/>
                        </a:lnSpc>
                        <a:spcBef>
                          <a:spcPts val="0"/>
                        </a:spcBef>
                        <a:spcAft>
                          <a:spcPts val="0"/>
                        </a:spcAft>
                        <a:buClrTx/>
                        <a:buSzTx/>
                        <a:buFont typeface="+mj-lt"/>
                        <a:buAutoNum type="alphaUcPeriod"/>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進行</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材料結構、連結件及耐蝕處理</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的</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      製程設計與製造開發。</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342900" marR="0" indent="-342900" algn="just" defTabSz="914400" rtl="0" eaLnBrk="1" fontAlgn="auto" latinLnBrk="0" hangingPunct="1">
                        <a:lnSpc>
                          <a:spcPct val="100000"/>
                        </a:lnSpc>
                        <a:spcBef>
                          <a:spcPts val="0"/>
                        </a:spcBef>
                        <a:spcAft>
                          <a:spcPts val="0"/>
                        </a:spcAft>
                        <a:buClrTx/>
                        <a:buSzTx/>
                        <a:buFont typeface="+mj-lt"/>
                        <a:buAutoNum type="alphaUcPeriod"/>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進行各項結構材料的組合方法、施工技術、</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      結合技術及處理技術開發。</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2.1.</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防颱強化材料結構設計與分析</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342900" indent="-342900">
                        <a:buFont typeface="+mj-lt"/>
                        <a:buAutoNum type="alphaUcPeriod"/>
                      </a:pPr>
                      <a:r>
                        <a:rPr lang="zh-TW"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對颱風高風險溫室進行</a:t>
                      </a:r>
                      <a:r>
                        <a:rPr lang="zh-TW"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結構組合、外部強化、</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indent="0">
                        <a:buFont typeface="+mj-lt"/>
                        <a:buNone/>
                      </a:pP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內部強化及破風強化</a:t>
                      </a:r>
                      <a:r>
                        <a:rPr lang="zh-TW"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的設計分析。</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indent="0">
                        <a:buFont typeface="+mj-lt"/>
                        <a:buNone/>
                      </a:pP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B.</a:t>
                      </a:r>
                      <a:r>
                        <a:rPr lang="en-US" altLang="zh-TW" sz="1800" b="1" kern="100" baseline="0" dirty="0">
                          <a:solidFill>
                            <a:srgbClr val="FF0000"/>
                          </a:solidFill>
                          <a:latin typeface="Times New Roman" panose="02020603050405020304" pitchFamily="18" charset="0"/>
                          <a:ea typeface="標楷體" pitchFamily="65" charset="-120"/>
                          <a:cs typeface="Times New Roman" panose="02020603050405020304" pitchFamily="18" charset="0"/>
                        </a:rPr>
                        <a:t>  </a:t>
                      </a:r>
                      <a:r>
                        <a:rPr lang="zh-TW"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對防颱強化設計進行電腦輔助工程分析。</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C.  </a:t>
                      </a:r>
                      <a:r>
                        <a:rPr lang="zh-TW"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進行結構、外部、內部及破風的優化設計。</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2.2.</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防颱強化材料結構開發與組合</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indent="0">
                        <a:buFont typeface="+mj-lt"/>
                        <a:buNone/>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針對防颱強化的優化設計進行製程設計、</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indent="0">
                        <a:buFont typeface="+mj-lt"/>
                        <a:buNone/>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        組合方法設計及製造開發。</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7495805"/>
                  </a:ext>
                </a:extLst>
              </a:tr>
            </a:tbl>
          </a:graphicData>
        </a:graphic>
      </p:graphicFrame>
      <p:sp>
        <p:nvSpPr>
          <p:cNvPr id="4" name="矩形 3"/>
          <p:cNvSpPr/>
          <p:nvPr/>
        </p:nvSpPr>
        <p:spPr>
          <a:xfrm>
            <a:off x="1331119" y="0"/>
            <a:ext cx="6373416" cy="461665"/>
          </a:xfrm>
          <a:prstGeom prst="rect">
            <a:avLst/>
          </a:prstGeom>
        </p:spPr>
        <p:txBody>
          <a:bodyPr>
            <a:spAutoFit/>
          </a:bodyPr>
          <a:lstStyle/>
          <a:p>
            <a:pPr algn="ct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六、防颱強化設計技術</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141</a:t>
            </a:fld>
            <a:endParaRPr lang="zh-TW" altLang="en-US" dirty="0">
              <a:solidFill>
                <a:prstClr val="black">
                  <a:tint val="75000"/>
                </a:prstClr>
              </a:solidFill>
            </a:endParaRPr>
          </a:p>
        </p:txBody>
      </p:sp>
    </p:spTree>
    <p:extLst>
      <p:ext uri="{BB962C8B-B14F-4D97-AF65-F5344CB8AC3E}">
        <p14:creationId xmlns:p14="http://schemas.microsoft.com/office/powerpoint/2010/main" val="32052709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直線單箭頭接點 84"/>
          <p:cNvCxnSpPr>
            <a:stCxn id="74" idx="2"/>
            <a:endCxn id="87" idx="0"/>
          </p:cNvCxnSpPr>
          <p:nvPr/>
        </p:nvCxnSpPr>
        <p:spPr>
          <a:xfrm>
            <a:off x="2186042" y="3573172"/>
            <a:ext cx="231" cy="52691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flipH="1">
            <a:off x="3118226" y="5569106"/>
            <a:ext cx="3679114"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0" name="標題 1"/>
          <p:cNvSpPr>
            <a:spLocks noGrp="1"/>
          </p:cNvSpPr>
          <p:nvPr>
            <p:ph type="title"/>
          </p:nvPr>
        </p:nvSpPr>
        <p:spPr>
          <a:xfrm>
            <a:off x="0" y="-9144"/>
            <a:ext cx="9144000" cy="524469"/>
          </a:xfrm>
        </p:spPr>
        <p:txBody>
          <a:bodyPr>
            <a:normAutofit/>
          </a:bodyPr>
          <a:lstStyle/>
          <a:p>
            <a:pPr algn="ctr"/>
            <a:r>
              <a:rPr lang="en-US" altLang="zh-TW" sz="2000" b="1" dirty="0">
                <a:latin typeface="Times New Roman" pitchFamily="18" charset="0"/>
                <a:ea typeface="標楷體" pitchFamily="65" charset="-120"/>
                <a:cs typeface="Times New Roman" pitchFamily="18" charset="0"/>
              </a:rPr>
              <a:t>(1)</a:t>
            </a:r>
            <a:r>
              <a:rPr lang="zh-TW" altLang="en-US" sz="2000" b="1" dirty="0">
                <a:latin typeface="Times New Roman" pitchFamily="18" charset="0"/>
                <a:ea typeface="標楷體" pitchFamily="65" charset="-120"/>
                <a:cs typeface="Times New Roman" pitchFamily="18" charset="0"/>
              </a:rPr>
              <a:t>溫室結構模擬及結構強化流程圖</a:t>
            </a:r>
          </a:p>
        </p:txBody>
      </p:sp>
      <p:grpSp>
        <p:nvGrpSpPr>
          <p:cNvPr id="28" name="群組 27"/>
          <p:cNvGrpSpPr/>
          <p:nvPr/>
        </p:nvGrpSpPr>
        <p:grpSpPr>
          <a:xfrm>
            <a:off x="1220155" y="1003430"/>
            <a:ext cx="1931804" cy="527495"/>
            <a:chOff x="4489251" y="750887"/>
            <a:chExt cx="1601390" cy="960834"/>
          </a:xfrm>
          <a:noFill/>
        </p:grpSpPr>
        <p:sp>
          <p:nvSpPr>
            <p:cNvPr id="42" name="圓角矩形 41"/>
            <p:cNvSpPr/>
            <p:nvPr/>
          </p:nvSpPr>
          <p:spPr>
            <a:xfrm>
              <a:off x="4489251" y="750887"/>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基本溫室結構</a:t>
              </a:r>
              <a:r>
                <a:rPr lang="en-US" altLang="zh-TW" dirty="0">
                  <a:solidFill>
                    <a:prstClr val="black"/>
                  </a:solidFill>
                  <a:latin typeface="Times New Roman" pitchFamily="18" charset="0"/>
                  <a:ea typeface="標楷體" pitchFamily="65" charset="-120"/>
                  <a:cs typeface="Times New Roman" pitchFamily="18" charset="0"/>
                </a:rPr>
                <a:t>(A)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3"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50" name="群組 49"/>
          <p:cNvGrpSpPr/>
          <p:nvPr/>
        </p:nvGrpSpPr>
        <p:grpSpPr>
          <a:xfrm>
            <a:off x="1220145" y="1834277"/>
            <a:ext cx="1931804" cy="678989"/>
            <a:chOff x="4489252" y="750886"/>
            <a:chExt cx="1601390" cy="960834"/>
          </a:xfrm>
          <a:noFill/>
        </p:grpSpPr>
        <p:sp>
          <p:nvSpPr>
            <p:cNvPr id="51" name="圓角矩形 50"/>
            <p:cNvSpPr/>
            <p:nvPr/>
          </p:nvSpPr>
          <p:spPr>
            <a:xfrm>
              <a:off x="4489252" y="750886"/>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US" altLang="zh-TW" dirty="0">
                  <a:solidFill>
                    <a:prstClr val="black"/>
                  </a:solidFill>
                  <a:latin typeface="Times New Roman" pitchFamily="18" charset="0"/>
                  <a:ea typeface="標楷體" pitchFamily="65" charset="-120"/>
                  <a:cs typeface="Times New Roman" pitchFamily="18" charset="0"/>
                </a:rPr>
                <a:t>11</a:t>
              </a:r>
              <a:r>
                <a:rPr lang="zh-TW" altLang="en-US" dirty="0">
                  <a:solidFill>
                    <a:prstClr val="black"/>
                  </a:solidFill>
                  <a:latin typeface="Times New Roman" pitchFamily="18" charset="0"/>
                  <a:ea typeface="標楷體" pitchFamily="65" charset="-120"/>
                  <a:cs typeface="Times New Roman" pitchFamily="18" charset="0"/>
                </a:rPr>
                <a:t>級風壓力</a:t>
              </a:r>
              <a:endParaRPr lang="en-US" altLang="zh-TW" dirty="0">
                <a:solidFill>
                  <a:prstClr val="black"/>
                </a:solidFill>
                <a:latin typeface="Times New Roman" pitchFamily="18" charset="0"/>
                <a:ea typeface="標楷體" pitchFamily="65" charset="-120"/>
                <a:cs typeface="Times New Roman" pitchFamily="18" charset="0"/>
              </a:endParaRPr>
            </a:p>
            <a:p>
              <a:pPr algn="ctr"/>
              <a:r>
                <a:rPr lang="en-US" altLang="zh-TW" dirty="0">
                  <a:solidFill>
                    <a:prstClr val="black"/>
                  </a:solidFill>
                  <a:latin typeface="Times New Roman" pitchFamily="18" charset="0"/>
                  <a:ea typeface="標楷體" pitchFamily="65" charset="-120"/>
                  <a:cs typeface="Times New Roman" pitchFamily="18" charset="0"/>
                </a:rPr>
                <a:t>CAE</a:t>
              </a:r>
              <a:r>
                <a:rPr lang="zh-TW" altLang="en-US" dirty="0">
                  <a:solidFill>
                    <a:prstClr val="black"/>
                  </a:solidFill>
                  <a:latin typeface="Times New Roman" pitchFamily="18" charset="0"/>
                  <a:ea typeface="標楷體" pitchFamily="65" charset="-120"/>
                  <a:cs typeface="Times New Roman" pitchFamily="18" charset="0"/>
                </a:rPr>
                <a:t>模擬</a:t>
              </a:r>
            </a:p>
          </p:txBody>
        </p:sp>
        <p:sp>
          <p:nvSpPr>
            <p:cNvPr id="52"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56" name="群組 55"/>
          <p:cNvGrpSpPr/>
          <p:nvPr/>
        </p:nvGrpSpPr>
        <p:grpSpPr>
          <a:xfrm>
            <a:off x="4127388" y="1834277"/>
            <a:ext cx="2056086" cy="681817"/>
            <a:chOff x="4358084" y="718743"/>
            <a:chExt cx="1704415" cy="964836"/>
          </a:xfrm>
          <a:noFill/>
        </p:grpSpPr>
        <p:sp>
          <p:nvSpPr>
            <p:cNvPr id="57" name="圓角矩形 56"/>
            <p:cNvSpPr/>
            <p:nvPr/>
          </p:nvSpPr>
          <p:spPr>
            <a:xfrm>
              <a:off x="4358084" y="718743"/>
              <a:ext cx="1601390" cy="960834"/>
            </a:xfrm>
            <a:prstGeom prst="roundRect">
              <a:avLst>
                <a:gd name="adj" fmla="val 10000"/>
              </a:avLst>
            </a:prstGeom>
            <a:solidFill>
              <a:srgbClr val="FF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溫室結構強化</a:t>
              </a:r>
            </a:p>
          </p:txBody>
        </p:sp>
        <p:sp>
          <p:nvSpPr>
            <p:cNvPr id="58"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59" name="直線單箭頭接點 58"/>
          <p:cNvCxnSpPr>
            <a:stCxn id="42" idx="2"/>
            <a:endCxn id="52" idx="0"/>
          </p:cNvCxnSpPr>
          <p:nvPr/>
        </p:nvCxnSpPr>
        <p:spPr>
          <a:xfrm flipH="1">
            <a:off x="2186046" y="1530925"/>
            <a:ext cx="11" cy="32324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51" idx="3"/>
            <a:endCxn id="57" idx="1"/>
          </p:cNvCxnSpPr>
          <p:nvPr/>
        </p:nvCxnSpPr>
        <p:spPr>
          <a:xfrm>
            <a:off x="3151949" y="2173772"/>
            <a:ext cx="975439"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69" name="肘形接點 68"/>
          <p:cNvCxnSpPr>
            <a:stCxn id="57" idx="0"/>
            <a:endCxn id="42" idx="3"/>
          </p:cNvCxnSpPr>
          <p:nvPr/>
        </p:nvCxnSpPr>
        <p:spPr>
          <a:xfrm rot="16200000" flipV="1">
            <a:off x="3839076" y="580062"/>
            <a:ext cx="567099" cy="1941331"/>
          </a:xfrm>
          <a:prstGeom prst="bentConnector2">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71" name="文字方塊 70"/>
          <p:cNvSpPr txBox="1"/>
          <p:nvPr/>
        </p:nvSpPr>
        <p:spPr>
          <a:xfrm>
            <a:off x="3332848" y="1672325"/>
            <a:ext cx="613640" cy="369332"/>
          </a:xfrm>
          <a:prstGeom prst="rect">
            <a:avLst/>
          </a:prstGeom>
          <a:noFill/>
        </p:spPr>
        <p:txBody>
          <a:bodyPr wrap="square" rtlCol="0">
            <a:spAutoFit/>
          </a:bodyPr>
          <a:lstStyle/>
          <a:p>
            <a:r>
              <a:rPr lang="en-US" altLang="zh-TW" b="1" dirty="0">
                <a:solidFill>
                  <a:srgbClr val="FF0000"/>
                </a:solidFill>
                <a:latin typeface="Times New Roman" pitchFamily="18" charset="0"/>
                <a:cs typeface="Times New Roman" pitchFamily="18" charset="0"/>
              </a:rPr>
              <a:t>No</a:t>
            </a:r>
            <a:endParaRPr lang="zh-TW" altLang="en-US" b="1" dirty="0">
              <a:solidFill>
                <a:srgbClr val="FF0000"/>
              </a:solidFill>
              <a:latin typeface="Times New Roman" pitchFamily="18" charset="0"/>
              <a:cs typeface="Times New Roman" pitchFamily="18" charset="0"/>
            </a:endParaRPr>
          </a:p>
        </p:txBody>
      </p:sp>
      <p:grpSp>
        <p:nvGrpSpPr>
          <p:cNvPr id="72" name="群組 71"/>
          <p:cNvGrpSpPr/>
          <p:nvPr/>
        </p:nvGrpSpPr>
        <p:grpSpPr>
          <a:xfrm>
            <a:off x="1220141" y="2914069"/>
            <a:ext cx="1931804" cy="678989"/>
            <a:chOff x="4489252" y="750886"/>
            <a:chExt cx="1601390" cy="960834"/>
          </a:xfrm>
          <a:noFill/>
        </p:grpSpPr>
        <p:sp>
          <p:nvSpPr>
            <p:cNvPr id="73" name="圓角矩形 72"/>
            <p:cNvSpPr/>
            <p:nvPr/>
          </p:nvSpPr>
          <p:spPr>
            <a:xfrm>
              <a:off x="4489252" y="750886"/>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US" altLang="zh-TW" dirty="0">
                  <a:solidFill>
                    <a:prstClr val="black"/>
                  </a:solidFill>
                  <a:latin typeface="Times New Roman" pitchFamily="18" charset="0"/>
                  <a:ea typeface="標楷體" pitchFamily="65" charset="-120"/>
                  <a:cs typeface="Times New Roman" pitchFamily="18" charset="0"/>
                </a:rPr>
                <a:t>13</a:t>
              </a:r>
              <a:r>
                <a:rPr lang="zh-TW" altLang="en-US" dirty="0">
                  <a:solidFill>
                    <a:prstClr val="black"/>
                  </a:solidFill>
                  <a:latin typeface="Times New Roman" pitchFamily="18" charset="0"/>
                  <a:ea typeface="標楷體" pitchFamily="65" charset="-120"/>
                  <a:cs typeface="Times New Roman" pitchFamily="18" charset="0"/>
                </a:rPr>
                <a:t>級風壓力</a:t>
              </a:r>
              <a:endParaRPr lang="en-US" altLang="zh-TW" dirty="0">
                <a:solidFill>
                  <a:prstClr val="black"/>
                </a:solidFill>
                <a:latin typeface="Times New Roman" pitchFamily="18" charset="0"/>
                <a:ea typeface="標楷體" pitchFamily="65" charset="-120"/>
                <a:cs typeface="Times New Roman" pitchFamily="18" charset="0"/>
              </a:endParaRPr>
            </a:p>
            <a:p>
              <a:pPr algn="ctr"/>
              <a:r>
                <a:rPr lang="en-US" altLang="zh-TW" dirty="0">
                  <a:solidFill>
                    <a:prstClr val="black"/>
                  </a:solidFill>
                  <a:latin typeface="Times New Roman" pitchFamily="18" charset="0"/>
                  <a:ea typeface="標楷體" pitchFamily="65" charset="-120"/>
                  <a:cs typeface="Times New Roman" pitchFamily="18" charset="0"/>
                </a:rPr>
                <a:t>CAE</a:t>
              </a:r>
              <a:r>
                <a:rPr lang="zh-TW" altLang="en-US" dirty="0">
                  <a:solidFill>
                    <a:prstClr val="black"/>
                  </a:solidFill>
                  <a:latin typeface="Times New Roman" pitchFamily="18" charset="0"/>
                  <a:ea typeface="標楷體" pitchFamily="65" charset="-120"/>
                  <a:cs typeface="Times New Roman" pitchFamily="18" charset="0"/>
                </a:rPr>
                <a:t>模擬</a:t>
              </a:r>
            </a:p>
          </p:txBody>
        </p:sp>
        <p:sp>
          <p:nvSpPr>
            <p:cNvPr id="74"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75" name="群組 74"/>
          <p:cNvGrpSpPr/>
          <p:nvPr/>
        </p:nvGrpSpPr>
        <p:grpSpPr>
          <a:xfrm>
            <a:off x="4127384" y="2914069"/>
            <a:ext cx="2056086" cy="681817"/>
            <a:chOff x="4358084" y="718743"/>
            <a:chExt cx="1704415" cy="964836"/>
          </a:xfrm>
          <a:noFill/>
        </p:grpSpPr>
        <p:sp>
          <p:nvSpPr>
            <p:cNvPr id="76" name="圓角矩形 75"/>
            <p:cNvSpPr/>
            <p:nvPr/>
          </p:nvSpPr>
          <p:spPr>
            <a:xfrm>
              <a:off x="4358084" y="718743"/>
              <a:ext cx="1601390" cy="960834"/>
            </a:xfrm>
            <a:prstGeom prst="roundRect">
              <a:avLst>
                <a:gd name="adj" fmla="val 10000"/>
              </a:avLst>
            </a:prstGeom>
            <a:solidFill>
              <a:srgbClr val="FF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溫室拉桿</a:t>
              </a:r>
              <a:endParaRPr lang="en-US" altLang="zh-TW" dirty="0">
                <a:solidFill>
                  <a:prstClr val="black"/>
                </a:solidFill>
                <a:latin typeface="Times New Roman" pitchFamily="18" charset="0"/>
                <a:ea typeface="標楷體" pitchFamily="65" charset="-120"/>
                <a:cs typeface="Times New Roman" pitchFamily="18" charset="0"/>
              </a:endParaRPr>
            </a:p>
            <a:p>
              <a:pPr algn="ctr"/>
              <a:r>
                <a:rPr lang="zh-TW" altLang="en-US" dirty="0">
                  <a:solidFill>
                    <a:prstClr val="black"/>
                  </a:solidFill>
                  <a:latin typeface="Times New Roman" pitchFamily="18" charset="0"/>
                  <a:ea typeface="標楷體" pitchFamily="65" charset="-120"/>
                  <a:cs typeface="Times New Roman" pitchFamily="18" charset="0"/>
                </a:rPr>
                <a:t>結構強化</a:t>
              </a:r>
              <a:r>
                <a:rPr lang="en-US" altLang="zh-TW" dirty="0">
                  <a:solidFill>
                    <a:prstClr val="black"/>
                  </a:solidFill>
                  <a:latin typeface="Times New Roman" pitchFamily="18" charset="0"/>
                  <a:ea typeface="標楷體" pitchFamily="65" charset="-120"/>
                  <a:cs typeface="Times New Roman" pitchFamily="18" charset="0"/>
                </a:rPr>
                <a:t>(B)</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77"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78" name="直線單箭頭接點 77"/>
          <p:cNvCxnSpPr/>
          <p:nvPr/>
        </p:nvCxnSpPr>
        <p:spPr>
          <a:xfrm>
            <a:off x="3152175" y="3149181"/>
            <a:ext cx="975439"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79" name="文字方塊 78"/>
          <p:cNvSpPr txBox="1"/>
          <p:nvPr/>
        </p:nvSpPr>
        <p:spPr>
          <a:xfrm>
            <a:off x="3332844" y="2752117"/>
            <a:ext cx="613640" cy="369332"/>
          </a:xfrm>
          <a:prstGeom prst="rect">
            <a:avLst/>
          </a:prstGeom>
          <a:noFill/>
        </p:spPr>
        <p:txBody>
          <a:bodyPr wrap="square" rtlCol="0">
            <a:spAutoFit/>
          </a:bodyPr>
          <a:lstStyle/>
          <a:p>
            <a:r>
              <a:rPr lang="en-US" altLang="zh-TW" b="1" dirty="0">
                <a:solidFill>
                  <a:srgbClr val="FF0000"/>
                </a:solidFill>
                <a:latin typeface="Times New Roman" pitchFamily="18" charset="0"/>
                <a:cs typeface="Times New Roman" pitchFamily="18" charset="0"/>
              </a:rPr>
              <a:t>No</a:t>
            </a:r>
            <a:endParaRPr lang="zh-TW" altLang="en-US" b="1" dirty="0">
              <a:solidFill>
                <a:srgbClr val="FF0000"/>
              </a:solidFill>
              <a:latin typeface="Times New Roman" pitchFamily="18" charset="0"/>
              <a:cs typeface="Times New Roman" pitchFamily="18" charset="0"/>
            </a:endParaRPr>
          </a:p>
        </p:txBody>
      </p:sp>
      <p:cxnSp>
        <p:nvCxnSpPr>
          <p:cNvPr id="80" name="直線單箭頭接點 79"/>
          <p:cNvCxnSpPr>
            <a:stCxn id="51" idx="2"/>
            <a:endCxn id="74" idx="0"/>
          </p:cNvCxnSpPr>
          <p:nvPr/>
        </p:nvCxnSpPr>
        <p:spPr>
          <a:xfrm flipH="1">
            <a:off x="2186042" y="2513266"/>
            <a:ext cx="5" cy="420691"/>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1" name="文字方塊 80"/>
          <p:cNvSpPr txBox="1"/>
          <p:nvPr/>
        </p:nvSpPr>
        <p:spPr>
          <a:xfrm>
            <a:off x="2359829" y="2516094"/>
            <a:ext cx="613640" cy="369332"/>
          </a:xfrm>
          <a:prstGeom prst="rect">
            <a:avLst/>
          </a:prstGeom>
          <a:noFill/>
        </p:spPr>
        <p:txBody>
          <a:bodyPr wrap="square" rtlCol="0">
            <a:spAutoFit/>
          </a:bodyPr>
          <a:lstStyle/>
          <a:p>
            <a:r>
              <a:rPr lang="en-US" altLang="zh-TW" b="1" dirty="0">
                <a:solidFill>
                  <a:srgbClr val="FF0000"/>
                </a:solidFill>
                <a:latin typeface="Times New Roman" pitchFamily="18" charset="0"/>
                <a:cs typeface="Times New Roman" pitchFamily="18" charset="0"/>
              </a:rPr>
              <a:t>Yes</a:t>
            </a:r>
            <a:endParaRPr lang="zh-TW" altLang="en-US" b="1" dirty="0">
              <a:solidFill>
                <a:srgbClr val="FF0000"/>
              </a:solidFill>
              <a:latin typeface="Times New Roman" pitchFamily="18" charset="0"/>
              <a:cs typeface="Times New Roman" pitchFamily="18" charset="0"/>
            </a:endParaRPr>
          </a:p>
        </p:txBody>
      </p:sp>
      <p:cxnSp>
        <p:nvCxnSpPr>
          <p:cNvPr id="82" name="直線單箭頭接點 81"/>
          <p:cNvCxnSpPr/>
          <p:nvPr/>
        </p:nvCxnSpPr>
        <p:spPr>
          <a:xfrm flipH="1">
            <a:off x="3118230" y="3408790"/>
            <a:ext cx="1009388"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86" name="群組 85"/>
          <p:cNvGrpSpPr/>
          <p:nvPr/>
        </p:nvGrpSpPr>
        <p:grpSpPr>
          <a:xfrm>
            <a:off x="1220371" y="4100087"/>
            <a:ext cx="1931804" cy="678989"/>
            <a:chOff x="4489252" y="750886"/>
            <a:chExt cx="1601390" cy="960834"/>
          </a:xfrm>
          <a:noFill/>
        </p:grpSpPr>
        <p:sp>
          <p:nvSpPr>
            <p:cNvPr id="87" name="圓角矩形 86"/>
            <p:cNvSpPr/>
            <p:nvPr/>
          </p:nvSpPr>
          <p:spPr>
            <a:xfrm>
              <a:off x="4489252" y="750886"/>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Times New Roman" pitchFamily="18" charset="0"/>
                  <a:ea typeface="標楷體" pitchFamily="65" charset="-120"/>
                  <a:cs typeface="Times New Roman" pitchFamily="18" charset="0"/>
                </a:rPr>
                <a:t>級風壓力</a:t>
              </a:r>
              <a:endParaRPr lang="en-US" altLang="zh-TW" dirty="0">
                <a:solidFill>
                  <a:prstClr val="black"/>
                </a:solidFill>
                <a:latin typeface="Times New Roman" pitchFamily="18" charset="0"/>
                <a:ea typeface="標楷體" pitchFamily="65" charset="-120"/>
                <a:cs typeface="Times New Roman" pitchFamily="18" charset="0"/>
              </a:endParaRPr>
            </a:p>
            <a:p>
              <a:pPr algn="ctr"/>
              <a:r>
                <a:rPr lang="en-US" altLang="zh-TW" dirty="0">
                  <a:solidFill>
                    <a:prstClr val="black"/>
                  </a:solidFill>
                  <a:latin typeface="Times New Roman" pitchFamily="18" charset="0"/>
                  <a:ea typeface="標楷體" pitchFamily="65" charset="-120"/>
                  <a:cs typeface="Times New Roman" pitchFamily="18" charset="0"/>
                </a:rPr>
                <a:t>CAE</a:t>
              </a:r>
              <a:r>
                <a:rPr lang="zh-TW" altLang="en-US" dirty="0">
                  <a:solidFill>
                    <a:prstClr val="black"/>
                  </a:solidFill>
                  <a:latin typeface="Times New Roman" pitchFamily="18" charset="0"/>
                  <a:ea typeface="標楷體" pitchFamily="65" charset="-120"/>
                  <a:cs typeface="Times New Roman" pitchFamily="18" charset="0"/>
                </a:rPr>
                <a:t>模擬</a:t>
              </a:r>
            </a:p>
          </p:txBody>
        </p:sp>
        <p:sp>
          <p:nvSpPr>
            <p:cNvPr id="88"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89" name="群組 88"/>
          <p:cNvGrpSpPr/>
          <p:nvPr/>
        </p:nvGrpSpPr>
        <p:grpSpPr>
          <a:xfrm>
            <a:off x="4117846" y="3958037"/>
            <a:ext cx="2056086" cy="681817"/>
            <a:chOff x="4358084" y="718743"/>
            <a:chExt cx="1704415" cy="964836"/>
          </a:xfrm>
          <a:noFill/>
        </p:grpSpPr>
        <p:sp>
          <p:nvSpPr>
            <p:cNvPr id="90" name="圓角矩形 89"/>
            <p:cNvSpPr/>
            <p:nvPr/>
          </p:nvSpPr>
          <p:spPr>
            <a:xfrm>
              <a:off x="4358084" y="718743"/>
              <a:ext cx="1601390" cy="960834"/>
            </a:xfrm>
            <a:prstGeom prst="roundRect">
              <a:avLst>
                <a:gd name="adj" fmla="val 10000"/>
              </a:avLst>
            </a:prstGeom>
            <a:solidFill>
              <a:srgbClr val="FF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溫室拉桿</a:t>
              </a:r>
              <a:endParaRPr lang="en-US" altLang="zh-TW" dirty="0">
                <a:solidFill>
                  <a:prstClr val="black"/>
                </a:solidFill>
                <a:latin typeface="Times New Roman" pitchFamily="18" charset="0"/>
                <a:ea typeface="標楷體" pitchFamily="65" charset="-120"/>
                <a:cs typeface="Times New Roman" pitchFamily="18" charset="0"/>
              </a:endParaRPr>
            </a:p>
            <a:p>
              <a:pPr algn="ctr"/>
              <a:r>
                <a:rPr lang="zh-TW" altLang="en-US" dirty="0">
                  <a:solidFill>
                    <a:prstClr val="black"/>
                  </a:solidFill>
                  <a:latin typeface="Times New Roman" pitchFamily="18" charset="0"/>
                  <a:ea typeface="標楷體" pitchFamily="65" charset="-120"/>
                  <a:cs typeface="Times New Roman" pitchFamily="18" charset="0"/>
                </a:rPr>
                <a:t>結構密度</a:t>
              </a:r>
              <a:r>
                <a:rPr lang="en-US" altLang="zh-TW" dirty="0">
                  <a:solidFill>
                    <a:prstClr val="black"/>
                  </a:solidFill>
                  <a:latin typeface="Times New Roman" pitchFamily="18" charset="0"/>
                  <a:ea typeface="標楷體" pitchFamily="65" charset="-120"/>
                  <a:cs typeface="Times New Roman" pitchFamily="18" charset="0"/>
                </a:rPr>
                <a:t>(B1)</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91"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92" name="直線單箭頭接點 91"/>
          <p:cNvCxnSpPr>
            <a:endCxn id="90" idx="1"/>
          </p:cNvCxnSpPr>
          <p:nvPr/>
        </p:nvCxnSpPr>
        <p:spPr>
          <a:xfrm>
            <a:off x="3152404" y="4297531"/>
            <a:ext cx="965442" cy="1"/>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a:off x="3315235" y="3731817"/>
            <a:ext cx="613640" cy="369332"/>
          </a:xfrm>
          <a:prstGeom prst="rect">
            <a:avLst/>
          </a:prstGeom>
          <a:noFill/>
        </p:spPr>
        <p:txBody>
          <a:bodyPr wrap="square" rtlCol="0">
            <a:spAutoFit/>
          </a:bodyPr>
          <a:lstStyle/>
          <a:p>
            <a:r>
              <a:rPr lang="en-US" altLang="zh-TW" b="1" dirty="0">
                <a:solidFill>
                  <a:srgbClr val="FF0000"/>
                </a:solidFill>
                <a:latin typeface="Times New Roman" pitchFamily="18" charset="0"/>
                <a:cs typeface="Times New Roman" pitchFamily="18" charset="0"/>
              </a:rPr>
              <a:t>No</a:t>
            </a:r>
            <a:endParaRPr lang="zh-TW" altLang="en-US" b="1" dirty="0">
              <a:solidFill>
                <a:srgbClr val="FF0000"/>
              </a:solidFill>
              <a:latin typeface="Times New Roman" pitchFamily="18" charset="0"/>
              <a:cs typeface="Times New Roman" pitchFamily="18" charset="0"/>
            </a:endParaRPr>
          </a:p>
        </p:txBody>
      </p:sp>
      <p:cxnSp>
        <p:nvCxnSpPr>
          <p:cNvPr id="94" name="直線單箭頭接點 93"/>
          <p:cNvCxnSpPr/>
          <p:nvPr/>
        </p:nvCxnSpPr>
        <p:spPr>
          <a:xfrm flipH="1">
            <a:off x="3151941" y="4476556"/>
            <a:ext cx="975677" cy="0"/>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87" idx="2"/>
            <a:endCxn id="102" idx="0"/>
          </p:cNvCxnSpPr>
          <p:nvPr/>
        </p:nvCxnSpPr>
        <p:spPr>
          <a:xfrm>
            <a:off x="2186273" y="4779076"/>
            <a:ext cx="0" cy="312229"/>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96" name="群組 95"/>
          <p:cNvGrpSpPr/>
          <p:nvPr/>
        </p:nvGrpSpPr>
        <p:grpSpPr>
          <a:xfrm>
            <a:off x="6797340" y="5128579"/>
            <a:ext cx="2346660" cy="681817"/>
            <a:chOff x="4358084" y="718743"/>
            <a:chExt cx="1704415" cy="964836"/>
          </a:xfrm>
          <a:noFill/>
        </p:grpSpPr>
        <p:sp>
          <p:nvSpPr>
            <p:cNvPr id="97" name="圓角矩形 96"/>
            <p:cNvSpPr/>
            <p:nvPr/>
          </p:nvSpPr>
          <p:spPr>
            <a:xfrm>
              <a:off x="4358084" y="718743"/>
              <a:ext cx="1504844" cy="960834"/>
            </a:xfrm>
            <a:prstGeom prst="roundRect">
              <a:avLst>
                <a:gd name="adj" fmla="val 10000"/>
              </a:avLst>
            </a:prstGeom>
            <a:solidFill>
              <a:srgbClr val="FFCC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溫室破風</a:t>
              </a:r>
              <a:endParaRPr lang="en-US" altLang="zh-TW" dirty="0">
                <a:solidFill>
                  <a:prstClr val="black"/>
                </a:solidFill>
                <a:latin typeface="Times New Roman" pitchFamily="18" charset="0"/>
                <a:ea typeface="標楷體" pitchFamily="65" charset="-120"/>
                <a:cs typeface="Times New Roman" pitchFamily="18" charset="0"/>
              </a:endParaRPr>
            </a:p>
            <a:p>
              <a:pPr algn="ctr"/>
              <a:r>
                <a:rPr lang="zh-TW" altLang="en-US" dirty="0">
                  <a:solidFill>
                    <a:prstClr val="black"/>
                  </a:solidFill>
                  <a:latin typeface="Times New Roman" pitchFamily="18" charset="0"/>
                  <a:ea typeface="標楷體" pitchFamily="65" charset="-120"/>
                  <a:cs typeface="Times New Roman" pitchFamily="18" charset="0"/>
                </a:rPr>
                <a:t>結構密度強化</a:t>
              </a:r>
              <a:r>
                <a:rPr lang="en-US" altLang="zh-TW" dirty="0">
                  <a:solidFill>
                    <a:prstClr val="black"/>
                  </a:solidFill>
                  <a:latin typeface="Times New Roman" pitchFamily="18" charset="0"/>
                  <a:ea typeface="標楷體" pitchFamily="65" charset="-120"/>
                  <a:cs typeface="Times New Roman" pitchFamily="18" charset="0"/>
                </a:rPr>
                <a:t>(C1)</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98"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99" name="直線單箭頭接點 98"/>
          <p:cNvCxnSpPr/>
          <p:nvPr/>
        </p:nvCxnSpPr>
        <p:spPr>
          <a:xfrm>
            <a:off x="6049650" y="4439581"/>
            <a:ext cx="731885"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H="1">
            <a:off x="3152404" y="4702715"/>
            <a:ext cx="3629133"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101" name="群組 100"/>
          <p:cNvGrpSpPr/>
          <p:nvPr/>
        </p:nvGrpSpPr>
        <p:grpSpPr>
          <a:xfrm>
            <a:off x="1220371" y="5091305"/>
            <a:ext cx="1931804" cy="678989"/>
            <a:chOff x="4489252" y="750886"/>
            <a:chExt cx="1601390" cy="960834"/>
          </a:xfrm>
          <a:noFill/>
        </p:grpSpPr>
        <p:sp>
          <p:nvSpPr>
            <p:cNvPr id="102" name="圓角矩形 101"/>
            <p:cNvSpPr/>
            <p:nvPr/>
          </p:nvSpPr>
          <p:spPr>
            <a:xfrm>
              <a:off x="4489252" y="750886"/>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US" altLang="zh-TW" dirty="0">
                  <a:solidFill>
                    <a:prstClr val="black"/>
                  </a:solidFill>
                  <a:latin typeface="Times New Roman" pitchFamily="18" charset="0"/>
                  <a:ea typeface="標楷體" pitchFamily="65" charset="-120"/>
                  <a:cs typeface="Times New Roman" pitchFamily="18" charset="0"/>
                </a:rPr>
                <a:t>17</a:t>
              </a:r>
              <a:r>
                <a:rPr lang="zh-TW" altLang="en-US" dirty="0">
                  <a:solidFill>
                    <a:prstClr val="black"/>
                  </a:solidFill>
                  <a:latin typeface="Times New Roman" pitchFamily="18" charset="0"/>
                  <a:ea typeface="標楷體" pitchFamily="65" charset="-120"/>
                  <a:cs typeface="Times New Roman" pitchFamily="18" charset="0"/>
                </a:rPr>
                <a:t>級風壓力</a:t>
              </a:r>
              <a:endParaRPr lang="en-US" altLang="zh-TW" dirty="0">
                <a:solidFill>
                  <a:prstClr val="black"/>
                </a:solidFill>
                <a:latin typeface="Times New Roman" pitchFamily="18" charset="0"/>
                <a:ea typeface="標楷體" pitchFamily="65" charset="-120"/>
                <a:cs typeface="Times New Roman" pitchFamily="18" charset="0"/>
              </a:endParaRPr>
            </a:p>
            <a:p>
              <a:pPr algn="ctr"/>
              <a:r>
                <a:rPr lang="en-US" altLang="zh-TW" dirty="0">
                  <a:solidFill>
                    <a:prstClr val="black"/>
                  </a:solidFill>
                  <a:latin typeface="Times New Roman" pitchFamily="18" charset="0"/>
                  <a:ea typeface="標楷體" pitchFamily="65" charset="-120"/>
                  <a:cs typeface="Times New Roman" pitchFamily="18" charset="0"/>
                </a:rPr>
                <a:t>CAE</a:t>
              </a:r>
              <a:r>
                <a:rPr lang="zh-TW" altLang="en-US" dirty="0">
                  <a:solidFill>
                    <a:prstClr val="black"/>
                  </a:solidFill>
                  <a:latin typeface="Times New Roman" pitchFamily="18" charset="0"/>
                  <a:ea typeface="標楷體" pitchFamily="65" charset="-120"/>
                  <a:cs typeface="Times New Roman" pitchFamily="18" charset="0"/>
                </a:rPr>
                <a:t>模擬</a:t>
              </a:r>
            </a:p>
          </p:txBody>
        </p:sp>
        <p:sp>
          <p:nvSpPr>
            <p:cNvPr id="103"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104" name="直線單箭頭接點 103"/>
          <p:cNvCxnSpPr/>
          <p:nvPr/>
        </p:nvCxnSpPr>
        <p:spPr>
          <a:xfrm>
            <a:off x="3152170" y="5309497"/>
            <a:ext cx="364517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05" name="文字方塊 104"/>
          <p:cNvSpPr txBox="1"/>
          <p:nvPr/>
        </p:nvSpPr>
        <p:spPr>
          <a:xfrm>
            <a:off x="4786928" y="4912433"/>
            <a:ext cx="613640" cy="369332"/>
          </a:xfrm>
          <a:prstGeom prst="rect">
            <a:avLst/>
          </a:prstGeom>
          <a:noFill/>
        </p:spPr>
        <p:txBody>
          <a:bodyPr wrap="square" rtlCol="0">
            <a:spAutoFit/>
          </a:bodyPr>
          <a:lstStyle/>
          <a:p>
            <a:r>
              <a:rPr lang="en-US" altLang="zh-TW" b="1" dirty="0">
                <a:solidFill>
                  <a:srgbClr val="FF0000"/>
                </a:solidFill>
                <a:latin typeface="Times New Roman" pitchFamily="18" charset="0"/>
                <a:cs typeface="Times New Roman" pitchFamily="18" charset="0"/>
              </a:rPr>
              <a:t>No</a:t>
            </a:r>
            <a:endParaRPr lang="zh-TW" altLang="en-US" b="1" dirty="0">
              <a:solidFill>
                <a:srgbClr val="FF0000"/>
              </a:solidFill>
              <a:latin typeface="Times New Roman" pitchFamily="18" charset="0"/>
              <a:cs typeface="Times New Roman" pitchFamily="18" charset="0"/>
            </a:endParaRPr>
          </a:p>
        </p:txBody>
      </p:sp>
      <p:grpSp>
        <p:nvGrpSpPr>
          <p:cNvPr id="110" name="群組 109"/>
          <p:cNvGrpSpPr/>
          <p:nvPr/>
        </p:nvGrpSpPr>
        <p:grpSpPr>
          <a:xfrm>
            <a:off x="6781536" y="4221697"/>
            <a:ext cx="2087693" cy="681817"/>
            <a:chOff x="4358083" y="718743"/>
            <a:chExt cx="1730616" cy="964836"/>
          </a:xfrm>
          <a:noFill/>
        </p:grpSpPr>
        <p:sp>
          <p:nvSpPr>
            <p:cNvPr id="111" name="圓角矩形 110"/>
            <p:cNvSpPr/>
            <p:nvPr/>
          </p:nvSpPr>
          <p:spPr>
            <a:xfrm>
              <a:off x="4358083" y="718743"/>
              <a:ext cx="1730616" cy="960834"/>
            </a:xfrm>
            <a:prstGeom prst="roundRect">
              <a:avLst>
                <a:gd name="adj" fmla="val 10000"/>
              </a:avLst>
            </a:prstGeom>
            <a:solidFill>
              <a:srgbClr val="FFCC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溫室破風</a:t>
              </a:r>
              <a:endParaRPr lang="en-US" altLang="zh-TW" dirty="0">
                <a:solidFill>
                  <a:prstClr val="black"/>
                </a:solidFill>
                <a:latin typeface="Times New Roman" pitchFamily="18" charset="0"/>
                <a:ea typeface="標楷體" pitchFamily="65" charset="-120"/>
                <a:cs typeface="Times New Roman" pitchFamily="18" charset="0"/>
              </a:endParaRPr>
            </a:p>
            <a:p>
              <a:pPr algn="ctr"/>
              <a:r>
                <a:rPr lang="zh-TW" altLang="en-US" dirty="0">
                  <a:solidFill>
                    <a:prstClr val="black"/>
                  </a:solidFill>
                  <a:latin typeface="Times New Roman" pitchFamily="18" charset="0"/>
                  <a:ea typeface="標楷體" pitchFamily="65" charset="-120"/>
                  <a:cs typeface="Times New Roman" pitchFamily="18" charset="0"/>
                </a:rPr>
                <a:t>結構強化</a:t>
              </a:r>
              <a:r>
                <a:rPr lang="en-US" altLang="zh-TW" dirty="0">
                  <a:solidFill>
                    <a:prstClr val="black"/>
                  </a:solidFill>
                  <a:latin typeface="Times New Roman" pitchFamily="18" charset="0"/>
                  <a:ea typeface="標楷體" pitchFamily="65" charset="-120"/>
                  <a:cs typeface="Times New Roman" pitchFamily="18" charset="0"/>
                </a:rPr>
                <a:t>(C)</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12"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sp>
        <p:nvSpPr>
          <p:cNvPr id="119" name="文字方塊 118"/>
          <p:cNvSpPr txBox="1"/>
          <p:nvPr/>
        </p:nvSpPr>
        <p:spPr>
          <a:xfrm>
            <a:off x="6183700" y="3844382"/>
            <a:ext cx="613640" cy="369332"/>
          </a:xfrm>
          <a:prstGeom prst="rect">
            <a:avLst/>
          </a:prstGeom>
          <a:noFill/>
        </p:spPr>
        <p:txBody>
          <a:bodyPr wrap="square" rtlCol="0">
            <a:spAutoFit/>
          </a:bodyPr>
          <a:lstStyle/>
          <a:p>
            <a:r>
              <a:rPr lang="en-US" altLang="zh-TW" b="1" dirty="0">
                <a:solidFill>
                  <a:srgbClr val="FF0000"/>
                </a:solidFill>
                <a:latin typeface="Times New Roman" pitchFamily="18" charset="0"/>
                <a:cs typeface="Times New Roman" pitchFamily="18" charset="0"/>
              </a:rPr>
              <a:t>No</a:t>
            </a:r>
            <a:endParaRPr lang="zh-TW" altLang="en-US" b="1" dirty="0">
              <a:solidFill>
                <a:srgbClr val="FF0000"/>
              </a:solidFill>
              <a:latin typeface="Times New Roman" pitchFamily="18" charset="0"/>
              <a:cs typeface="Times New Roman" pitchFamily="18" charset="0"/>
            </a:endParaRPr>
          </a:p>
        </p:txBody>
      </p:sp>
      <p:grpSp>
        <p:nvGrpSpPr>
          <p:cNvPr id="129" name="群組 128"/>
          <p:cNvGrpSpPr/>
          <p:nvPr/>
        </p:nvGrpSpPr>
        <p:grpSpPr>
          <a:xfrm>
            <a:off x="1220139" y="6054993"/>
            <a:ext cx="1931804" cy="678989"/>
            <a:chOff x="4489252" y="750886"/>
            <a:chExt cx="1601390" cy="960834"/>
          </a:xfrm>
          <a:noFill/>
        </p:grpSpPr>
        <p:sp>
          <p:nvSpPr>
            <p:cNvPr id="130" name="圓角矩形 129"/>
            <p:cNvSpPr/>
            <p:nvPr/>
          </p:nvSpPr>
          <p:spPr>
            <a:xfrm>
              <a:off x="4489252" y="750886"/>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完成溫室結構模擬及結構強化</a:t>
              </a:r>
            </a:p>
          </p:txBody>
        </p:sp>
        <p:sp>
          <p:nvSpPr>
            <p:cNvPr id="131"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132" name="直線單箭頭接點 131"/>
          <p:cNvCxnSpPr>
            <a:stCxn id="102" idx="2"/>
            <a:endCxn id="130" idx="0"/>
          </p:cNvCxnSpPr>
          <p:nvPr/>
        </p:nvCxnSpPr>
        <p:spPr>
          <a:xfrm flipH="1">
            <a:off x="2186041" y="5770294"/>
            <a:ext cx="232" cy="284699"/>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35" name="文字方塊 134"/>
          <p:cNvSpPr txBox="1"/>
          <p:nvPr/>
        </p:nvSpPr>
        <p:spPr>
          <a:xfrm>
            <a:off x="2359829" y="3671871"/>
            <a:ext cx="613640" cy="369332"/>
          </a:xfrm>
          <a:prstGeom prst="rect">
            <a:avLst/>
          </a:prstGeom>
          <a:noFill/>
        </p:spPr>
        <p:txBody>
          <a:bodyPr wrap="square" rtlCol="0">
            <a:spAutoFit/>
          </a:bodyPr>
          <a:lstStyle/>
          <a:p>
            <a:r>
              <a:rPr lang="en-US" altLang="zh-TW" b="1" dirty="0">
                <a:solidFill>
                  <a:srgbClr val="FF0000"/>
                </a:solidFill>
                <a:latin typeface="Times New Roman" pitchFamily="18" charset="0"/>
                <a:cs typeface="Times New Roman" pitchFamily="18" charset="0"/>
              </a:rPr>
              <a:t>Yes</a:t>
            </a:r>
            <a:endParaRPr lang="zh-TW" altLang="en-US" b="1" dirty="0">
              <a:solidFill>
                <a:srgbClr val="FF0000"/>
              </a:solidFill>
              <a:latin typeface="Times New Roman" pitchFamily="18" charset="0"/>
              <a:cs typeface="Times New Roman" pitchFamily="18" charset="0"/>
            </a:endParaRPr>
          </a:p>
        </p:txBody>
      </p:sp>
      <p:sp>
        <p:nvSpPr>
          <p:cNvPr id="136" name="文字方塊 135"/>
          <p:cNvSpPr txBox="1"/>
          <p:nvPr/>
        </p:nvSpPr>
        <p:spPr>
          <a:xfrm>
            <a:off x="2350947" y="4750524"/>
            <a:ext cx="613640" cy="369332"/>
          </a:xfrm>
          <a:prstGeom prst="rect">
            <a:avLst/>
          </a:prstGeom>
          <a:noFill/>
        </p:spPr>
        <p:txBody>
          <a:bodyPr wrap="square" rtlCol="0">
            <a:spAutoFit/>
          </a:bodyPr>
          <a:lstStyle/>
          <a:p>
            <a:r>
              <a:rPr lang="en-US" altLang="zh-TW" b="1" dirty="0">
                <a:solidFill>
                  <a:srgbClr val="FF0000"/>
                </a:solidFill>
                <a:latin typeface="Times New Roman" pitchFamily="18" charset="0"/>
                <a:cs typeface="Times New Roman" pitchFamily="18" charset="0"/>
              </a:rPr>
              <a:t>Yes</a:t>
            </a:r>
            <a:endParaRPr lang="zh-TW" altLang="en-US" b="1" dirty="0">
              <a:solidFill>
                <a:srgbClr val="FF0000"/>
              </a:solidFill>
              <a:latin typeface="Times New Roman" pitchFamily="18" charset="0"/>
              <a:cs typeface="Times New Roman" pitchFamily="18" charset="0"/>
            </a:endParaRPr>
          </a:p>
        </p:txBody>
      </p:sp>
      <p:sp>
        <p:nvSpPr>
          <p:cNvPr id="137" name="文字方塊 136"/>
          <p:cNvSpPr txBox="1"/>
          <p:nvPr/>
        </p:nvSpPr>
        <p:spPr>
          <a:xfrm>
            <a:off x="2350947" y="5735810"/>
            <a:ext cx="613640" cy="369332"/>
          </a:xfrm>
          <a:prstGeom prst="rect">
            <a:avLst/>
          </a:prstGeom>
          <a:noFill/>
        </p:spPr>
        <p:txBody>
          <a:bodyPr wrap="square" rtlCol="0">
            <a:spAutoFit/>
          </a:bodyPr>
          <a:lstStyle/>
          <a:p>
            <a:r>
              <a:rPr lang="en-US" altLang="zh-TW" b="1" dirty="0">
                <a:solidFill>
                  <a:srgbClr val="FF0000"/>
                </a:solidFill>
                <a:latin typeface="Times New Roman" pitchFamily="18" charset="0"/>
                <a:cs typeface="Times New Roman" pitchFamily="18" charset="0"/>
              </a:rPr>
              <a:t>Yes</a:t>
            </a:r>
            <a:endParaRPr lang="zh-TW" altLang="en-US" b="1" dirty="0">
              <a:solidFill>
                <a:srgbClr val="FF0000"/>
              </a:solidFill>
              <a:latin typeface="Times New Roman" pitchFamily="18" charset="0"/>
              <a:cs typeface="Times New Roman" pitchFamily="18" charset="0"/>
            </a:endParaRPr>
          </a:p>
        </p:txBody>
      </p:sp>
      <p:grpSp>
        <p:nvGrpSpPr>
          <p:cNvPr id="140" name="群組 139"/>
          <p:cNvGrpSpPr/>
          <p:nvPr/>
        </p:nvGrpSpPr>
        <p:grpSpPr>
          <a:xfrm>
            <a:off x="4065241" y="511851"/>
            <a:ext cx="2056087" cy="456922"/>
            <a:chOff x="4358083" y="385015"/>
            <a:chExt cx="1704416" cy="1298564"/>
          </a:xfrm>
          <a:noFill/>
        </p:grpSpPr>
        <p:sp>
          <p:nvSpPr>
            <p:cNvPr id="141" name="圓角矩形 140"/>
            <p:cNvSpPr/>
            <p:nvPr/>
          </p:nvSpPr>
          <p:spPr>
            <a:xfrm>
              <a:off x="4358083" y="385015"/>
              <a:ext cx="1653093" cy="1294563"/>
            </a:xfrm>
            <a:prstGeom prst="roundRect">
              <a:avLst>
                <a:gd name="adj" fmla="val 10000"/>
              </a:avLst>
            </a:prstGeom>
            <a:solidFill>
              <a:srgbClr val="FF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溫室結構強化</a:t>
              </a:r>
            </a:p>
          </p:txBody>
        </p:sp>
        <p:sp>
          <p:nvSpPr>
            <p:cNvPr id="142"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143" name="群組 142"/>
          <p:cNvGrpSpPr/>
          <p:nvPr/>
        </p:nvGrpSpPr>
        <p:grpSpPr>
          <a:xfrm>
            <a:off x="6797340" y="511851"/>
            <a:ext cx="2071890" cy="468278"/>
            <a:chOff x="4108222" y="454029"/>
            <a:chExt cx="1954278" cy="1229550"/>
          </a:xfrm>
          <a:noFill/>
        </p:grpSpPr>
        <p:sp>
          <p:nvSpPr>
            <p:cNvPr id="144" name="圓角矩形 143"/>
            <p:cNvSpPr/>
            <p:nvPr/>
          </p:nvSpPr>
          <p:spPr>
            <a:xfrm>
              <a:off x="4108222" y="454029"/>
              <a:ext cx="1954278" cy="1196036"/>
            </a:xfrm>
            <a:prstGeom prst="roundRect">
              <a:avLst>
                <a:gd name="adj" fmla="val 10000"/>
              </a:avLst>
            </a:prstGeom>
            <a:solidFill>
              <a:srgbClr val="FFCC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溫室破風強化</a:t>
              </a:r>
            </a:p>
          </p:txBody>
        </p:sp>
        <p:sp>
          <p:nvSpPr>
            <p:cNvPr id="145"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83" name="群組 82"/>
          <p:cNvGrpSpPr/>
          <p:nvPr/>
        </p:nvGrpSpPr>
        <p:grpSpPr>
          <a:xfrm>
            <a:off x="1220137" y="511851"/>
            <a:ext cx="1931804" cy="430796"/>
            <a:chOff x="4489251" y="750887"/>
            <a:chExt cx="1601390" cy="960834"/>
          </a:xfrm>
          <a:noFill/>
        </p:grpSpPr>
        <p:sp>
          <p:nvSpPr>
            <p:cNvPr id="84" name="圓角矩形 83"/>
            <p:cNvSpPr/>
            <p:nvPr/>
          </p:nvSpPr>
          <p:spPr>
            <a:xfrm>
              <a:off x="4489251" y="750887"/>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溫室結構分析</a:t>
              </a:r>
            </a:p>
          </p:txBody>
        </p:sp>
        <p:sp>
          <p:nvSpPr>
            <p:cNvPr id="107"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142</a:t>
            </a:fld>
            <a:endParaRPr lang="zh-TW" altLang="en-US" dirty="0">
              <a:solidFill>
                <a:prstClr val="black">
                  <a:tint val="75000"/>
                </a:prstClr>
              </a:solidFill>
            </a:endParaRPr>
          </a:p>
        </p:txBody>
      </p:sp>
    </p:spTree>
    <p:extLst>
      <p:ext uri="{BB962C8B-B14F-4D97-AF65-F5344CB8AC3E}">
        <p14:creationId xmlns:p14="http://schemas.microsoft.com/office/powerpoint/2010/main" val="35897846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771" y="3530203"/>
            <a:ext cx="3749438" cy="284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472" y="921520"/>
            <a:ext cx="3144826" cy="2487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64408" y="3409855"/>
            <a:ext cx="3144826" cy="369332"/>
          </a:xfrm>
          <a:prstGeom prst="rect">
            <a:avLst/>
          </a:prstGeom>
        </p:spPr>
        <p:txBody>
          <a:bodyPr wrap="square">
            <a:spAutoFit/>
          </a:bodyPr>
          <a:lstStyle/>
          <a:p>
            <a:pPr algn="ctr" defTabSz="914400"/>
            <a:r>
              <a:rPr lang="zh-TW" altLang="en-US" b="1" cap="all" dirty="0">
                <a:solidFill>
                  <a:prstClr val="black"/>
                </a:solidFill>
                <a:latin typeface="Times New Roman" pitchFamily="18" charset="0"/>
                <a:ea typeface="標楷體" pitchFamily="65" charset="-120"/>
                <a:cs typeface="Times New Roman" pitchFamily="18" charset="0"/>
              </a:rPr>
              <a:t>溫室結構圖</a:t>
            </a:r>
            <a:endParaRPr lang="zh-TW" altLang="zh-TW" b="1" cap="all" dirty="0">
              <a:solidFill>
                <a:prstClr val="black"/>
              </a:solidFill>
              <a:latin typeface="Times New Roman" pitchFamily="18" charset="0"/>
              <a:ea typeface="標楷體" pitchFamily="65" charset="-120"/>
              <a:cs typeface="Times New Roman" pitchFamily="18" charset="0"/>
            </a:endParaRPr>
          </a:p>
        </p:txBody>
      </p:sp>
      <p:sp>
        <p:nvSpPr>
          <p:cNvPr id="2" name="向右箭號 1"/>
          <p:cNvSpPr/>
          <p:nvPr/>
        </p:nvSpPr>
        <p:spPr>
          <a:xfrm>
            <a:off x="756322" y="4918856"/>
            <a:ext cx="659567" cy="600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TW" altLang="en-US">
              <a:solidFill>
                <a:prstClr val="white"/>
              </a:solidFill>
            </a:endParaRPr>
          </a:p>
        </p:txBody>
      </p:sp>
      <p:sp>
        <p:nvSpPr>
          <p:cNvPr id="9" name="矩形 8"/>
          <p:cNvSpPr/>
          <p:nvPr/>
        </p:nvSpPr>
        <p:spPr>
          <a:xfrm>
            <a:off x="335388" y="5793289"/>
            <a:ext cx="1501433" cy="646331"/>
          </a:xfrm>
          <a:prstGeom prst="rect">
            <a:avLst/>
          </a:prstGeom>
        </p:spPr>
        <p:txBody>
          <a:bodyPr wrap="square">
            <a:spAutoFit/>
          </a:bodyPr>
          <a:lstStyle/>
          <a:p>
            <a:pPr algn="ctr" defTabSz="914400"/>
            <a:r>
              <a:rPr lang="zh-TW" altLang="en-US" b="1" cap="all" dirty="0">
                <a:solidFill>
                  <a:srgbClr val="FF0000"/>
                </a:solidFill>
                <a:latin typeface="Times New Roman" pitchFamily="18" charset="0"/>
                <a:ea typeface="標楷體" pitchFamily="65" charset="-120"/>
                <a:cs typeface="Times New Roman" pitchFamily="18" charset="0"/>
              </a:rPr>
              <a:t>內部及外部結構強化</a:t>
            </a:r>
            <a:endParaRPr lang="zh-TW" altLang="zh-TW" b="1" cap="all" dirty="0">
              <a:solidFill>
                <a:srgbClr val="FF0000"/>
              </a:solidFill>
              <a:latin typeface="Times New Roman" pitchFamily="18" charset="0"/>
              <a:ea typeface="標楷體" pitchFamily="65" charset="-120"/>
              <a:cs typeface="Times New Roman" pitchFamily="18" charset="0"/>
            </a:endParaRPr>
          </a:p>
        </p:txBody>
      </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209" y="1098338"/>
            <a:ext cx="3097896" cy="228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5637744" y="3447642"/>
            <a:ext cx="3144826" cy="369332"/>
          </a:xfrm>
          <a:prstGeom prst="rect">
            <a:avLst/>
          </a:prstGeom>
        </p:spPr>
        <p:txBody>
          <a:bodyPr wrap="square">
            <a:spAutoFit/>
          </a:bodyPr>
          <a:lstStyle/>
          <a:p>
            <a:pPr algn="ctr" defTabSz="914400"/>
            <a:r>
              <a:rPr lang="zh-TW" altLang="en-US" b="1" cap="all" dirty="0">
                <a:solidFill>
                  <a:prstClr val="black"/>
                </a:solidFill>
                <a:latin typeface="Times New Roman" pitchFamily="18" charset="0"/>
                <a:ea typeface="標楷體" pitchFamily="65" charset="-120"/>
                <a:cs typeface="Times New Roman" pitchFamily="18" charset="0"/>
              </a:rPr>
              <a:t>溫室承受風壓力圓頂變形</a:t>
            </a:r>
            <a:endParaRPr lang="zh-TW" altLang="zh-TW" b="1" cap="all" dirty="0">
              <a:solidFill>
                <a:prstClr val="black"/>
              </a:solidFill>
              <a:latin typeface="Times New Roman" pitchFamily="18" charset="0"/>
              <a:ea typeface="標楷體" pitchFamily="65" charset="-120"/>
              <a:cs typeface="Times New Roman" pitchFamily="18" charset="0"/>
            </a:endParaRPr>
          </a:p>
        </p:txBody>
      </p:sp>
      <p:sp>
        <p:nvSpPr>
          <p:cNvPr id="12" name="向右箭號 11"/>
          <p:cNvSpPr/>
          <p:nvPr/>
        </p:nvSpPr>
        <p:spPr>
          <a:xfrm>
            <a:off x="4318035" y="1786862"/>
            <a:ext cx="659567" cy="600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TW" altLang="en-US">
              <a:solidFill>
                <a:prstClr val="white"/>
              </a:solidFill>
            </a:endParaRPr>
          </a:p>
        </p:txBody>
      </p:sp>
      <p:sp>
        <p:nvSpPr>
          <p:cNvPr id="13" name="矩形 12"/>
          <p:cNvSpPr/>
          <p:nvPr/>
        </p:nvSpPr>
        <p:spPr>
          <a:xfrm>
            <a:off x="3897101" y="2661295"/>
            <a:ext cx="1501433" cy="646331"/>
          </a:xfrm>
          <a:prstGeom prst="rect">
            <a:avLst/>
          </a:prstGeom>
        </p:spPr>
        <p:txBody>
          <a:bodyPr wrap="square">
            <a:spAutoFit/>
          </a:bodyPr>
          <a:lstStyle/>
          <a:p>
            <a:pPr algn="ctr" defTabSz="914400"/>
            <a:r>
              <a:rPr lang="zh-TW" altLang="en-US" b="1" cap="all" dirty="0">
                <a:solidFill>
                  <a:srgbClr val="FF0000"/>
                </a:solidFill>
                <a:latin typeface="Times New Roman" pitchFamily="18" charset="0"/>
                <a:ea typeface="標楷體" pitchFamily="65" charset="-120"/>
                <a:cs typeface="Times New Roman" pitchFamily="18" charset="0"/>
              </a:rPr>
              <a:t>結構受力模擬分析</a:t>
            </a:r>
            <a:endParaRPr lang="zh-TW" altLang="zh-TW" b="1" cap="all" dirty="0">
              <a:solidFill>
                <a:srgbClr val="FF0000"/>
              </a:solidFill>
              <a:latin typeface="Times New Roman" pitchFamily="18" charset="0"/>
              <a:ea typeface="標楷體" pitchFamily="65" charset="-120"/>
              <a:cs typeface="Times New Roman" pitchFamily="18" charset="0"/>
            </a:endParaRPr>
          </a:p>
        </p:txBody>
      </p:sp>
      <p:sp>
        <p:nvSpPr>
          <p:cNvPr id="15" name="矩形 14"/>
          <p:cNvSpPr/>
          <p:nvPr/>
        </p:nvSpPr>
        <p:spPr>
          <a:xfrm>
            <a:off x="1911771" y="6377368"/>
            <a:ext cx="3749437" cy="369332"/>
          </a:xfrm>
          <a:prstGeom prst="rect">
            <a:avLst/>
          </a:prstGeom>
        </p:spPr>
        <p:txBody>
          <a:bodyPr wrap="square">
            <a:spAutoFit/>
          </a:bodyPr>
          <a:lstStyle/>
          <a:p>
            <a:pPr algn="ctr" defTabSz="914400"/>
            <a:r>
              <a:rPr lang="zh-TW" altLang="en-US" b="1" cap="all" dirty="0">
                <a:solidFill>
                  <a:prstClr val="black"/>
                </a:solidFill>
                <a:latin typeface="Times New Roman" pitchFamily="18" charset="0"/>
                <a:ea typeface="標楷體" pitchFamily="65" charset="-120"/>
                <a:cs typeface="Times New Roman" pitchFamily="18" charset="0"/>
              </a:rPr>
              <a:t>溫室結構強化圖</a:t>
            </a:r>
            <a:endParaRPr lang="zh-TW" altLang="zh-TW" b="1" cap="all" dirty="0">
              <a:solidFill>
                <a:prstClr val="black"/>
              </a:solidFill>
              <a:latin typeface="Times New Roman" pitchFamily="18" charset="0"/>
              <a:ea typeface="標楷體" pitchFamily="65" charset="-120"/>
              <a:cs typeface="Times New Roman" pitchFamily="18" charset="0"/>
            </a:endParaRPr>
          </a:p>
        </p:txBody>
      </p:sp>
      <p:sp>
        <p:nvSpPr>
          <p:cNvPr id="3" name="矩形 2"/>
          <p:cNvSpPr/>
          <p:nvPr/>
        </p:nvSpPr>
        <p:spPr>
          <a:xfrm>
            <a:off x="894769" y="3931601"/>
            <a:ext cx="1107996" cy="369332"/>
          </a:xfrm>
          <a:prstGeom prst="rect">
            <a:avLst/>
          </a:prstGeom>
        </p:spPr>
        <p:txBody>
          <a:bodyPr wrap="none">
            <a:spAutoFit/>
          </a:bodyPr>
          <a:lstStyle/>
          <a:p>
            <a:pPr defTabSz="914400"/>
            <a:r>
              <a:rPr lang="zh-TW" altLang="en-US" b="1" cap="all" dirty="0">
                <a:solidFill>
                  <a:srgbClr val="FF0000"/>
                </a:solidFill>
                <a:latin typeface="Times New Roman" pitchFamily="18" charset="0"/>
                <a:ea typeface="標楷體" pitchFamily="65" charset="-120"/>
                <a:cs typeface="Times New Roman" pitchFamily="18" charset="0"/>
              </a:rPr>
              <a:t>內部強化</a:t>
            </a:r>
            <a:endParaRPr lang="zh-TW" altLang="en-US" dirty="0">
              <a:solidFill>
                <a:prstClr val="black"/>
              </a:solidFill>
            </a:endParaRPr>
          </a:p>
        </p:txBody>
      </p:sp>
      <p:cxnSp>
        <p:nvCxnSpPr>
          <p:cNvPr id="5" name="直線單箭頭接點 4"/>
          <p:cNvCxnSpPr>
            <a:stCxn id="3" idx="2"/>
          </p:cNvCxnSpPr>
          <p:nvPr/>
        </p:nvCxnSpPr>
        <p:spPr>
          <a:xfrm>
            <a:off x="1448767" y="4300933"/>
            <a:ext cx="1249463" cy="61792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647817" y="6070288"/>
            <a:ext cx="1107996" cy="369332"/>
          </a:xfrm>
          <a:prstGeom prst="rect">
            <a:avLst/>
          </a:prstGeom>
        </p:spPr>
        <p:txBody>
          <a:bodyPr wrap="none">
            <a:spAutoFit/>
          </a:bodyPr>
          <a:lstStyle/>
          <a:p>
            <a:pPr defTabSz="914400"/>
            <a:r>
              <a:rPr lang="zh-TW" altLang="en-US" b="1" cap="all" dirty="0">
                <a:solidFill>
                  <a:srgbClr val="FF0000"/>
                </a:solidFill>
                <a:latin typeface="Times New Roman" pitchFamily="18" charset="0"/>
                <a:ea typeface="標楷體" pitchFamily="65" charset="-120"/>
                <a:cs typeface="Times New Roman" pitchFamily="18" charset="0"/>
              </a:rPr>
              <a:t>外部強化</a:t>
            </a:r>
            <a:endParaRPr lang="zh-TW" altLang="en-US" dirty="0">
              <a:solidFill>
                <a:prstClr val="black"/>
              </a:solidFill>
            </a:endParaRPr>
          </a:p>
        </p:txBody>
      </p:sp>
      <p:cxnSp>
        <p:nvCxnSpPr>
          <p:cNvPr id="22" name="直線單箭頭接點 21"/>
          <p:cNvCxnSpPr/>
          <p:nvPr/>
        </p:nvCxnSpPr>
        <p:spPr>
          <a:xfrm flipH="1" flipV="1">
            <a:off x="4032354" y="5793289"/>
            <a:ext cx="615464" cy="4616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7" name="表格 26"/>
          <p:cNvGraphicFramePr>
            <a:graphicFrameLocks noGrp="1"/>
          </p:cNvGraphicFramePr>
          <p:nvPr>
            <p:extLst/>
          </p:nvPr>
        </p:nvGraphicFramePr>
        <p:xfrm>
          <a:off x="5895984" y="4477189"/>
          <a:ext cx="2863121" cy="1854200"/>
        </p:xfrm>
        <a:graphic>
          <a:graphicData uri="http://schemas.openxmlformats.org/drawingml/2006/table">
            <a:tbl>
              <a:tblPr firstRow="1" bandRow="1">
                <a:tableStyleId>{5C22544A-7EE6-4342-B048-85BDC9FD1C3A}</a:tableStyleId>
              </a:tblPr>
              <a:tblGrid>
                <a:gridCol w="1209354">
                  <a:extLst>
                    <a:ext uri="{9D8B030D-6E8A-4147-A177-3AD203B41FA5}">
                      <a16:colId xmlns:a16="http://schemas.microsoft.com/office/drawing/2014/main" val="20000"/>
                    </a:ext>
                  </a:extLst>
                </a:gridCol>
                <a:gridCol w="1653767">
                  <a:extLst>
                    <a:ext uri="{9D8B030D-6E8A-4147-A177-3AD203B41FA5}">
                      <a16:colId xmlns:a16="http://schemas.microsoft.com/office/drawing/2014/main" val="20001"/>
                    </a:ext>
                  </a:extLst>
                </a:gridCol>
              </a:tblGrid>
              <a:tr h="370840">
                <a:tc>
                  <a:txBody>
                    <a:bodyPr/>
                    <a:lstStyle/>
                    <a:p>
                      <a:pPr algn="ctr"/>
                      <a:r>
                        <a:rPr lang="zh-TW" altLang="en-US" dirty="0">
                          <a:solidFill>
                            <a:schemeClr val="tx1"/>
                          </a:solidFill>
                          <a:latin typeface="標楷體" pitchFamily="65" charset="-120"/>
                          <a:ea typeface="標楷體" pitchFamily="65" charset="-120"/>
                        </a:rPr>
                        <a:t>溫室結構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zh-TW" altLang="en-US" dirty="0">
                          <a:solidFill>
                            <a:schemeClr val="tx1"/>
                          </a:solidFill>
                          <a:latin typeface="標楷體" pitchFamily="65" charset="-120"/>
                          <a:ea typeface="標楷體" pitchFamily="65" charset="-120"/>
                        </a:rPr>
                        <a:t>耐風等級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000"/>
                  </a:ext>
                </a:extLst>
              </a:tr>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原結構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11</a:t>
                      </a:r>
                      <a:r>
                        <a:rPr lang="zh-TW" altLang="en-US" dirty="0">
                          <a:solidFill>
                            <a:schemeClr val="tx1"/>
                          </a:solidFill>
                          <a:latin typeface="Times New Roman" pitchFamily="18" charset="0"/>
                          <a:ea typeface="標楷體" pitchFamily="65" charset="-120"/>
                          <a:cs typeface="Times New Roman" pitchFamily="18" charset="0"/>
                        </a:rPr>
                        <a:t>級風壓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內部強化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12</a:t>
                      </a:r>
                      <a:r>
                        <a:rPr lang="zh-TW" altLang="en-US" dirty="0">
                          <a:solidFill>
                            <a:schemeClr val="tx1"/>
                          </a:solidFill>
                          <a:latin typeface="Times New Roman" pitchFamily="18" charset="0"/>
                          <a:ea typeface="標楷體" pitchFamily="65" charset="-120"/>
                          <a:cs typeface="Times New Roman" pitchFamily="18" charset="0"/>
                        </a:rPr>
                        <a:t>級風壓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外部強化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latin typeface="Times New Roman" pitchFamily="18" charset="0"/>
                          <a:ea typeface="標楷體" pitchFamily="65" charset="-120"/>
                          <a:cs typeface="Times New Roman" pitchFamily="18" charset="0"/>
                        </a:rPr>
                        <a:t>13</a:t>
                      </a:r>
                      <a:r>
                        <a:rPr lang="zh-TW" altLang="en-US" dirty="0">
                          <a:solidFill>
                            <a:schemeClr val="tx1"/>
                          </a:solidFill>
                          <a:latin typeface="Times New Roman" pitchFamily="18" charset="0"/>
                          <a:ea typeface="標楷體" pitchFamily="65" charset="-120"/>
                          <a:cs typeface="Times New Roman" pitchFamily="18" charset="0"/>
                        </a:rPr>
                        <a:t>級風壓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ctr"/>
                      <a:r>
                        <a:rPr lang="zh-TW" altLang="en-US" b="1" dirty="0">
                          <a:solidFill>
                            <a:srgbClr val="FF0000"/>
                          </a:solidFill>
                          <a:latin typeface="Times New Roman" pitchFamily="18" charset="0"/>
                          <a:ea typeface="標楷體" pitchFamily="65" charset="-120"/>
                          <a:cs typeface="Times New Roman" pitchFamily="18" charset="0"/>
                        </a:rPr>
                        <a:t>破風強化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a:solidFill>
                            <a:srgbClr val="FF0000"/>
                          </a:solidFill>
                          <a:latin typeface="Times New Roman" pitchFamily="18" charset="0"/>
                          <a:ea typeface="標楷體" pitchFamily="65" charset="-120"/>
                          <a:cs typeface="Times New Roman" pitchFamily="18" charset="0"/>
                        </a:rPr>
                        <a:t>15</a:t>
                      </a:r>
                      <a:r>
                        <a:rPr lang="zh-TW" altLang="en-US" b="1" dirty="0">
                          <a:solidFill>
                            <a:srgbClr val="FF0000"/>
                          </a:solidFill>
                          <a:latin typeface="Times New Roman" pitchFamily="18" charset="0"/>
                          <a:ea typeface="標楷體" pitchFamily="65" charset="-120"/>
                          <a:cs typeface="Times New Roman" pitchFamily="18" charset="0"/>
                        </a:rPr>
                        <a:t>級風壓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內容版面配置區 2"/>
          <p:cNvSpPr txBox="1">
            <a:spLocks/>
          </p:cNvSpPr>
          <p:nvPr/>
        </p:nvSpPr>
        <p:spPr>
          <a:xfrm>
            <a:off x="2395113" y="0"/>
            <a:ext cx="4709776" cy="6471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r>
              <a:rPr lang="en-US" altLang="zh-TW" sz="2000" b="1" kern="100" dirty="0">
                <a:solidFill>
                  <a:prstClr val="black"/>
                </a:solidFill>
                <a:latin typeface="Times New Roman" pitchFamily="18" charset="0"/>
                <a:ea typeface="標楷體"/>
                <a:cs typeface="Times New Roman" pitchFamily="18" charset="0"/>
              </a:rPr>
              <a:t>(2)</a:t>
            </a:r>
            <a:r>
              <a:rPr lang="zh-TW" altLang="en-US" sz="2000" b="1" kern="100" dirty="0">
                <a:solidFill>
                  <a:prstClr val="black"/>
                </a:solidFill>
                <a:latin typeface="Times New Roman" pitchFamily="18" charset="0"/>
                <a:ea typeface="標楷體"/>
                <a:cs typeface="Times New Roman" pitchFamily="18" charset="0"/>
              </a:rPr>
              <a:t>簡易型溫室防颱強化設計</a:t>
            </a:r>
            <a:endParaRPr lang="en-US" altLang="zh-TW" sz="2000" b="1" kern="100" dirty="0">
              <a:solidFill>
                <a:prstClr val="black"/>
              </a:solidFill>
              <a:latin typeface="Times New Roman" pitchFamily="18" charset="0"/>
              <a:ea typeface="標楷體"/>
              <a:cs typeface="Times New Roman" pitchFamily="18" charset="0"/>
            </a:endParaRPr>
          </a:p>
          <a:p>
            <a:pPr marL="0" indent="0" algn="just" defTabSz="457200">
              <a:lnSpc>
                <a:spcPct val="100000"/>
              </a:lnSpc>
              <a:spcBef>
                <a:spcPts val="1200"/>
              </a:spcBef>
              <a:buFont typeface="Arial" panose="020B0604020202020204" pitchFamily="34" charset="0"/>
              <a:buNone/>
            </a:pPr>
            <a:r>
              <a:rPr lang="zh-TW" altLang="en-US" sz="2000" b="1" kern="100" dirty="0">
                <a:solidFill>
                  <a:prstClr val="black"/>
                </a:solidFill>
                <a:latin typeface="標楷體"/>
                <a:ea typeface="標楷體"/>
                <a:cs typeface="Times New Roman" pitchFamily="18" charset="0"/>
              </a:rPr>
              <a:t>－結構強化、內部及外部強化</a:t>
            </a:r>
            <a:endParaRPr lang="zh-TW" altLang="en-US" sz="2000" b="1" kern="100" dirty="0">
              <a:solidFill>
                <a:prstClr val="black"/>
              </a:solidFill>
              <a:latin typeface="Times New Roman" pitchFamily="18" charset="0"/>
              <a:ea typeface="標楷體"/>
              <a:cs typeface="Times New Roman" pitchFamily="18" charset="0"/>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143</a:t>
            </a:fld>
            <a:endParaRPr lang="zh-TW" altLang="en-US">
              <a:solidFill>
                <a:prstClr val="black">
                  <a:tint val="75000"/>
                </a:prstClr>
              </a:solidFill>
            </a:endParaRPr>
          </a:p>
        </p:txBody>
      </p:sp>
    </p:spTree>
    <p:extLst>
      <p:ext uri="{BB962C8B-B14F-4D97-AF65-F5344CB8AC3E}">
        <p14:creationId xmlns:p14="http://schemas.microsoft.com/office/powerpoint/2010/main" val="28464373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10" y="938560"/>
            <a:ext cx="3749438" cy="284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52510" y="3785725"/>
            <a:ext cx="3749437" cy="369332"/>
          </a:xfrm>
          <a:prstGeom prst="rect">
            <a:avLst/>
          </a:prstGeom>
        </p:spPr>
        <p:txBody>
          <a:bodyPr wrap="square">
            <a:spAutoFit/>
          </a:bodyPr>
          <a:lstStyle/>
          <a:p>
            <a:pPr algn="ctr" defTabSz="914400"/>
            <a:r>
              <a:rPr lang="zh-TW" altLang="en-US" b="1" cap="all" dirty="0">
                <a:solidFill>
                  <a:prstClr val="black"/>
                </a:solidFill>
                <a:latin typeface="Times New Roman" pitchFamily="18" charset="0"/>
                <a:ea typeface="標楷體" pitchFamily="65" charset="-120"/>
                <a:cs typeface="Times New Roman" pitchFamily="18" charset="0"/>
              </a:rPr>
              <a:t>溫室結構強化圖</a:t>
            </a:r>
            <a:endParaRPr lang="zh-TW" altLang="zh-TW" b="1" cap="all" dirty="0">
              <a:solidFill>
                <a:prstClr val="black"/>
              </a:solidFill>
              <a:latin typeface="Times New Roman" pitchFamily="18" charset="0"/>
              <a:ea typeface="標楷體" pitchFamily="65" charset="-120"/>
              <a:cs typeface="Times New Roman" pitchFamily="18" charset="0"/>
            </a:endParaRPr>
          </a:p>
        </p:txBody>
      </p:sp>
      <p:sp>
        <p:nvSpPr>
          <p:cNvPr id="9" name="向右箭號 8"/>
          <p:cNvSpPr/>
          <p:nvPr/>
        </p:nvSpPr>
        <p:spPr>
          <a:xfrm>
            <a:off x="4242216" y="2202757"/>
            <a:ext cx="659567" cy="600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TW" altLang="en-US">
              <a:solidFill>
                <a:prstClr val="white"/>
              </a:solidFill>
            </a:endParaRPr>
          </a:p>
        </p:txBody>
      </p:sp>
      <p:sp>
        <p:nvSpPr>
          <p:cNvPr id="10" name="矩形 9"/>
          <p:cNvSpPr/>
          <p:nvPr/>
        </p:nvSpPr>
        <p:spPr>
          <a:xfrm>
            <a:off x="3821282" y="3077190"/>
            <a:ext cx="1501433" cy="369332"/>
          </a:xfrm>
          <a:prstGeom prst="rect">
            <a:avLst/>
          </a:prstGeom>
        </p:spPr>
        <p:txBody>
          <a:bodyPr wrap="square">
            <a:spAutoFit/>
          </a:bodyPr>
          <a:lstStyle/>
          <a:p>
            <a:pPr algn="ctr" defTabSz="914400"/>
            <a:r>
              <a:rPr lang="zh-TW" altLang="en-US" b="1" cap="all" dirty="0">
                <a:solidFill>
                  <a:srgbClr val="FF0000"/>
                </a:solidFill>
                <a:latin typeface="Times New Roman" pitchFamily="18" charset="0"/>
                <a:ea typeface="標楷體" pitchFamily="65" charset="-120"/>
                <a:cs typeface="Times New Roman" pitchFamily="18" charset="0"/>
              </a:rPr>
              <a:t>破風強化</a:t>
            </a:r>
            <a:endParaRPr lang="zh-TW" altLang="zh-TW" b="1" cap="all" dirty="0">
              <a:solidFill>
                <a:srgbClr val="FF0000"/>
              </a:solidFill>
              <a:latin typeface="Times New Roman" pitchFamily="18" charset="0"/>
              <a:ea typeface="標楷體" pitchFamily="65" charset="-120"/>
              <a:cs typeface="Times New Roman" pitchFamily="18"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1766" y="938560"/>
            <a:ext cx="3688526" cy="284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5110855" y="3796428"/>
            <a:ext cx="3749437" cy="369332"/>
          </a:xfrm>
          <a:prstGeom prst="rect">
            <a:avLst/>
          </a:prstGeom>
        </p:spPr>
        <p:txBody>
          <a:bodyPr wrap="square">
            <a:spAutoFit/>
          </a:bodyPr>
          <a:lstStyle/>
          <a:p>
            <a:pPr algn="ctr" defTabSz="914400"/>
            <a:r>
              <a:rPr lang="zh-TW" altLang="en-US" b="1" cap="all" dirty="0">
                <a:solidFill>
                  <a:prstClr val="black"/>
                </a:solidFill>
                <a:latin typeface="Times New Roman" pitchFamily="18" charset="0"/>
                <a:ea typeface="標楷體" pitchFamily="65" charset="-120"/>
                <a:cs typeface="Times New Roman" pitchFamily="18" charset="0"/>
              </a:rPr>
              <a:t>增加溫室耐風等級至</a:t>
            </a:r>
            <a:r>
              <a:rPr lang="en-US" altLang="zh-TW" b="1" cap="all" dirty="0">
                <a:solidFill>
                  <a:prstClr val="black"/>
                </a:solidFill>
                <a:latin typeface="Times New Roman" pitchFamily="18" charset="0"/>
                <a:ea typeface="標楷體" pitchFamily="65" charset="-120"/>
                <a:cs typeface="Times New Roman" pitchFamily="18" charset="0"/>
              </a:rPr>
              <a:t>15</a:t>
            </a:r>
            <a:r>
              <a:rPr lang="zh-TW" altLang="en-US" b="1" cap="all" dirty="0">
                <a:solidFill>
                  <a:prstClr val="black"/>
                </a:solidFill>
                <a:latin typeface="Times New Roman" pitchFamily="18" charset="0"/>
                <a:ea typeface="標楷體" pitchFamily="65" charset="-120"/>
                <a:cs typeface="Times New Roman" pitchFamily="18" charset="0"/>
              </a:rPr>
              <a:t>級風壓</a:t>
            </a:r>
            <a:endParaRPr lang="zh-TW" altLang="zh-TW" b="1" cap="all" dirty="0">
              <a:solidFill>
                <a:prstClr val="black"/>
              </a:solidFill>
              <a:latin typeface="Times New Roman" pitchFamily="18" charset="0"/>
              <a:ea typeface="標楷體" pitchFamily="65" charset="-120"/>
              <a:cs typeface="Times New Roman" pitchFamily="18" charset="0"/>
            </a:endParaRPr>
          </a:p>
        </p:txBody>
      </p:sp>
      <p:sp>
        <p:nvSpPr>
          <p:cNvPr id="13" name="矩形 12"/>
          <p:cNvSpPr/>
          <p:nvPr/>
        </p:nvSpPr>
        <p:spPr>
          <a:xfrm>
            <a:off x="4649607" y="1071007"/>
            <a:ext cx="1501433" cy="369332"/>
          </a:xfrm>
          <a:prstGeom prst="rect">
            <a:avLst/>
          </a:prstGeom>
        </p:spPr>
        <p:txBody>
          <a:bodyPr wrap="square">
            <a:spAutoFit/>
          </a:bodyPr>
          <a:lstStyle/>
          <a:p>
            <a:pPr algn="ctr" defTabSz="914400"/>
            <a:r>
              <a:rPr lang="zh-TW" altLang="en-US" b="1" cap="all" dirty="0">
                <a:solidFill>
                  <a:srgbClr val="FF0000"/>
                </a:solidFill>
                <a:latin typeface="Times New Roman" pitchFamily="18" charset="0"/>
                <a:ea typeface="標楷體" pitchFamily="65" charset="-120"/>
                <a:cs typeface="Times New Roman" pitchFamily="18" charset="0"/>
              </a:rPr>
              <a:t>破風牆</a:t>
            </a:r>
            <a:endParaRPr lang="zh-TW" altLang="zh-TW" b="1" cap="all" dirty="0">
              <a:solidFill>
                <a:srgbClr val="FF0000"/>
              </a:solidFill>
              <a:latin typeface="Times New Roman" pitchFamily="18" charset="0"/>
              <a:ea typeface="標楷體" pitchFamily="65" charset="-120"/>
              <a:cs typeface="Times New Roman" pitchFamily="18" charset="0"/>
            </a:endParaRPr>
          </a:p>
        </p:txBody>
      </p:sp>
      <p:cxnSp>
        <p:nvCxnSpPr>
          <p:cNvPr id="14" name="直線單箭頭接點 13"/>
          <p:cNvCxnSpPr>
            <a:stCxn id="13" idx="2"/>
          </p:cNvCxnSpPr>
          <p:nvPr/>
        </p:nvCxnSpPr>
        <p:spPr>
          <a:xfrm>
            <a:off x="5400324" y="1440339"/>
            <a:ext cx="430850" cy="47840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470256" y="3416393"/>
            <a:ext cx="1501433" cy="369332"/>
          </a:xfrm>
          <a:prstGeom prst="rect">
            <a:avLst/>
          </a:prstGeom>
        </p:spPr>
        <p:txBody>
          <a:bodyPr wrap="square">
            <a:spAutoFit/>
          </a:bodyPr>
          <a:lstStyle/>
          <a:p>
            <a:pPr algn="ctr" defTabSz="914400"/>
            <a:r>
              <a:rPr lang="zh-TW" altLang="en-US" b="1" cap="all" dirty="0">
                <a:solidFill>
                  <a:srgbClr val="FF0000"/>
                </a:solidFill>
                <a:latin typeface="Times New Roman" pitchFamily="18" charset="0"/>
                <a:ea typeface="標楷體" pitchFamily="65" charset="-120"/>
                <a:cs typeface="Times New Roman" pitchFamily="18" charset="0"/>
              </a:rPr>
              <a:t>破風牆</a:t>
            </a:r>
            <a:endParaRPr lang="zh-TW" altLang="zh-TW" b="1" cap="all" dirty="0">
              <a:solidFill>
                <a:srgbClr val="FF0000"/>
              </a:solidFill>
              <a:latin typeface="Times New Roman" pitchFamily="18" charset="0"/>
              <a:ea typeface="標楷體" pitchFamily="65" charset="-120"/>
              <a:cs typeface="Times New Roman" pitchFamily="18" charset="0"/>
            </a:endParaRPr>
          </a:p>
        </p:txBody>
      </p:sp>
      <p:cxnSp>
        <p:nvCxnSpPr>
          <p:cNvPr id="17" name="直線單箭頭接點 16"/>
          <p:cNvCxnSpPr>
            <a:stCxn id="16" idx="0"/>
          </p:cNvCxnSpPr>
          <p:nvPr/>
        </p:nvCxnSpPr>
        <p:spPr>
          <a:xfrm flipH="1" flipV="1">
            <a:off x="7809876" y="3077190"/>
            <a:ext cx="411097" cy="33920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309" y="4155057"/>
            <a:ext cx="3088544" cy="2053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5305309" y="6201014"/>
            <a:ext cx="3088544" cy="369332"/>
          </a:xfrm>
          <a:prstGeom prst="rect">
            <a:avLst/>
          </a:prstGeom>
        </p:spPr>
        <p:txBody>
          <a:bodyPr wrap="square">
            <a:spAutoFit/>
          </a:bodyPr>
          <a:lstStyle/>
          <a:p>
            <a:pPr algn="ctr" defTabSz="914400"/>
            <a:r>
              <a:rPr lang="zh-TW" altLang="en-US" b="1" cap="all" dirty="0">
                <a:solidFill>
                  <a:prstClr val="black"/>
                </a:solidFill>
                <a:latin typeface="Times New Roman" pitchFamily="18" charset="0"/>
                <a:ea typeface="標楷體" pitchFamily="65" charset="-120"/>
                <a:cs typeface="Times New Roman" pitchFamily="18" charset="0"/>
              </a:rPr>
              <a:t>溫室破風強化結構流場模擬</a:t>
            </a:r>
          </a:p>
        </p:txBody>
      </p:sp>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722" y="4165760"/>
            <a:ext cx="1983014" cy="208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844250" y="6200744"/>
            <a:ext cx="2592288" cy="369332"/>
          </a:xfrm>
          <a:prstGeom prst="rect">
            <a:avLst/>
          </a:prstGeom>
        </p:spPr>
        <p:txBody>
          <a:bodyPr wrap="square">
            <a:spAutoFit/>
          </a:bodyPr>
          <a:lstStyle/>
          <a:p>
            <a:pPr defTabSz="914400"/>
            <a:r>
              <a:rPr lang="zh-TW" altLang="en-US" b="1" cap="all" dirty="0">
                <a:solidFill>
                  <a:prstClr val="black"/>
                </a:solidFill>
                <a:latin typeface="Times New Roman" pitchFamily="18" charset="0"/>
                <a:ea typeface="標楷體" pitchFamily="65" charset="-120"/>
                <a:cs typeface="Times New Roman" pitchFamily="18" charset="0"/>
              </a:rPr>
              <a:t>溫室結構強化結構模擬</a:t>
            </a:r>
            <a:endParaRPr lang="zh-TW" altLang="en-US" dirty="0">
              <a:solidFill>
                <a:prstClr val="black"/>
              </a:solidFill>
            </a:endParaRPr>
          </a:p>
        </p:txBody>
      </p:sp>
      <p:sp>
        <p:nvSpPr>
          <p:cNvPr id="19" name="內容版面配置區 2"/>
          <p:cNvSpPr txBox="1">
            <a:spLocks/>
          </p:cNvSpPr>
          <p:nvPr/>
        </p:nvSpPr>
        <p:spPr>
          <a:xfrm>
            <a:off x="1911013" y="-14968"/>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r>
              <a:rPr lang="en-US" altLang="zh-TW" sz="2000" b="1" kern="100" dirty="0">
                <a:solidFill>
                  <a:prstClr val="black"/>
                </a:solidFill>
                <a:latin typeface="Times New Roman" pitchFamily="18" charset="0"/>
                <a:ea typeface="標楷體"/>
                <a:cs typeface="Times New Roman" pitchFamily="18" charset="0"/>
              </a:rPr>
              <a:t>(2)</a:t>
            </a:r>
            <a:r>
              <a:rPr lang="zh-TW" altLang="en-US" sz="2000" b="1" kern="100" dirty="0">
                <a:solidFill>
                  <a:prstClr val="black"/>
                </a:solidFill>
                <a:latin typeface="Times New Roman" pitchFamily="18" charset="0"/>
                <a:ea typeface="標楷體"/>
                <a:cs typeface="Times New Roman" pitchFamily="18" charset="0"/>
              </a:rPr>
              <a:t>簡易型溫室防颱強化設計</a:t>
            </a:r>
            <a:r>
              <a:rPr lang="zh-TW" altLang="en-US" sz="2000" b="1" kern="100" dirty="0">
                <a:solidFill>
                  <a:prstClr val="black"/>
                </a:solidFill>
                <a:latin typeface="標楷體"/>
                <a:ea typeface="標楷體"/>
                <a:cs typeface="Times New Roman" pitchFamily="18" charset="0"/>
              </a:rPr>
              <a:t>－破風強化</a:t>
            </a:r>
            <a:endParaRPr lang="zh-TW" altLang="en-US" sz="2000" b="1" kern="100" dirty="0">
              <a:solidFill>
                <a:prstClr val="black"/>
              </a:solidFill>
              <a:latin typeface="Times New Roman" pitchFamily="18" charset="0"/>
              <a:ea typeface="標楷體"/>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144</a:t>
            </a:fld>
            <a:endParaRPr lang="zh-TW" altLang="en-US">
              <a:solidFill>
                <a:prstClr val="black">
                  <a:tint val="75000"/>
                </a:prstClr>
              </a:solidFill>
            </a:endParaRPr>
          </a:p>
        </p:txBody>
      </p:sp>
    </p:spTree>
    <p:extLst>
      <p:ext uri="{BB962C8B-B14F-4D97-AF65-F5344CB8AC3E}">
        <p14:creationId xmlns:p14="http://schemas.microsoft.com/office/powerpoint/2010/main" val="25395589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I=0.9</a:t>
            </a: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28467">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11</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1050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840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945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840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6"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6" y="2821327"/>
            <a:ext cx="3276600"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a:spLocks noChangeArrowheads="1"/>
          </p:cNvSpPr>
          <p:nvPr/>
        </p:nvSpPr>
        <p:spPr bwMode="auto">
          <a:xfrm>
            <a:off x="181777" y="5988389"/>
            <a:ext cx="346789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03655" y="598839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03656" y="3597614"/>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2782893" y="321978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迎風壁面風壓</a:t>
            </a:r>
            <a:endParaRPr lang="zh-TW" altLang="en-US">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835531" y="291657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532193" y="261018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6970718" y="4723152"/>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29518" y="468822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背風壁面風壓</a:t>
            </a:r>
            <a:endParaRPr lang="zh-TW" altLang="en-US">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752981" y="452630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649668" y="491682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6599243" y="2906258"/>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6780218" y="259828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599243" y="318962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背風屋面風壓</a:t>
            </a:r>
            <a:endParaRPr lang="zh-TW" altLang="en-US">
              <a:solidFill>
                <a:prstClr val="black"/>
              </a:solidFill>
              <a:ea typeface="標楷體" pitchFamily="65" charset="-120"/>
              <a:cs typeface="Times New Roman" pitchFamily="18" charset="0"/>
            </a:endParaRPr>
          </a:p>
        </p:txBody>
      </p:sp>
      <p:cxnSp>
        <p:nvCxnSpPr>
          <p:cNvPr id="21" name="直線單箭頭接點 20"/>
          <p:cNvCxnSpPr/>
          <p:nvPr/>
        </p:nvCxnSpPr>
        <p:spPr>
          <a:xfrm flipV="1">
            <a:off x="6194431" y="3478552"/>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886456" y="2657814"/>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448306" y="2364127"/>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中央屋面風壓</a:t>
            </a:r>
            <a:endParaRPr lang="zh-TW" altLang="en-US">
              <a:solidFill>
                <a:prstClr val="black"/>
              </a:solidFill>
              <a:ea typeface="標楷體" pitchFamily="65" charset="-120"/>
              <a:cs typeface="Times New Roman" pitchFamily="18" charset="0"/>
            </a:endParaRPr>
          </a:p>
        </p:txBody>
      </p:sp>
      <p:pic>
        <p:nvPicPr>
          <p:cNvPr id="24"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021" y="2864408"/>
            <a:ext cx="2989262" cy="29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內容版面配置區 2"/>
          <p:cNvSpPr txBox="1">
            <a:spLocks/>
          </p:cNvSpPr>
          <p:nvPr/>
        </p:nvSpPr>
        <p:spPr>
          <a:xfrm>
            <a:off x="2042121" y="49142"/>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r>
              <a:rPr lang="en-US" altLang="zh-TW" sz="2000" b="1" kern="100" dirty="0">
                <a:solidFill>
                  <a:prstClr val="black"/>
                </a:solidFill>
                <a:latin typeface="Times New Roman" pitchFamily="18" charset="0"/>
                <a:ea typeface="標楷體"/>
                <a:cs typeface="Times New Roman" pitchFamily="18" charset="0"/>
              </a:rPr>
              <a:t>(3)</a:t>
            </a:r>
            <a:r>
              <a:rPr lang="zh-TW" altLang="en-US" sz="2000" b="1" kern="100" dirty="0">
                <a:solidFill>
                  <a:prstClr val="black"/>
                </a:solidFill>
                <a:latin typeface="Times New Roman" pitchFamily="18" charset="0"/>
                <a:ea typeface="標楷體"/>
                <a:cs typeface="Times New Roman" pitchFamily="18" charset="0"/>
              </a:rPr>
              <a:t>簡易型溫室</a:t>
            </a:r>
            <a:r>
              <a:rPr lang="en-US" altLang="zh-TW" sz="2000" b="1" kern="100" dirty="0">
                <a:solidFill>
                  <a:prstClr val="black"/>
                </a:solidFill>
                <a:latin typeface="Times New Roman" pitchFamily="18" charset="0"/>
                <a:ea typeface="標楷體"/>
                <a:cs typeface="Times New Roman" pitchFamily="18" charset="0"/>
              </a:rPr>
              <a:t>【</a:t>
            </a:r>
            <a:r>
              <a:rPr lang="zh-TW" altLang="en-US" sz="2000" b="1" kern="100" dirty="0">
                <a:solidFill>
                  <a:prstClr val="black"/>
                </a:solidFill>
                <a:latin typeface="Times New Roman" pitchFamily="18" charset="0"/>
                <a:ea typeface="標楷體"/>
                <a:cs typeface="Times New Roman" pitchFamily="18" charset="0"/>
              </a:rPr>
              <a:t>公告圖面</a:t>
            </a:r>
            <a:r>
              <a:rPr lang="en-US" altLang="zh-TW" sz="2000" b="1" kern="100" dirty="0">
                <a:solidFill>
                  <a:prstClr val="black"/>
                </a:solidFill>
                <a:latin typeface="Times New Roman" pitchFamily="18" charset="0"/>
                <a:ea typeface="標楷體"/>
                <a:cs typeface="Times New Roman" pitchFamily="18" charset="0"/>
              </a:rPr>
              <a:t>】</a:t>
            </a:r>
            <a:r>
              <a:rPr lang="zh-TW" altLang="en-US" sz="2000" b="1" kern="100" dirty="0">
                <a:solidFill>
                  <a:prstClr val="black"/>
                </a:solidFill>
                <a:latin typeface="Times New Roman" pitchFamily="18" charset="0"/>
                <a:ea typeface="標楷體"/>
                <a:cs typeface="Times New Roman" pitchFamily="18" charset="0"/>
              </a:rPr>
              <a:t>風壓模擬分析</a:t>
            </a: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145</a:t>
            </a:fld>
            <a:endParaRPr lang="zh-TW" altLang="en-US" dirty="0">
              <a:solidFill>
                <a:prstClr val="black">
                  <a:tint val="75000"/>
                </a:prstClr>
              </a:solidFill>
            </a:endParaRPr>
          </a:p>
        </p:txBody>
      </p:sp>
    </p:spTree>
    <p:extLst>
      <p:ext uri="{BB962C8B-B14F-4D97-AF65-F5344CB8AC3E}">
        <p14:creationId xmlns:p14="http://schemas.microsoft.com/office/powerpoint/2010/main" val="26572697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371" y="2692363"/>
            <a:ext cx="37433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32" y="2712445"/>
            <a:ext cx="3743325"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802181"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1470519"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821237" y="2305042"/>
            <a:ext cx="386559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353MPa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546797" y="6092788"/>
            <a:ext cx="3713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11</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927749" y="2887152"/>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806916" y="3461460"/>
            <a:ext cx="935635"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699563" y="2330750"/>
            <a:ext cx="342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45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4472823" y="731837"/>
            <a:ext cx="17093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11</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882371" y="6092788"/>
            <a:ext cx="37433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11</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5076056" y="3429000"/>
            <a:ext cx="936104" cy="1892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220072" y="2780928"/>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4472823" y="1100137"/>
            <a:ext cx="4572000" cy="1200329"/>
          </a:xfrm>
          <a:prstGeom prst="rect">
            <a:avLst/>
          </a:prstGeom>
        </p:spPr>
        <p:txBody>
          <a:bodyPr>
            <a:spAutoFit/>
          </a:bodyPr>
          <a:lstStyle/>
          <a:p>
            <a:pPr algn="just">
              <a:spcBef>
                <a:spcPct val="0"/>
              </a:spcBef>
              <a:buFont typeface="Wingdings" panose="05000000000000000000" pitchFamily="2" charset="2"/>
              <a:buChar char=""/>
            </a:pP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11</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圓頂桁架最大應力值為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353MPa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結構最大變形量為</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45mm</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prstClr val="black"/>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146</a:t>
            </a:fld>
            <a:endParaRPr lang="zh-TW" altLang="en-US" dirty="0">
              <a:solidFill>
                <a:prstClr val="black">
                  <a:tint val="75000"/>
                </a:prstClr>
              </a:solidFill>
            </a:endParaRPr>
          </a:p>
        </p:txBody>
      </p:sp>
      <p:sp>
        <p:nvSpPr>
          <p:cNvPr id="19" name="內容版面配置區 2"/>
          <p:cNvSpPr txBox="1">
            <a:spLocks/>
          </p:cNvSpPr>
          <p:nvPr/>
        </p:nvSpPr>
        <p:spPr>
          <a:xfrm>
            <a:off x="2042121" y="49142"/>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r>
              <a:rPr lang="en-US" altLang="zh-TW" sz="2000" b="1" kern="100" dirty="0">
                <a:solidFill>
                  <a:prstClr val="black"/>
                </a:solidFill>
                <a:latin typeface="Times New Roman" pitchFamily="18" charset="0"/>
                <a:ea typeface="標楷體"/>
                <a:cs typeface="Times New Roman" pitchFamily="18" charset="0"/>
              </a:rPr>
              <a:t>(4)</a:t>
            </a:r>
            <a:r>
              <a:rPr lang="zh-TW" altLang="en-US" sz="2000" b="1" kern="100" dirty="0">
                <a:solidFill>
                  <a:prstClr val="black"/>
                </a:solidFill>
                <a:latin typeface="Times New Roman" pitchFamily="18" charset="0"/>
                <a:ea typeface="標楷體"/>
                <a:cs typeface="Times New Roman" pitchFamily="18" charset="0"/>
              </a:rPr>
              <a:t>簡易型溫室</a:t>
            </a:r>
            <a:r>
              <a:rPr lang="en-US" altLang="zh-TW" sz="2000" b="1" kern="100" dirty="0">
                <a:solidFill>
                  <a:srgbClr val="0000FF"/>
                </a:solidFill>
                <a:latin typeface="Times New Roman" pitchFamily="18" charset="0"/>
                <a:ea typeface="標楷體"/>
                <a:cs typeface="Times New Roman" pitchFamily="18" charset="0"/>
              </a:rPr>
              <a:t>【</a:t>
            </a:r>
            <a:r>
              <a:rPr lang="zh-TW" altLang="en-US" sz="2000" b="1" kern="100" dirty="0">
                <a:solidFill>
                  <a:srgbClr val="0000FF"/>
                </a:solidFill>
                <a:latin typeface="Times New Roman" pitchFamily="18" charset="0"/>
                <a:ea typeface="標楷體"/>
                <a:cs typeface="Times New Roman" pitchFamily="18" charset="0"/>
              </a:rPr>
              <a:t>公告圖面</a:t>
            </a:r>
            <a:r>
              <a:rPr lang="en-US" altLang="zh-TW" sz="2000" b="1" kern="100" dirty="0">
                <a:solidFill>
                  <a:srgbClr val="0000FF"/>
                </a:solidFill>
                <a:latin typeface="Times New Roman" pitchFamily="18" charset="0"/>
                <a:ea typeface="標楷體"/>
                <a:cs typeface="Times New Roman" pitchFamily="18" charset="0"/>
              </a:rPr>
              <a:t>】</a:t>
            </a:r>
            <a:r>
              <a:rPr lang="zh-TW" altLang="en-US" sz="2000" b="1" kern="100" dirty="0">
                <a:solidFill>
                  <a:prstClr val="black"/>
                </a:solidFill>
                <a:latin typeface="Times New Roman" pitchFamily="18" charset="0"/>
                <a:ea typeface="標楷體"/>
                <a:cs typeface="Times New Roman" pitchFamily="18" charset="0"/>
              </a:rPr>
              <a:t>結構模擬分析</a:t>
            </a:r>
          </a:p>
        </p:txBody>
      </p:sp>
    </p:spTree>
    <p:extLst>
      <p:ext uri="{BB962C8B-B14F-4D97-AF65-F5344CB8AC3E}">
        <p14:creationId xmlns:p14="http://schemas.microsoft.com/office/powerpoint/2010/main" val="42423522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0" y="3023571"/>
            <a:ext cx="2884227" cy="2927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697579"/>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進行溫室結構強化及內部強化，以提升溫室耐風壓等級由</a:t>
            </a:r>
            <a:r>
              <a:rPr lang="en-US" altLang="zh-TW" dirty="0">
                <a:solidFill>
                  <a:prstClr val="black"/>
                </a:solidFill>
                <a:latin typeface="Times New Roman" pitchFamily="18" charset="0"/>
                <a:ea typeface="標楷體" pitchFamily="65" charset="-120"/>
                <a:cs typeface="Times New Roman" pitchFamily="18" charset="0"/>
              </a:rPr>
              <a:t>11</a:t>
            </a:r>
            <a:r>
              <a:rPr lang="zh-TW" altLang="en-US" dirty="0">
                <a:solidFill>
                  <a:prstClr val="black"/>
                </a:solidFill>
                <a:latin typeface="Times New Roman" pitchFamily="18" charset="0"/>
                <a:ea typeface="標楷體" pitchFamily="65" charset="-120"/>
                <a:cs typeface="Times New Roman" pitchFamily="18" charset="0"/>
              </a:rPr>
              <a:t>級風增為</a:t>
            </a:r>
            <a:r>
              <a:rPr lang="en-US" altLang="zh-TW" dirty="0">
                <a:solidFill>
                  <a:prstClr val="black"/>
                </a:solidFill>
                <a:latin typeface="Times New Roman" pitchFamily="18" charset="0"/>
                <a:ea typeface="標楷體" pitchFamily="65" charset="-120"/>
                <a:cs typeface="Times New Roman" pitchFamily="18" charset="0"/>
              </a:rPr>
              <a:t>12</a:t>
            </a:r>
            <a:r>
              <a:rPr lang="zh-TW" altLang="en-US" dirty="0">
                <a:solidFill>
                  <a:prstClr val="black"/>
                </a:solidFill>
                <a:latin typeface="Times New Roman" pitchFamily="18" charset="0"/>
                <a:ea typeface="標楷體" pitchFamily="65" charset="-120"/>
                <a:cs typeface="Times New Roman" pitchFamily="18" charset="0"/>
              </a:rPr>
              <a:t>級風。</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656279" y="1066911"/>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47438">
                  <a:extLst>
                    <a:ext uri="{9D8B030D-6E8A-4147-A177-3AD203B41FA5}">
                      <a16:colId xmlns:a16="http://schemas.microsoft.com/office/drawing/2014/main" val="20002"/>
                    </a:ext>
                  </a:extLst>
                </a:gridCol>
                <a:gridCol w="853226">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12</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36</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51</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1250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1000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1125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1000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625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8" name="文字方塊 7"/>
          <p:cNvSpPr txBox="1">
            <a:spLocks noChangeArrowheads="1"/>
          </p:cNvSpPr>
          <p:nvPr/>
        </p:nvSpPr>
        <p:spPr bwMode="auto">
          <a:xfrm>
            <a:off x="3532715" y="6261598"/>
            <a:ext cx="459925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766344" y="3788747"/>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2745581" y="3410922"/>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迎風壁面風壓</a:t>
            </a:r>
            <a:endParaRPr lang="zh-TW" altLang="en-US">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798219" y="3107710"/>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494881" y="2801322"/>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6933406" y="4914285"/>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492206" y="48793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背風壁面風壓</a:t>
            </a:r>
            <a:endParaRPr lang="zh-TW" altLang="en-US">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715669" y="4717435"/>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612356" y="51079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cxnSp>
        <p:nvCxnSpPr>
          <p:cNvPr id="18" name="直線單箭頭接點 17"/>
          <p:cNvCxnSpPr/>
          <p:nvPr/>
        </p:nvCxnSpPr>
        <p:spPr>
          <a:xfrm flipV="1">
            <a:off x="6444456" y="3146603"/>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6625431" y="283862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561931" y="33807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背風屋面風壓</a:t>
            </a:r>
            <a:endParaRPr lang="zh-TW" altLang="en-US">
              <a:solidFill>
                <a:prstClr val="black"/>
              </a:solidFill>
              <a:ea typeface="標楷體" pitchFamily="65" charset="-120"/>
              <a:cs typeface="Times New Roman" pitchFamily="18" charset="0"/>
            </a:endParaRPr>
          </a:p>
        </p:txBody>
      </p:sp>
      <p:cxnSp>
        <p:nvCxnSpPr>
          <p:cNvPr id="21" name="直線單箭頭接點 20"/>
          <p:cNvCxnSpPr/>
          <p:nvPr/>
        </p:nvCxnSpPr>
        <p:spPr>
          <a:xfrm flipV="1">
            <a:off x="6157119" y="3669685"/>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849144" y="2848947"/>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410994" y="2555260"/>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中央屋面風壓</a:t>
            </a:r>
            <a:endParaRPr lang="zh-TW" altLang="en-US">
              <a:solidFill>
                <a:prstClr val="black"/>
              </a:solidFill>
              <a:ea typeface="標楷體" pitchFamily="65" charset="-120"/>
              <a:cs typeface="Times New Roman" pitchFamily="18" charset="0"/>
            </a:endParaRPr>
          </a:p>
        </p:txBody>
      </p:sp>
      <p:sp>
        <p:nvSpPr>
          <p:cNvPr id="37"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endParaRPr lang="zh-TW" altLang="en-US" sz="2000" b="1" kern="100" dirty="0">
              <a:solidFill>
                <a:prstClr val="black"/>
              </a:solidFill>
              <a:latin typeface="Times New Roman" pitchFamily="18" charset="0"/>
              <a:ea typeface="標楷體"/>
              <a:cs typeface="Times New Roman" pitchFamily="18" charset="0"/>
            </a:endParaRPr>
          </a:p>
        </p:txBody>
      </p:sp>
      <p:pic>
        <p:nvPicPr>
          <p:cNvPr id="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74" y="3219408"/>
            <a:ext cx="3157907" cy="3026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文字方塊 5"/>
          <p:cNvSpPr txBox="1">
            <a:spLocks noChangeArrowheads="1"/>
          </p:cNvSpPr>
          <p:nvPr/>
        </p:nvSpPr>
        <p:spPr bwMode="auto">
          <a:xfrm>
            <a:off x="621090" y="6216300"/>
            <a:ext cx="2776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cxnSp>
        <p:nvCxnSpPr>
          <p:cNvPr id="40" name="直線單箭頭接點 39"/>
          <p:cNvCxnSpPr>
            <a:stCxn id="41" idx="0"/>
          </p:cNvCxnSpPr>
          <p:nvPr/>
        </p:nvCxnSpPr>
        <p:spPr>
          <a:xfrm flipV="1">
            <a:off x="847912" y="4476323"/>
            <a:ext cx="730991" cy="1166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20"/>
          <p:cNvSpPr>
            <a:spLocks noChangeArrowheads="1"/>
          </p:cNvSpPr>
          <p:nvPr/>
        </p:nvSpPr>
        <p:spPr bwMode="auto">
          <a:xfrm>
            <a:off x="63082" y="5642875"/>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ea typeface="標楷體" pitchFamily="65" charset="-120"/>
                <a:cs typeface="Times New Roman" pitchFamily="18" charset="0"/>
              </a:rPr>
              <a:t>結構強化結構</a:t>
            </a:r>
          </a:p>
        </p:txBody>
      </p:sp>
      <p:sp>
        <p:nvSpPr>
          <p:cNvPr id="42" name="矩形 20"/>
          <p:cNvSpPr>
            <a:spLocks noChangeArrowheads="1"/>
          </p:cNvSpPr>
          <p:nvPr/>
        </p:nvSpPr>
        <p:spPr bwMode="auto">
          <a:xfrm>
            <a:off x="1828418" y="2555815"/>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ea typeface="標楷體" pitchFamily="65" charset="-120"/>
                <a:cs typeface="Times New Roman" pitchFamily="18" charset="0"/>
              </a:rPr>
              <a:t>內部強化結構</a:t>
            </a:r>
          </a:p>
        </p:txBody>
      </p:sp>
      <p:cxnSp>
        <p:nvCxnSpPr>
          <p:cNvPr id="43" name="直線單箭頭接點 42"/>
          <p:cNvCxnSpPr>
            <a:stCxn id="42" idx="2"/>
          </p:cNvCxnSpPr>
          <p:nvPr/>
        </p:nvCxnSpPr>
        <p:spPr>
          <a:xfrm flipH="1">
            <a:off x="2065166" y="2925147"/>
            <a:ext cx="548082" cy="866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flipV="1">
            <a:off x="755578" y="3717034"/>
            <a:ext cx="2088230" cy="1224134"/>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H="1" flipV="1">
            <a:off x="539552" y="3861048"/>
            <a:ext cx="2105174" cy="1222364"/>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H="1" flipV="1">
            <a:off x="1043608" y="3645024"/>
            <a:ext cx="2016224" cy="1152128"/>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H="1" flipV="1">
            <a:off x="1259632" y="3429000"/>
            <a:ext cx="2105174" cy="1222364"/>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flipV="1">
            <a:off x="2051720" y="3573016"/>
            <a:ext cx="13446" cy="711994"/>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flipV="1">
            <a:off x="1835696" y="3645024"/>
            <a:ext cx="13446" cy="711994"/>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42" idx="2"/>
          </p:cNvCxnSpPr>
          <p:nvPr/>
        </p:nvCxnSpPr>
        <p:spPr>
          <a:xfrm flipH="1">
            <a:off x="2339207" y="2925147"/>
            <a:ext cx="274041" cy="14318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147</a:t>
            </a:fld>
            <a:endParaRPr lang="zh-TW" altLang="en-US" dirty="0">
              <a:solidFill>
                <a:prstClr val="black">
                  <a:tint val="75000"/>
                </a:prstClr>
              </a:solidFill>
            </a:endParaRPr>
          </a:p>
        </p:txBody>
      </p:sp>
      <p:sp>
        <p:nvSpPr>
          <p:cNvPr id="4" name="矩形 3"/>
          <p:cNvSpPr/>
          <p:nvPr/>
        </p:nvSpPr>
        <p:spPr>
          <a:xfrm>
            <a:off x="1911585" y="44125"/>
            <a:ext cx="4842992" cy="400110"/>
          </a:xfrm>
          <a:prstGeom prst="rect">
            <a:avLst/>
          </a:prstGeom>
        </p:spPr>
        <p:txBody>
          <a:bodyPr wrap="none">
            <a:spAutoFit/>
          </a:bodyPr>
          <a:lstStyle/>
          <a:p>
            <a:pPr algn="just">
              <a:spcBef>
                <a:spcPts val="1200"/>
              </a:spcBef>
            </a:pPr>
            <a:r>
              <a:rPr lang="en-US" altLang="zh-TW" sz="2000" b="1" kern="100" dirty="0">
                <a:solidFill>
                  <a:prstClr val="black"/>
                </a:solidFill>
                <a:latin typeface="Times New Roman" pitchFamily="18" charset="0"/>
                <a:ea typeface="標楷體"/>
                <a:cs typeface="Times New Roman" pitchFamily="18" charset="0"/>
              </a:rPr>
              <a:t>(5)</a:t>
            </a:r>
            <a:r>
              <a:rPr lang="zh-TW" altLang="en-US" sz="2000" b="1" kern="100" dirty="0">
                <a:solidFill>
                  <a:prstClr val="black"/>
                </a:solidFill>
                <a:latin typeface="Times New Roman" pitchFamily="18" charset="0"/>
                <a:ea typeface="標楷體"/>
                <a:cs typeface="Times New Roman" pitchFamily="18" charset="0"/>
              </a:rPr>
              <a:t>簡易型溫室</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srgbClr val="FF0000"/>
                </a:solidFill>
                <a:latin typeface="Times New Roman" pitchFamily="18" charset="0"/>
                <a:ea typeface="標楷體"/>
                <a:cs typeface="Times New Roman" pitchFamily="18" charset="0"/>
              </a:rPr>
              <a:t>強化結構</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prstClr val="black"/>
                </a:solidFill>
                <a:latin typeface="Times New Roman" pitchFamily="18" charset="0"/>
                <a:ea typeface="標楷體"/>
                <a:cs typeface="Times New Roman" pitchFamily="18" charset="0"/>
              </a:rPr>
              <a:t>風壓模擬分析</a:t>
            </a:r>
          </a:p>
        </p:txBody>
      </p:sp>
    </p:spTree>
    <p:extLst>
      <p:ext uri="{BB962C8B-B14F-4D97-AF65-F5344CB8AC3E}">
        <p14:creationId xmlns:p14="http://schemas.microsoft.com/office/powerpoint/2010/main" val="20495483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99" y="2734600"/>
            <a:ext cx="4085608" cy="341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528" y="2734601"/>
            <a:ext cx="413001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821237" y="2386413"/>
            <a:ext cx="386559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306</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323299" y="6154077"/>
            <a:ext cx="40856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12</a:t>
            </a:r>
            <a:r>
              <a:rPr lang="zh-TW" altLang="en-US" dirty="0">
                <a:solidFill>
                  <a:prstClr val="black"/>
                </a:solidFill>
                <a:latin typeface="標楷體" pitchFamily="65" charset="-120"/>
                <a:ea typeface="標楷體" pitchFamily="65" charset="-120"/>
                <a:cs typeface="Times New Roman" pitchFamily="18" charset="0"/>
              </a:rPr>
              <a:t>級風壓下溫室強化結構變形量分布圖</a:t>
            </a:r>
          </a:p>
        </p:txBody>
      </p:sp>
      <p:sp>
        <p:nvSpPr>
          <p:cNvPr id="38" name="矩形 37"/>
          <p:cNvSpPr/>
          <p:nvPr/>
        </p:nvSpPr>
        <p:spPr>
          <a:xfrm>
            <a:off x="730934" y="2924223"/>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559655" y="3595643"/>
            <a:ext cx="1044062"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35646" y="2392039"/>
            <a:ext cx="342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15.9mm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5004048" y="652075"/>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12</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705528" y="6174159"/>
            <a:ext cx="4130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12</a:t>
            </a:r>
            <a:r>
              <a:rPr lang="zh-TW" altLang="en-US" dirty="0">
                <a:solidFill>
                  <a:prstClr val="black"/>
                </a:solidFill>
                <a:latin typeface="標楷體" pitchFamily="65" charset="-120"/>
                <a:ea typeface="標楷體" pitchFamily="65" charset="-120"/>
                <a:cs typeface="Times New Roman" pitchFamily="18" charset="0"/>
              </a:rPr>
              <a:t>級風壓下溫室強化結構應力分布</a:t>
            </a:r>
          </a:p>
        </p:txBody>
      </p:sp>
      <p:sp>
        <p:nvSpPr>
          <p:cNvPr id="17" name="矩形 16"/>
          <p:cNvSpPr/>
          <p:nvPr/>
        </p:nvSpPr>
        <p:spPr>
          <a:xfrm>
            <a:off x="5004048" y="3573016"/>
            <a:ext cx="1007413" cy="211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76056" y="2852936"/>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4468034" y="1109572"/>
            <a:ext cx="4572000" cy="1200329"/>
          </a:xfrm>
          <a:prstGeom prst="rect">
            <a:avLst/>
          </a:prstGeom>
        </p:spPr>
        <p:txBody>
          <a:bodyPr>
            <a:spAutoFit/>
          </a:bodyPr>
          <a:lstStyle/>
          <a:p>
            <a:pPr algn="just">
              <a:spcBef>
                <a:spcPct val="0"/>
              </a:spcBef>
              <a:buFont typeface="Wingdings" panose="05000000000000000000" pitchFamily="2" charset="2"/>
              <a:buChar char=""/>
            </a:pPr>
            <a:r>
              <a:rPr lang="zh-TW" altLang="zh-TW" b="1" kern="100" dirty="0">
                <a:solidFill>
                  <a:srgbClr val="0000FF"/>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強化</a:t>
            </a:r>
            <a:r>
              <a:rPr lang="zh-TW" altLang="zh-TW" b="1" kern="100" dirty="0">
                <a:solidFill>
                  <a:srgbClr val="0000FF"/>
                </a:solidFill>
                <a:latin typeface="Times New Roman" pitchFamily="18" charset="0"/>
                <a:ea typeface="標楷體"/>
                <a:cs typeface="Times New Roman" pitchFamily="18" charset="0"/>
              </a:rPr>
              <a:t>結構受</a:t>
            </a:r>
            <a:r>
              <a:rPr lang="en-US" altLang="zh-TW" b="1" kern="100" dirty="0">
                <a:solidFill>
                  <a:srgbClr val="0000FF"/>
                </a:solidFill>
                <a:latin typeface="Times New Roman" pitchFamily="18" charset="0"/>
                <a:ea typeface="標楷體"/>
                <a:cs typeface="Times New Roman" pitchFamily="18" charset="0"/>
              </a:rPr>
              <a:t>12</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圓頂桁架最大應力值為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306MPa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結構最大變形量為</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14mm</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溫室強化結構可承受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12</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prstClr val="black"/>
              </a:solidFill>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148</a:t>
            </a:fld>
            <a:endParaRPr lang="zh-TW" altLang="en-US" dirty="0">
              <a:solidFill>
                <a:prstClr val="black">
                  <a:tint val="75000"/>
                </a:prstClr>
              </a:solidFill>
            </a:endParaRPr>
          </a:p>
        </p:txBody>
      </p:sp>
      <p:sp>
        <p:nvSpPr>
          <p:cNvPr id="19" name="矩形 18"/>
          <p:cNvSpPr/>
          <p:nvPr/>
        </p:nvSpPr>
        <p:spPr>
          <a:xfrm>
            <a:off x="1911585" y="44125"/>
            <a:ext cx="4842992" cy="400110"/>
          </a:xfrm>
          <a:prstGeom prst="rect">
            <a:avLst/>
          </a:prstGeom>
        </p:spPr>
        <p:txBody>
          <a:bodyPr wrap="none">
            <a:spAutoFit/>
          </a:bodyPr>
          <a:lstStyle/>
          <a:p>
            <a:pPr algn="just">
              <a:spcBef>
                <a:spcPts val="1200"/>
              </a:spcBef>
            </a:pPr>
            <a:r>
              <a:rPr lang="en-US" altLang="zh-TW" sz="2000" b="1" kern="100" dirty="0">
                <a:solidFill>
                  <a:prstClr val="black"/>
                </a:solidFill>
                <a:latin typeface="Times New Roman" pitchFamily="18" charset="0"/>
                <a:ea typeface="標楷體"/>
                <a:cs typeface="Times New Roman" pitchFamily="18" charset="0"/>
              </a:rPr>
              <a:t>(6)</a:t>
            </a:r>
            <a:r>
              <a:rPr lang="zh-TW" altLang="en-US" sz="2000" b="1" kern="100" dirty="0">
                <a:solidFill>
                  <a:prstClr val="black"/>
                </a:solidFill>
                <a:latin typeface="Times New Roman" pitchFamily="18" charset="0"/>
                <a:ea typeface="標楷體"/>
                <a:cs typeface="Times New Roman" pitchFamily="18" charset="0"/>
              </a:rPr>
              <a:t>簡易型溫室</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srgbClr val="FF0000"/>
                </a:solidFill>
                <a:latin typeface="Times New Roman" pitchFamily="18" charset="0"/>
                <a:ea typeface="標楷體"/>
                <a:cs typeface="Times New Roman" pitchFamily="18" charset="0"/>
              </a:rPr>
              <a:t>強化結構</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prstClr val="black"/>
                </a:solidFill>
                <a:latin typeface="Times New Roman" pitchFamily="18" charset="0"/>
                <a:ea typeface="標楷體"/>
                <a:cs typeface="Times New Roman" pitchFamily="18" charset="0"/>
              </a:rPr>
              <a:t>風壓模擬分析</a:t>
            </a:r>
          </a:p>
        </p:txBody>
      </p:sp>
    </p:spTree>
    <p:extLst>
      <p:ext uri="{BB962C8B-B14F-4D97-AF65-F5344CB8AC3E}">
        <p14:creationId xmlns:p14="http://schemas.microsoft.com/office/powerpoint/2010/main" val="20801463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4" y="3171210"/>
            <a:ext cx="3059464" cy="2768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715" y="3084299"/>
            <a:ext cx="4375150" cy="319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進行溫室外部強化，以提升溫室耐風壓等級由</a:t>
            </a:r>
            <a:r>
              <a:rPr lang="en-US" altLang="zh-TW" dirty="0">
                <a:solidFill>
                  <a:prstClr val="black"/>
                </a:solidFill>
                <a:latin typeface="Times New Roman" pitchFamily="18" charset="0"/>
                <a:ea typeface="標楷體" pitchFamily="65" charset="-120"/>
                <a:cs typeface="Times New Roman" pitchFamily="18" charset="0"/>
              </a:rPr>
              <a:t>12</a:t>
            </a:r>
            <a:r>
              <a:rPr lang="zh-TW" altLang="en-US" dirty="0">
                <a:solidFill>
                  <a:prstClr val="black"/>
                </a:solidFill>
                <a:latin typeface="Times New Roman" pitchFamily="18" charset="0"/>
                <a:ea typeface="標楷體" pitchFamily="65" charset="-120"/>
                <a:cs typeface="Times New Roman" pitchFamily="18" charset="0"/>
              </a:rPr>
              <a:t>級風增為</a:t>
            </a:r>
            <a:r>
              <a:rPr lang="en-US" altLang="zh-TW" dirty="0">
                <a:solidFill>
                  <a:prstClr val="black"/>
                </a:solidFill>
                <a:latin typeface="Times New Roman" pitchFamily="18" charset="0"/>
                <a:ea typeface="標楷體" pitchFamily="65" charset="-120"/>
                <a:cs typeface="Times New Roman" pitchFamily="18" charset="0"/>
              </a:rPr>
              <a:t>13</a:t>
            </a:r>
            <a:r>
              <a:rPr lang="zh-TW" altLang="en-US" dirty="0">
                <a:solidFill>
                  <a:prstClr val="black"/>
                </a:solidFill>
                <a:latin typeface="Times New Roman" pitchFamily="18" charset="0"/>
                <a:ea typeface="標楷體" pitchFamily="65" charset="-120"/>
                <a:cs typeface="Times New Roman" pitchFamily="18" charset="0"/>
              </a:rPr>
              <a:t>級風。</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656279" y="1140063"/>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47438">
                  <a:extLst>
                    <a:ext uri="{9D8B030D-6E8A-4147-A177-3AD203B41FA5}">
                      <a16:colId xmlns:a16="http://schemas.microsoft.com/office/drawing/2014/main" val="20002"/>
                    </a:ext>
                  </a:extLst>
                </a:gridCol>
                <a:gridCol w="853226">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62</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1520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1216</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1368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1216</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760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文字方塊 5"/>
          <p:cNvSpPr txBox="1">
            <a:spLocks noChangeArrowheads="1"/>
          </p:cNvSpPr>
          <p:nvPr/>
        </p:nvSpPr>
        <p:spPr bwMode="auto">
          <a:xfrm>
            <a:off x="323529" y="6232118"/>
            <a:ext cx="317135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532715" y="6261598"/>
            <a:ext cx="459925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766344" y="3788747"/>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2745581" y="3410922"/>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迎風壁面風壓</a:t>
            </a:r>
            <a:endParaRPr lang="zh-TW" altLang="en-US">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798219" y="3107710"/>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494881" y="2801322"/>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6933406" y="4914285"/>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492206" y="48793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背風壁面風壓</a:t>
            </a:r>
            <a:endParaRPr lang="zh-TW" altLang="en-US">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715669" y="4717435"/>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612356" y="51079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cxnSp>
        <p:nvCxnSpPr>
          <p:cNvPr id="18" name="直線單箭頭接點 17"/>
          <p:cNvCxnSpPr/>
          <p:nvPr/>
        </p:nvCxnSpPr>
        <p:spPr>
          <a:xfrm flipV="1">
            <a:off x="6444456" y="3146603"/>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6625431" y="283862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561931" y="33807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背風屋面風壓</a:t>
            </a:r>
            <a:endParaRPr lang="zh-TW" altLang="en-US">
              <a:solidFill>
                <a:prstClr val="black"/>
              </a:solidFill>
              <a:ea typeface="標楷體" pitchFamily="65" charset="-120"/>
              <a:cs typeface="Times New Roman" pitchFamily="18" charset="0"/>
            </a:endParaRPr>
          </a:p>
        </p:txBody>
      </p:sp>
      <p:cxnSp>
        <p:nvCxnSpPr>
          <p:cNvPr id="21" name="直線單箭頭接點 20"/>
          <p:cNvCxnSpPr/>
          <p:nvPr/>
        </p:nvCxnSpPr>
        <p:spPr>
          <a:xfrm flipV="1">
            <a:off x="6157119" y="3669685"/>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849144" y="2848947"/>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410994" y="2555260"/>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中央屋面風壓</a:t>
            </a:r>
            <a:endParaRPr lang="zh-TW" altLang="en-US">
              <a:solidFill>
                <a:prstClr val="black"/>
              </a:solidFill>
              <a:ea typeface="標楷體" pitchFamily="65" charset="-120"/>
              <a:cs typeface="Times New Roman" pitchFamily="18" charset="0"/>
            </a:endParaRPr>
          </a:p>
        </p:txBody>
      </p:sp>
      <p:cxnSp>
        <p:nvCxnSpPr>
          <p:cNvPr id="26" name="直線單箭頭接點 25"/>
          <p:cNvCxnSpPr/>
          <p:nvPr/>
        </p:nvCxnSpPr>
        <p:spPr>
          <a:xfrm flipV="1">
            <a:off x="621090" y="5510301"/>
            <a:ext cx="343439" cy="2954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20"/>
          <p:cNvSpPr>
            <a:spLocks noChangeArrowheads="1"/>
          </p:cNvSpPr>
          <p:nvPr/>
        </p:nvSpPr>
        <p:spPr bwMode="auto">
          <a:xfrm>
            <a:off x="-796" y="573986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ea typeface="標楷體" pitchFamily="65" charset="-120"/>
                <a:cs typeface="Times New Roman" pitchFamily="18" charset="0"/>
              </a:rPr>
              <a:t>拉桿加強結構</a:t>
            </a:r>
          </a:p>
        </p:txBody>
      </p:sp>
      <p:sp>
        <p:nvSpPr>
          <p:cNvPr id="32" name="矩形 20"/>
          <p:cNvSpPr>
            <a:spLocks noChangeArrowheads="1"/>
          </p:cNvSpPr>
          <p:nvPr/>
        </p:nvSpPr>
        <p:spPr bwMode="auto">
          <a:xfrm>
            <a:off x="2808140" y="589226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ea typeface="標楷體" pitchFamily="65" charset="-120"/>
                <a:cs typeface="Times New Roman" pitchFamily="18" charset="0"/>
              </a:rPr>
              <a:t>拉桿加強結構</a:t>
            </a:r>
          </a:p>
        </p:txBody>
      </p:sp>
      <p:cxnSp>
        <p:nvCxnSpPr>
          <p:cNvPr id="33" name="直線單箭頭接點 32"/>
          <p:cNvCxnSpPr/>
          <p:nvPr/>
        </p:nvCxnSpPr>
        <p:spPr>
          <a:xfrm flipH="1" flipV="1">
            <a:off x="2915020" y="5842520"/>
            <a:ext cx="547259" cy="97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950462" y="3754288"/>
            <a:ext cx="596406" cy="1849031"/>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610764" y="3610272"/>
            <a:ext cx="596406" cy="1849031"/>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1258836" y="3970312"/>
            <a:ext cx="596406" cy="1849031"/>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H="1" flipV="1">
            <a:off x="2790301" y="4831204"/>
            <a:ext cx="124719" cy="1011316"/>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flipV="1">
            <a:off x="2987028" y="4690392"/>
            <a:ext cx="124719" cy="1011316"/>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1027" idx="2"/>
          </p:cNvCxnSpPr>
          <p:nvPr/>
        </p:nvCxnSpPr>
        <p:spPr>
          <a:xfrm flipV="1">
            <a:off x="1868346" y="4484011"/>
            <a:ext cx="491748" cy="1456168"/>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23528" y="3619914"/>
            <a:ext cx="491748" cy="1456168"/>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149</a:t>
            </a:fld>
            <a:endParaRPr lang="zh-TW" altLang="en-US" dirty="0">
              <a:solidFill>
                <a:prstClr val="black">
                  <a:tint val="75000"/>
                </a:prstClr>
              </a:solidFill>
            </a:endParaRPr>
          </a:p>
        </p:txBody>
      </p:sp>
      <p:sp>
        <p:nvSpPr>
          <p:cNvPr id="38" name="矩形 37"/>
          <p:cNvSpPr/>
          <p:nvPr/>
        </p:nvSpPr>
        <p:spPr>
          <a:xfrm>
            <a:off x="1911585" y="44125"/>
            <a:ext cx="4842992" cy="400110"/>
          </a:xfrm>
          <a:prstGeom prst="rect">
            <a:avLst/>
          </a:prstGeom>
        </p:spPr>
        <p:txBody>
          <a:bodyPr wrap="none">
            <a:spAutoFit/>
          </a:bodyPr>
          <a:lstStyle/>
          <a:p>
            <a:pPr algn="just">
              <a:spcBef>
                <a:spcPts val="1200"/>
              </a:spcBef>
            </a:pPr>
            <a:r>
              <a:rPr lang="en-US" altLang="zh-TW" sz="2000" b="1" kern="100" dirty="0">
                <a:solidFill>
                  <a:prstClr val="black"/>
                </a:solidFill>
                <a:latin typeface="Times New Roman" pitchFamily="18" charset="0"/>
                <a:ea typeface="標楷體"/>
                <a:cs typeface="Times New Roman" pitchFamily="18" charset="0"/>
              </a:rPr>
              <a:t>(7)</a:t>
            </a:r>
            <a:r>
              <a:rPr lang="zh-TW" altLang="en-US" sz="2000" b="1" kern="100" dirty="0">
                <a:solidFill>
                  <a:prstClr val="black"/>
                </a:solidFill>
                <a:latin typeface="Times New Roman" pitchFamily="18" charset="0"/>
                <a:ea typeface="標楷體"/>
                <a:cs typeface="Times New Roman" pitchFamily="18" charset="0"/>
              </a:rPr>
              <a:t>簡易型溫室</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srgbClr val="FF0000"/>
                </a:solidFill>
                <a:latin typeface="Times New Roman" pitchFamily="18" charset="0"/>
                <a:ea typeface="標楷體"/>
                <a:cs typeface="Times New Roman" pitchFamily="18" charset="0"/>
              </a:rPr>
              <a:t>外部強化</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prstClr val="black"/>
                </a:solidFill>
                <a:latin typeface="Times New Roman" pitchFamily="18" charset="0"/>
                <a:ea typeface="標楷體"/>
                <a:cs typeface="Times New Roman" pitchFamily="18" charset="0"/>
              </a:rPr>
              <a:t>風壓模擬分析</a:t>
            </a:r>
          </a:p>
        </p:txBody>
      </p:sp>
    </p:spTree>
    <p:extLst>
      <p:ext uri="{BB962C8B-B14F-4D97-AF65-F5344CB8AC3E}">
        <p14:creationId xmlns:p14="http://schemas.microsoft.com/office/powerpoint/2010/main" val="1065626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526" y="782529"/>
            <a:ext cx="436245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15</a:t>
            </a:fld>
            <a:endParaRPr lang="zh-TW" altLang="en-US">
              <a:solidFill>
                <a:prstClr val="black">
                  <a:tint val="75000"/>
                </a:prstClr>
              </a:solidFill>
            </a:endParaRPr>
          </a:p>
        </p:txBody>
      </p:sp>
      <p:sp>
        <p:nvSpPr>
          <p:cNvPr id="27" name="矩形 26"/>
          <p:cNvSpPr/>
          <p:nvPr/>
        </p:nvSpPr>
        <p:spPr>
          <a:xfrm>
            <a:off x="2066255" y="5351584"/>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WTG</a:t>
            </a:r>
            <a:r>
              <a:rPr lang="zh-TW" altLang="en-US" kern="100" dirty="0">
                <a:solidFill>
                  <a:prstClr val="black"/>
                </a:solidFill>
                <a:latin typeface="Times New Roman" pitchFamily="18" charset="0"/>
                <a:ea typeface="標楷體"/>
                <a:cs typeface="Times New Roman" pitchFamily="18" charset="0"/>
              </a:rPr>
              <a:t> </a:t>
            </a:r>
            <a:r>
              <a:rPr lang="en-US" altLang="zh-TW" kern="100" dirty="0">
                <a:solidFill>
                  <a:prstClr val="black"/>
                </a:solidFill>
                <a:latin typeface="Times New Roman" pitchFamily="18" charset="0"/>
                <a:ea typeface="標楷體"/>
                <a:cs typeface="Times New Roman" pitchFamily="18" charset="0"/>
              </a:rPr>
              <a:t>Venlo</a:t>
            </a:r>
            <a:r>
              <a:rPr lang="zh-TW" altLang="en-US" kern="100" dirty="0">
                <a:solidFill>
                  <a:prstClr val="black"/>
                </a:solidFill>
                <a:latin typeface="Times New Roman" pitchFamily="18" charset="0"/>
                <a:ea typeface="標楷體"/>
                <a:cs typeface="Times New Roman" pitchFamily="18" charset="0"/>
              </a:rPr>
              <a:t>力霸玻璃型溫室規劃輕量化型材構件</a:t>
            </a:r>
            <a:endParaRPr lang="zh-TW" altLang="en-US" dirty="0">
              <a:solidFill>
                <a:prstClr val="black"/>
              </a:solidFill>
            </a:endParaRPr>
          </a:p>
        </p:txBody>
      </p:sp>
      <p:sp>
        <p:nvSpPr>
          <p:cNvPr id="28" name="矩形 27"/>
          <p:cNvSpPr/>
          <p:nvPr/>
        </p:nvSpPr>
        <p:spPr>
          <a:xfrm>
            <a:off x="-22135" y="1101907"/>
            <a:ext cx="2584277" cy="923330"/>
          </a:xfrm>
          <a:prstGeom prst="rect">
            <a:avLst/>
          </a:prstGeom>
        </p:spPr>
        <p:txBody>
          <a:bodyPr wrap="square">
            <a:spAutoFit/>
          </a:bodyPr>
          <a:lstStyle/>
          <a:p>
            <a:pPr algn="ctr"/>
            <a:r>
              <a:rPr lang="zh-TW" altLang="en-US" dirty="0">
                <a:solidFill>
                  <a:srgbClr val="FF0000"/>
                </a:solidFill>
                <a:latin typeface="Times New Roman" pitchFamily="18" charset="0"/>
                <a:ea typeface="標楷體" pitchFamily="65" charset="-120"/>
                <a:cs typeface="Times New Roman" pitchFamily="18" charset="0"/>
              </a:rPr>
              <a:t>力霸梁</a:t>
            </a:r>
            <a:endParaRPr lang="en-US" altLang="zh-TW" dirty="0">
              <a:solidFill>
                <a:srgbClr val="FF0000"/>
              </a:solidFill>
              <a:latin typeface="Times New Roman" pitchFamily="18" charset="0"/>
              <a:ea typeface="標楷體" pitchFamily="65" charset="-120"/>
              <a:cs typeface="Times New Roman" pitchFamily="18" charset="0"/>
            </a:endParaRPr>
          </a:p>
          <a:p>
            <a:pPr algn="ctr"/>
            <a:r>
              <a:rPr lang="en-US" altLang="zh-TW" dirty="0">
                <a:solidFill>
                  <a:prstClr val="black"/>
                </a:solidFill>
                <a:latin typeface="Times New Roman" pitchFamily="18" charset="0"/>
                <a:ea typeface="標楷體" pitchFamily="65" charset="-120"/>
                <a:cs typeface="Times New Roman" pitchFamily="18" charset="0"/>
              </a:rPr>
              <a:t>60x30 3.2t</a:t>
            </a:r>
          </a:p>
          <a:p>
            <a:pPr algn="ctr"/>
            <a:r>
              <a:rPr lang="en-US" altLang="zh-TW" kern="100" dirty="0">
                <a:solidFill>
                  <a:srgbClr val="0000FF"/>
                </a:solidFill>
                <a:latin typeface="Times New Roman" pitchFamily="18" charset="0"/>
                <a:ea typeface="標楷體"/>
                <a:cs typeface="Times New Roman" pitchFamily="18" charset="0"/>
              </a:rPr>
              <a:t>【</a:t>
            </a:r>
            <a:r>
              <a:rPr lang="zh-TW" altLang="en-US" dirty="0">
                <a:solidFill>
                  <a:srgbClr val="0066FF"/>
                </a:solidFill>
                <a:latin typeface="Times New Roman" pitchFamily="18" charset="0"/>
                <a:ea typeface="標楷體" pitchFamily="65" charset="-120"/>
                <a:cs typeface="Times New Roman" pitchFamily="18" charset="0"/>
              </a:rPr>
              <a:t> </a:t>
            </a:r>
            <a:r>
              <a:rPr lang="zh-TW" altLang="en-US" kern="100" dirty="0">
                <a:solidFill>
                  <a:srgbClr val="0000FF"/>
                </a:solidFill>
                <a:latin typeface="Times New Roman" pitchFamily="18" charset="0"/>
                <a:ea typeface="標楷體"/>
                <a:cs typeface="Times New Roman" pitchFamily="18" charset="0"/>
              </a:rPr>
              <a:t>□ </a:t>
            </a:r>
            <a:r>
              <a:rPr lang="en-US" altLang="zh-TW" kern="100" dirty="0">
                <a:solidFill>
                  <a:srgbClr val="0000FF"/>
                </a:solidFill>
                <a:latin typeface="Times New Roman" pitchFamily="18" charset="0"/>
                <a:ea typeface="標楷體"/>
                <a:cs typeface="Times New Roman" pitchFamily="18" charset="0"/>
              </a:rPr>
              <a:t>3.2mm→</a:t>
            </a:r>
            <a:r>
              <a:rPr lang="zh-TW" altLang="en-US" kern="100" dirty="0">
                <a:solidFill>
                  <a:srgbClr val="0000FF"/>
                </a:solidFill>
                <a:latin typeface="Times New Roman" pitchFamily="18" charset="0"/>
                <a:ea typeface="標楷體"/>
                <a:cs typeface="Times New Roman" pitchFamily="18" charset="0"/>
              </a:rPr>
              <a:t>ㄇ</a:t>
            </a:r>
            <a:r>
              <a:rPr lang="en-US" altLang="zh-TW" kern="100" dirty="0">
                <a:solidFill>
                  <a:srgbClr val="0000FF"/>
                </a:solidFill>
                <a:latin typeface="Times New Roman" pitchFamily="18" charset="0"/>
                <a:ea typeface="標楷體"/>
                <a:cs typeface="Times New Roman" pitchFamily="18" charset="0"/>
              </a:rPr>
              <a:t> 2.3mm】</a:t>
            </a:r>
            <a:endParaRPr lang="zh-TW" altLang="en-US" kern="100" dirty="0">
              <a:solidFill>
                <a:srgbClr val="0000FF"/>
              </a:solidFill>
              <a:latin typeface="Times New Roman" pitchFamily="18" charset="0"/>
              <a:ea typeface="標楷體"/>
              <a:cs typeface="Times New Roman" pitchFamily="18" charset="0"/>
            </a:endParaRPr>
          </a:p>
        </p:txBody>
      </p:sp>
      <p:sp>
        <p:nvSpPr>
          <p:cNvPr id="36" name="矩形 35"/>
          <p:cNvSpPr/>
          <p:nvPr/>
        </p:nvSpPr>
        <p:spPr>
          <a:xfrm>
            <a:off x="6768699" y="3350563"/>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38" name="直線單箭頭接點 37"/>
          <p:cNvCxnSpPr>
            <a:stCxn id="28" idx="2"/>
          </p:cNvCxnSpPr>
          <p:nvPr/>
        </p:nvCxnSpPr>
        <p:spPr>
          <a:xfrm>
            <a:off x="1270004" y="2025237"/>
            <a:ext cx="1292138" cy="3586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a:off x="6177197" y="3535232"/>
            <a:ext cx="1312100" cy="27699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a:off x="6182173" y="3535232"/>
            <a:ext cx="1307124" cy="7149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43850" y="4168999"/>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7" name="直線單箭頭接點 46"/>
          <p:cNvCxnSpPr/>
          <p:nvPr/>
        </p:nvCxnSpPr>
        <p:spPr>
          <a:xfrm flipV="1">
            <a:off x="2493688" y="3350563"/>
            <a:ext cx="1163229" cy="10322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2493688" y="3932642"/>
            <a:ext cx="1163229" cy="4502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5979383" y="1261059"/>
            <a:ext cx="2441695" cy="923330"/>
          </a:xfrm>
          <a:prstGeom prst="rect">
            <a:avLst/>
          </a:prstGeom>
        </p:spPr>
        <p:txBody>
          <a:bodyPr wrap="none">
            <a:spAutoFit/>
          </a:bodyPr>
          <a:lstStyle/>
          <a:p>
            <a:pPr algn="ctr" fontAlgn="ctr"/>
            <a:r>
              <a:rPr lang="zh-TW" altLang="en-US" dirty="0">
                <a:solidFill>
                  <a:srgbClr val="FF0000"/>
                </a:solidFill>
                <a:latin typeface="Times New Roman" pitchFamily="18" charset="0"/>
                <a:ea typeface="標楷體" pitchFamily="65" charset="-120"/>
                <a:cs typeface="Times New Roman" pitchFamily="18" charset="0"/>
              </a:rPr>
              <a:t>水槽</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r>
              <a:rPr lang="en-US" altLang="zh-TW" dirty="0">
                <a:solidFill>
                  <a:prstClr val="black"/>
                </a:solidFill>
                <a:latin typeface="Times New Roman" pitchFamily="18" charset="0"/>
                <a:ea typeface="標楷體" pitchFamily="65" charset="-120"/>
                <a:cs typeface="Times New Roman" pitchFamily="18" charset="0"/>
              </a:rPr>
              <a:t>U120x100 2t</a:t>
            </a:r>
          </a:p>
          <a:p>
            <a:pPr algn="ctr" fontAlgn="ctr"/>
            <a:r>
              <a:rPr lang="en-US" altLang="zh-TW" kern="100" dirty="0">
                <a:solidFill>
                  <a:srgbClr val="0000FF"/>
                </a:solidFill>
                <a:latin typeface="Times New Roman" pitchFamily="18" charset="0"/>
                <a:ea typeface="標楷體"/>
                <a:cs typeface="Times New Roman" pitchFamily="18" charset="0"/>
              </a:rPr>
              <a:t>【SS400→SUS202-1】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311313" y="1478110"/>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559757" y="2199178"/>
            <a:ext cx="2467343" cy="923330"/>
          </a:xfrm>
          <a:prstGeom prst="rect">
            <a:avLst/>
          </a:prstGeom>
        </p:spPr>
        <p:txBody>
          <a:bodyPr wrap="none">
            <a:spAutoFit/>
          </a:bodyPr>
          <a:lstStyle/>
          <a:p>
            <a:pPr algn="ctr" fontAlgn="ctr">
              <a:defRPr/>
            </a:pPr>
            <a:r>
              <a:rPr lang="zh-TW" altLang="en-US" dirty="0">
                <a:solidFill>
                  <a:srgbClr val="FF0000"/>
                </a:solidFill>
                <a:latin typeface="Times New Roman" pitchFamily="18" charset="0"/>
                <a:ea typeface="標楷體" pitchFamily="65" charset="-120"/>
                <a:cs typeface="Times New Roman" pitchFamily="18" charset="0"/>
              </a:rPr>
              <a:t>屋頂側樑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100x50x20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24" name="直線單箭頭接點 23"/>
          <p:cNvCxnSpPr/>
          <p:nvPr/>
        </p:nvCxnSpPr>
        <p:spPr>
          <a:xfrm flipH="1">
            <a:off x="4856293" y="2383847"/>
            <a:ext cx="2424062" cy="73856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9" name="表格 28"/>
          <p:cNvGraphicFramePr>
            <a:graphicFrameLocks noGrp="1"/>
          </p:cNvGraphicFramePr>
          <p:nvPr>
            <p:extLst/>
          </p:nvPr>
        </p:nvGraphicFramePr>
        <p:xfrm>
          <a:off x="492782" y="5720916"/>
          <a:ext cx="8280920" cy="1101090"/>
        </p:xfrm>
        <a:graphic>
          <a:graphicData uri="http://schemas.openxmlformats.org/drawingml/2006/table">
            <a:tbl>
              <a:tblPr>
                <a:tableStyleId>{5C22544A-7EE6-4342-B048-85BDC9FD1C3A}</a:tableStyleId>
              </a:tblPr>
              <a:tblGrid>
                <a:gridCol w="919289">
                  <a:extLst>
                    <a:ext uri="{9D8B030D-6E8A-4147-A177-3AD203B41FA5}">
                      <a16:colId xmlns:a16="http://schemas.microsoft.com/office/drawing/2014/main" val="20000"/>
                    </a:ext>
                  </a:extLst>
                </a:gridCol>
                <a:gridCol w="1024927">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1512168">
                  <a:extLst>
                    <a:ext uri="{9D8B030D-6E8A-4147-A177-3AD203B41FA5}">
                      <a16:colId xmlns:a16="http://schemas.microsoft.com/office/drawing/2014/main" val="20005"/>
                    </a:ext>
                  </a:extLst>
                </a:gridCol>
                <a:gridCol w="1872208">
                  <a:extLst>
                    <a:ext uri="{9D8B030D-6E8A-4147-A177-3AD203B41FA5}">
                      <a16:colId xmlns:a16="http://schemas.microsoft.com/office/drawing/2014/main" val="20006"/>
                    </a:ext>
                  </a:extLst>
                </a:gridCol>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標楷體" pitchFamily="65" charset="-120"/>
                          <a:ea typeface="標楷體" pitchFamily="65" charset="-120"/>
                          <a:cs typeface="Times New Roman" pitchFamily="18" charset="0"/>
                        </a:rPr>
                        <a:t>型鋼形式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134706">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力霸梁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60 x 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8320">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17,500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58320">
                <a:tc>
                  <a:txBody>
                    <a:bodyPr/>
                    <a:lstStyle/>
                    <a:p>
                      <a:pPr algn="ctr" fontAlgn="ctr"/>
                      <a:r>
                        <a:rPr lang="en-US" sz="1800" b="0" i="0" u="none" strike="noStrike" dirty="0">
                          <a:solidFill>
                            <a:schemeClr val="tx1"/>
                          </a:solidFill>
                          <a:effectLst/>
                          <a:latin typeface="Times New Roman" pitchFamily="18" charset="0"/>
                          <a:ea typeface="標楷體" pitchFamily="65" charset="-120"/>
                          <a:cs typeface="Times New Roman"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100x50x20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4.18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cxnSp>
        <p:nvCxnSpPr>
          <p:cNvPr id="30" name="直線單箭頭接點 29"/>
          <p:cNvCxnSpPr/>
          <p:nvPr/>
        </p:nvCxnSpPr>
        <p:spPr>
          <a:xfrm flipH="1" flipV="1">
            <a:off x="6182173" y="3350564"/>
            <a:ext cx="1307124" cy="1846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V="1">
            <a:off x="2493688" y="4157752"/>
            <a:ext cx="1163229" cy="2251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77972" y="250631"/>
            <a:ext cx="8694360" cy="461665"/>
          </a:xfrm>
          <a:prstGeom prst="rect">
            <a:avLst/>
          </a:prstGeom>
        </p:spPr>
        <p:txBody>
          <a:bodyPr wrap="square">
            <a:spAutoFit/>
          </a:bodyPr>
          <a:lstStyle/>
          <a:p>
            <a:pPr algn="ctr"/>
            <a:r>
              <a:rPr lang="en-US" altLang="zh-TW" sz="2400" b="1" dirty="0">
                <a:solidFill>
                  <a:srgbClr val="0000FF"/>
                </a:solidFill>
                <a:latin typeface="Times New Roman" pitchFamily="18" charset="0"/>
                <a:ea typeface="標楷體" panose="03000509000000000000" pitchFamily="65" charset="-120"/>
                <a:cs typeface="Times New Roman" pitchFamily="18" charset="0"/>
              </a:rPr>
              <a:t>WTG Venlo</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力霸玻璃型溫室</a:t>
            </a:r>
          </a:p>
        </p:txBody>
      </p:sp>
    </p:spTree>
    <p:extLst>
      <p:ext uri="{BB962C8B-B14F-4D97-AF65-F5344CB8AC3E}">
        <p14:creationId xmlns:p14="http://schemas.microsoft.com/office/powerpoint/2010/main" val="31850396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259" y="2734601"/>
            <a:ext cx="3775017"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00" y="2734601"/>
            <a:ext cx="4034333"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821237" y="2386413"/>
            <a:ext cx="386559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327MPa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323299" y="6154077"/>
            <a:ext cx="4127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13</a:t>
            </a:r>
            <a:r>
              <a:rPr lang="zh-TW" altLang="en-US" dirty="0">
                <a:solidFill>
                  <a:prstClr val="black"/>
                </a:solidFill>
                <a:latin typeface="標楷體" pitchFamily="65" charset="-120"/>
                <a:ea typeface="標楷體" pitchFamily="65" charset="-120"/>
                <a:cs typeface="Times New Roman" pitchFamily="18" charset="0"/>
              </a:rPr>
              <a:t>級風壓下溫室加強結構變形量分布圖</a:t>
            </a:r>
          </a:p>
        </p:txBody>
      </p:sp>
      <p:sp>
        <p:nvSpPr>
          <p:cNvPr id="38" name="矩形 37"/>
          <p:cNvSpPr/>
          <p:nvPr/>
        </p:nvSpPr>
        <p:spPr>
          <a:xfrm>
            <a:off x="730934" y="2924223"/>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559655" y="3553079"/>
            <a:ext cx="1044062"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35646" y="2392039"/>
            <a:ext cx="342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14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896751" y="731837"/>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13</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821237" y="6174159"/>
            <a:ext cx="37529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13</a:t>
            </a:r>
            <a:r>
              <a:rPr lang="zh-TW" altLang="en-US" dirty="0">
                <a:solidFill>
                  <a:prstClr val="black"/>
                </a:solidFill>
                <a:latin typeface="標楷體" pitchFamily="65" charset="-120"/>
                <a:ea typeface="標楷體" pitchFamily="65" charset="-120"/>
                <a:cs typeface="Times New Roman" pitchFamily="18" charset="0"/>
              </a:rPr>
              <a:t>級風壓下溫室加強結構應力分布</a:t>
            </a:r>
          </a:p>
        </p:txBody>
      </p:sp>
      <p:sp>
        <p:nvSpPr>
          <p:cNvPr id="17" name="矩形 16"/>
          <p:cNvSpPr/>
          <p:nvPr/>
        </p:nvSpPr>
        <p:spPr>
          <a:xfrm>
            <a:off x="5060234" y="3551360"/>
            <a:ext cx="1007413" cy="211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218170" y="2864781"/>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5" y="1100137"/>
            <a:ext cx="4572000" cy="1200329"/>
          </a:xfrm>
          <a:prstGeom prst="rect">
            <a:avLst/>
          </a:prstGeom>
        </p:spPr>
        <p:txBody>
          <a:bodyPr>
            <a:spAutoFit/>
          </a:bodyPr>
          <a:lstStyle/>
          <a:p>
            <a:pPr algn="just">
              <a:spcBef>
                <a:spcPct val="0"/>
              </a:spcBef>
              <a:buFont typeface="Wingdings" panose="05000000000000000000" pitchFamily="2" charset="2"/>
              <a:buChar char=""/>
            </a:pPr>
            <a:r>
              <a:rPr lang="zh-TW" altLang="zh-TW" b="1" kern="100" dirty="0">
                <a:solidFill>
                  <a:srgbClr val="0000FF"/>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加強</a:t>
            </a:r>
            <a:r>
              <a:rPr lang="zh-TW" altLang="zh-TW" b="1" kern="100" dirty="0">
                <a:solidFill>
                  <a:srgbClr val="0000FF"/>
                </a:solidFill>
                <a:latin typeface="Times New Roman" pitchFamily="18" charset="0"/>
                <a:ea typeface="標楷體"/>
                <a:cs typeface="Times New Roman" pitchFamily="18" charset="0"/>
              </a:rPr>
              <a:t>結構受</a:t>
            </a:r>
            <a:r>
              <a:rPr lang="en-US" altLang="zh-TW" b="1" kern="100" dirty="0">
                <a:solidFill>
                  <a:srgbClr val="0000FF"/>
                </a:solidFill>
                <a:latin typeface="Times New Roman" pitchFamily="18" charset="0"/>
                <a:ea typeface="標楷體"/>
                <a:cs typeface="Times New Roman" pitchFamily="18" charset="0"/>
              </a:rPr>
              <a:t>13</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圓頂桁架最大應力值為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327MPa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結構最大變形量為</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14mm</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溫室加強結構可承受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prstClr val="black"/>
              </a:solidFill>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150</a:t>
            </a:fld>
            <a:endParaRPr lang="zh-TW" altLang="en-US" dirty="0">
              <a:solidFill>
                <a:prstClr val="black">
                  <a:tint val="75000"/>
                </a:prstClr>
              </a:solidFill>
            </a:endParaRPr>
          </a:p>
        </p:txBody>
      </p:sp>
      <p:sp>
        <p:nvSpPr>
          <p:cNvPr id="19" name="矩形 18"/>
          <p:cNvSpPr/>
          <p:nvPr/>
        </p:nvSpPr>
        <p:spPr>
          <a:xfrm>
            <a:off x="1911585" y="44125"/>
            <a:ext cx="4842992" cy="400110"/>
          </a:xfrm>
          <a:prstGeom prst="rect">
            <a:avLst/>
          </a:prstGeom>
        </p:spPr>
        <p:txBody>
          <a:bodyPr wrap="none">
            <a:spAutoFit/>
          </a:bodyPr>
          <a:lstStyle/>
          <a:p>
            <a:pPr algn="just">
              <a:spcBef>
                <a:spcPts val="1200"/>
              </a:spcBef>
            </a:pPr>
            <a:r>
              <a:rPr lang="en-US" altLang="zh-TW" sz="2000" b="1" kern="100" dirty="0">
                <a:solidFill>
                  <a:prstClr val="black"/>
                </a:solidFill>
                <a:latin typeface="Times New Roman" pitchFamily="18" charset="0"/>
                <a:ea typeface="標楷體"/>
                <a:cs typeface="Times New Roman" pitchFamily="18" charset="0"/>
              </a:rPr>
              <a:t>(8)</a:t>
            </a:r>
            <a:r>
              <a:rPr lang="zh-TW" altLang="en-US" sz="2000" b="1" kern="100" dirty="0">
                <a:solidFill>
                  <a:prstClr val="black"/>
                </a:solidFill>
                <a:latin typeface="Times New Roman" pitchFamily="18" charset="0"/>
                <a:ea typeface="標楷體"/>
                <a:cs typeface="Times New Roman" pitchFamily="18" charset="0"/>
              </a:rPr>
              <a:t>簡易型溫室</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srgbClr val="FF0000"/>
                </a:solidFill>
                <a:latin typeface="Times New Roman" pitchFamily="18" charset="0"/>
                <a:ea typeface="標楷體"/>
                <a:cs typeface="Times New Roman" pitchFamily="18" charset="0"/>
              </a:rPr>
              <a:t>外部強化</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prstClr val="black"/>
                </a:solidFill>
                <a:latin typeface="Times New Roman" pitchFamily="18" charset="0"/>
                <a:ea typeface="標楷體"/>
                <a:cs typeface="Times New Roman" pitchFamily="18" charset="0"/>
              </a:rPr>
              <a:t>結構模擬分析</a:t>
            </a:r>
          </a:p>
        </p:txBody>
      </p:sp>
    </p:spTree>
    <p:extLst>
      <p:ext uri="{BB962C8B-B14F-4D97-AF65-F5344CB8AC3E}">
        <p14:creationId xmlns:p14="http://schemas.microsoft.com/office/powerpoint/2010/main" val="12010668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25" y="3080908"/>
            <a:ext cx="3611288" cy="293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344" y="2875001"/>
            <a:ext cx="3860995" cy="3138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增加溫室破風強化結構，以提升溫室耐風壓等級由</a:t>
            </a:r>
            <a:r>
              <a:rPr lang="en-US" altLang="zh-TW" dirty="0">
                <a:solidFill>
                  <a:prstClr val="black"/>
                </a:solidFill>
                <a:latin typeface="Times New Roman" pitchFamily="18" charset="0"/>
                <a:ea typeface="標楷體" pitchFamily="65" charset="-120"/>
                <a:cs typeface="Times New Roman" pitchFamily="18" charset="0"/>
              </a:rPr>
              <a:t>13</a:t>
            </a:r>
            <a:r>
              <a:rPr lang="zh-TW" altLang="en-US" dirty="0">
                <a:solidFill>
                  <a:prstClr val="black"/>
                </a:solidFill>
                <a:latin typeface="Times New Roman" pitchFamily="18" charset="0"/>
                <a:ea typeface="標楷體" pitchFamily="65" charset="-120"/>
                <a:cs typeface="Times New Roman" pitchFamily="18" charset="0"/>
              </a:rPr>
              <a:t>級風增為</a:t>
            </a: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Times New Roman" pitchFamily="18" charset="0"/>
                <a:ea typeface="標楷體" pitchFamily="65" charset="-120"/>
                <a:cs typeface="Times New Roman" pitchFamily="18" charset="0"/>
              </a:rPr>
              <a:t>級風。</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656279" y="1140063"/>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872196">
                  <a:extLst>
                    <a:ext uri="{9D8B030D-6E8A-4147-A177-3AD203B41FA5}">
                      <a16:colId xmlns:a16="http://schemas.microsoft.com/office/drawing/2014/main" val="20002"/>
                    </a:ext>
                  </a:extLst>
                </a:gridCol>
                <a:gridCol w="928468">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(kg/m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文字方塊 5"/>
          <p:cNvSpPr txBox="1">
            <a:spLocks noChangeArrowheads="1"/>
          </p:cNvSpPr>
          <p:nvPr/>
        </p:nvSpPr>
        <p:spPr bwMode="auto">
          <a:xfrm>
            <a:off x="659190" y="5956696"/>
            <a:ext cx="2776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766345" y="6013617"/>
            <a:ext cx="440372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04444" y="3698269"/>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2783681" y="3320444"/>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迎風壁面風壓</a:t>
            </a:r>
            <a:endParaRPr lang="zh-TW" altLang="en-US">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836319" y="3017232"/>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532981" y="2710844"/>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6971506" y="4823807"/>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30306" y="4788882"/>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背風壁面風壓</a:t>
            </a:r>
            <a:endParaRPr lang="zh-TW" altLang="en-US">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753769" y="4626957"/>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650456" y="5017482"/>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cxnSp>
        <p:nvCxnSpPr>
          <p:cNvPr id="18" name="直線單箭頭接點 17"/>
          <p:cNvCxnSpPr/>
          <p:nvPr/>
        </p:nvCxnSpPr>
        <p:spPr>
          <a:xfrm flipV="1">
            <a:off x="6482556" y="3056125"/>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6663531" y="274815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600031" y="3290282"/>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背風屋面風壓</a:t>
            </a:r>
            <a:endParaRPr lang="zh-TW" altLang="en-US">
              <a:solidFill>
                <a:prstClr val="black"/>
              </a:solidFill>
              <a:ea typeface="標楷體" pitchFamily="65" charset="-120"/>
              <a:cs typeface="Times New Roman" pitchFamily="18" charset="0"/>
            </a:endParaRPr>
          </a:p>
        </p:txBody>
      </p:sp>
      <p:cxnSp>
        <p:nvCxnSpPr>
          <p:cNvPr id="21" name="直線單箭頭接點 20"/>
          <p:cNvCxnSpPr/>
          <p:nvPr/>
        </p:nvCxnSpPr>
        <p:spPr>
          <a:xfrm flipV="1">
            <a:off x="6195219" y="3579207"/>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887244" y="2758469"/>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449094" y="2464782"/>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中央屋面風壓</a:t>
            </a:r>
            <a:endParaRPr lang="zh-TW" altLang="en-US">
              <a:solidFill>
                <a:prstClr val="black"/>
              </a:solidFill>
              <a:ea typeface="標楷體" pitchFamily="65" charset="-120"/>
              <a:cs typeface="Times New Roman" pitchFamily="18" charset="0"/>
            </a:endParaRPr>
          </a:p>
        </p:txBody>
      </p:sp>
      <p:cxnSp>
        <p:nvCxnSpPr>
          <p:cNvPr id="26" name="直線單箭頭接點 25"/>
          <p:cNvCxnSpPr/>
          <p:nvPr/>
        </p:nvCxnSpPr>
        <p:spPr>
          <a:xfrm flipV="1">
            <a:off x="659190" y="5419823"/>
            <a:ext cx="343439" cy="2954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20"/>
          <p:cNvSpPr>
            <a:spLocks noChangeArrowheads="1"/>
          </p:cNvSpPr>
          <p:nvPr/>
        </p:nvSpPr>
        <p:spPr bwMode="auto">
          <a:xfrm>
            <a:off x="37304" y="5649388"/>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ea typeface="標楷體" pitchFamily="65" charset="-120"/>
                <a:cs typeface="Times New Roman" pitchFamily="18" charset="0"/>
              </a:rPr>
              <a:t>溫室破風結構</a:t>
            </a:r>
          </a:p>
        </p:txBody>
      </p:sp>
      <p:sp>
        <p:nvSpPr>
          <p:cNvPr id="32" name="矩形 20"/>
          <p:cNvSpPr>
            <a:spLocks noChangeArrowheads="1"/>
          </p:cNvSpPr>
          <p:nvPr/>
        </p:nvSpPr>
        <p:spPr bwMode="auto">
          <a:xfrm>
            <a:off x="2748340" y="5772308"/>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ea typeface="標楷體" pitchFamily="65" charset="-120"/>
                <a:cs typeface="Times New Roman" pitchFamily="18" charset="0"/>
              </a:rPr>
              <a:t>溫室破風結構</a:t>
            </a:r>
          </a:p>
        </p:txBody>
      </p:sp>
      <p:cxnSp>
        <p:nvCxnSpPr>
          <p:cNvPr id="33" name="直線單箭頭接點 32"/>
          <p:cNvCxnSpPr/>
          <p:nvPr/>
        </p:nvCxnSpPr>
        <p:spPr>
          <a:xfrm flipH="1" flipV="1">
            <a:off x="2920268" y="5501629"/>
            <a:ext cx="547260" cy="2821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151</a:t>
            </a:fld>
            <a:endParaRPr lang="zh-TW" altLang="en-US" dirty="0">
              <a:solidFill>
                <a:prstClr val="black">
                  <a:tint val="75000"/>
                </a:prstClr>
              </a:solidFill>
            </a:endParaRPr>
          </a:p>
        </p:txBody>
      </p:sp>
      <p:sp>
        <p:nvSpPr>
          <p:cNvPr id="4" name="矩形 3"/>
          <p:cNvSpPr/>
          <p:nvPr/>
        </p:nvSpPr>
        <p:spPr>
          <a:xfrm>
            <a:off x="1854388" y="-12914"/>
            <a:ext cx="4842992" cy="400110"/>
          </a:xfrm>
          <a:prstGeom prst="rect">
            <a:avLst/>
          </a:prstGeom>
        </p:spPr>
        <p:txBody>
          <a:bodyPr wrap="none">
            <a:spAutoFit/>
          </a:bodyPr>
          <a:lstStyle/>
          <a:p>
            <a:pPr algn="just">
              <a:spcBef>
                <a:spcPts val="1200"/>
              </a:spcBef>
            </a:pPr>
            <a:r>
              <a:rPr lang="en-US" altLang="zh-TW" sz="2000" b="1" kern="100" dirty="0">
                <a:solidFill>
                  <a:prstClr val="black"/>
                </a:solidFill>
                <a:latin typeface="Times New Roman" pitchFamily="18" charset="0"/>
                <a:ea typeface="標楷體"/>
                <a:cs typeface="Times New Roman" pitchFamily="18" charset="0"/>
              </a:rPr>
              <a:t>(9)</a:t>
            </a:r>
            <a:r>
              <a:rPr lang="zh-TW" altLang="en-US" sz="2000" b="1" kern="100" dirty="0">
                <a:solidFill>
                  <a:prstClr val="black"/>
                </a:solidFill>
                <a:latin typeface="Times New Roman" pitchFamily="18" charset="0"/>
                <a:ea typeface="標楷體"/>
                <a:cs typeface="Times New Roman" pitchFamily="18" charset="0"/>
              </a:rPr>
              <a:t>簡易型溫室</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srgbClr val="FF0000"/>
                </a:solidFill>
                <a:latin typeface="Times New Roman" pitchFamily="18" charset="0"/>
                <a:ea typeface="標楷體"/>
                <a:cs typeface="Times New Roman" pitchFamily="18" charset="0"/>
              </a:rPr>
              <a:t>破風強化</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prstClr val="black"/>
                </a:solidFill>
                <a:latin typeface="Times New Roman" pitchFamily="18" charset="0"/>
                <a:ea typeface="標楷體"/>
                <a:cs typeface="Times New Roman" pitchFamily="18" charset="0"/>
              </a:rPr>
              <a:t>風壓模擬分析</a:t>
            </a:r>
          </a:p>
        </p:txBody>
      </p:sp>
    </p:spTree>
    <p:extLst>
      <p:ext uri="{BB962C8B-B14F-4D97-AF65-F5344CB8AC3E}">
        <p14:creationId xmlns:p14="http://schemas.microsoft.com/office/powerpoint/2010/main" val="34434165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14" y="2756301"/>
            <a:ext cx="4100764" cy="339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440" y="2761927"/>
            <a:ext cx="4344501" cy="341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821237" y="2386413"/>
            <a:ext cx="386559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365MPa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212615" y="6154077"/>
            <a:ext cx="4100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級風壓下溫室破風結構變形量分布圖</a:t>
            </a:r>
          </a:p>
        </p:txBody>
      </p:sp>
      <p:sp>
        <p:nvSpPr>
          <p:cNvPr id="38" name="矩形 37"/>
          <p:cNvSpPr/>
          <p:nvPr/>
        </p:nvSpPr>
        <p:spPr>
          <a:xfrm>
            <a:off x="591148" y="2940057"/>
            <a:ext cx="398427" cy="157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67544" y="3573016"/>
            <a:ext cx="1044062"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35646" y="2392039"/>
            <a:ext cx="342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15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896751" y="730805"/>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15</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525441" y="6174159"/>
            <a:ext cx="4344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級風壓下溫室破風結構應力分布</a:t>
            </a:r>
          </a:p>
        </p:txBody>
      </p:sp>
      <p:sp>
        <p:nvSpPr>
          <p:cNvPr id="17" name="矩形 16"/>
          <p:cNvSpPr/>
          <p:nvPr/>
        </p:nvSpPr>
        <p:spPr>
          <a:xfrm>
            <a:off x="4821237" y="3551360"/>
            <a:ext cx="1007413" cy="211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4911874" y="2876147"/>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5" y="1100137"/>
            <a:ext cx="4572000" cy="1200329"/>
          </a:xfrm>
          <a:prstGeom prst="rect">
            <a:avLst/>
          </a:prstGeom>
        </p:spPr>
        <p:txBody>
          <a:bodyPr>
            <a:spAutoFit/>
          </a:bodyPr>
          <a:lstStyle/>
          <a:p>
            <a:pPr algn="just">
              <a:spcBef>
                <a:spcPct val="0"/>
              </a:spcBef>
              <a:buFont typeface="Wingdings" panose="05000000000000000000" pitchFamily="2" charset="2"/>
              <a:buChar char=""/>
            </a:pPr>
            <a:r>
              <a:rPr lang="zh-TW" altLang="zh-TW" b="1" kern="100" dirty="0">
                <a:solidFill>
                  <a:srgbClr val="0000FF"/>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破風加強</a:t>
            </a:r>
            <a:r>
              <a:rPr lang="zh-TW" altLang="zh-TW" b="1" kern="100" dirty="0">
                <a:solidFill>
                  <a:srgbClr val="0000FF"/>
                </a:solidFill>
                <a:latin typeface="Times New Roman" pitchFamily="18" charset="0"/>
                <a:ea typeface="標楷體"/>
                <a:cs typeface="Times New Roman" pitchFamily="18" charset="0"/>
              </a:rPr>
              <a:t>結構受</a:t>
            </a:r>
            <a:r>
              <a:rPr lang="en-US" altLang="zh-TW" b="1" kern="100" dirty="0">
                <a:solidFill>
                  <a:srgbClr val="0000FF"/>
                </a:solidFill>
                <a:latin typeface="Times New Roman" pitchFamily="18" charset="0"/>
                <a:ea typeface="標楷體"/>
                <a:cs typeface="Times New Roman" pitchFamily="18" charset="0"/>
              </a:rPr>
              <a:t>15</a:t>
            </a:r>
            <a:r>
              <a:rPr lang="zh-TW" altLang="zh-TW" b="1" kern="100" dirty="0">
                <a:solidFill>
                  <a:srgbClr val="0000FF"/>
                </a:solidFill>
                <a:latin typeface="Times New Roman" pitchFamily="18" charset="0"/>
                <a:ea typeface="標楷體"/>
                <a:cs typeface="Times New Roman" pitchFamily="18" charset="0"/>
              </a:rPr>
              <a:t>級風壓力時，</a:t>
            </a:r>
            <a:endParaRPr lang="en-US" altLang="zh-TW" b="1" kern="100" dirty="0">
              <a:solidFill>
                <a:srgbClr val="0000FF"/>
              </a:solidFill>
              <a:latin typeface="Times New Roman" pitchFamily="18" charset="0"/>
              <a:ea typeface="標楷體"/>
              <a:cs typeface="Times New Roman" pitchFamily="18" charset="0"/>
            </a:endParaRPr>
          </a:p>
          <a:p>
            <a:pPr algn="just">
              <a:spcBef>
                <a:spcPct val="0"/>
              </a:spcBef>
              <a:buFont typeface="Wingdings" panose="05000000000000000000" pitchFamily="2" charset="2"/>
              <a:buChar char=""/>
            </a:pP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圓頂桁架最大應力值為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365MPa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結構最大變形量為</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溫室破風加強結構可承受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152</a:t>
            </a:fld>
            <a:endParaRPr lang="zh-TW" altLang="en-US" dirty="0">
              <a:solidFill>
                <a:prstClr val="black">
                  <a:tint val="75000"/>
                </a:prstClr>
              </a:solidFill>
            </a:endParaRPr>
          </a:p>
        </p:txBody>
      </p:sp>
      <p:sp>
        <p:nvSpPr>
          <p:cNvPr id="19" name="矩形 18"/>
          <p:cNvSpPr/>
          <p:nvPr/>
        </p:nvSpPr>
        <p:spPr>
          <a:xfrm>
            <a:off x="1790268" y="-12914"/>
            <a:ext cx="4971233" cy="400110"/>
          </a:xfrm>
          <a:prstGeom prst="rect">
            <a:avLst/>
          </a:prstGeom>
        </p:spPr>
        <p:txBody>
          <a:bodyPr wrap="none">
            <a:spAutoFit/>
          </a:bodyPr>
          <a:lstStyle/>
          <a:p>
            <a:pPr algn="just">
              <a:spcBef>
                <a:spcPts val="1200"/>
              </a:spcBef>
            </a:pPr>
            <a:r>
              <a:rPr lang="en-US" altLang="zh-TW" sz="2000" b="1" kern="100" dirty="0">
                <a:solidFill>
                  <a:prstClr val="black"/>
                </a:solidFill>
                <a:latin typeface="Times New Roman" pitchFamily="18" charset="0"/>
                <a:ea typeface="標楷體"/>
                <a:cs typeface="Times New Roman" pitchFamily="18" charset="0"/>
              </a:rPr>
              <a:t>(10)</a:t>
            </a:r>
            <a:r>
              <a:rPr lang="zh-TW" altLang="en-US" sz="2000" b="1" kern="100" dirty="0">
                <a:solidFill>
                  <a:prstClr val="black"/>
                </a:solidFill>
                <a:latin typeface="Times New Roman" pitchFamily="18" charset="0"/>
                <a:ea typeface="標楷體"/>
                <a:cs typeface="Times New Roman" pitchFamily="18" charset="0"/>
              </a:rPr>
              <a:t>簡易型溫室</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srgbClr val="FF0000"/>
                </a:solidFill>
                <a:latin typeface="Times New Roman" pitchFamily="18" charset="0"/>
                <a:ea typeface="標楷體"/>
                <a:cs typeface="Times New Roman" pitchFamily="18" charset="0"/>
              </a:rPr>
              <a:t>破風強化</a:t>
            </a:r>
            <a:r>
              <a:rPr lang="en-US" altLang="zh-TW" sz="2000" b="1" kern="100" dirty="0">
                <a:solidFill>
                  <a:srgbClr val="FF0000"/>
                </a:solidFill>
                <a:latin typeface="Times New Roman" pitchFamily="18" charset="0"/>
                <a:ea typeface="標楷體"/>
                <a:cs typeface="Times New Roman" pitchFamily="18" charset="0"/>
              </a:rPr>
              <a:t>】</a:t>
            </a:r>
            <a:r>
              <a:rPr lang="zh-TW" altLang="en-US" sz="2000" b="1" kern="100" dirty="0">
                <a:solidFill>
                  <a:prstClr val="black"/>
                </a:solidFill>
                <a:latin typeface="Times New Roman" pitchFamily="18" charset="0"/>
                <a:ea typeface="標楷體"/>
                <a:cs typeface="Times New Roman" pitchFamily="18" charset="0"/>
              </a:rPr>
              <a:t>結構模擬分析</a:t>
            </a:r>
          </a:p>
        </p:txBody>
      </p:sp>
    </p:spTree>
    <p:extLst>
      <p:ext uri="{BB962C8B-B14F-4D97-AF65-F5344CB8AC3E}">
        <p14:creationId xmlns:p14="http://schemas.microsoft.com/office/powerpoint/2010/main" val="8713798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346841" y="-13652"/>
            <a:ext cx="9144000" cy="763588"/>
          </a:xfrm>
        </p:spPr>
        <p:txBody>
          <a:bodyPr/>
          <a:lstStyle/>
          <a:p>
            <a:pPr algn="ctr" eaLnBrk="1" hangingPunct="1"/>
            <a:r>
              <a:rPr lang="zh-TW" altLang="en-US" sz="2400" b="1" dirty="0">
                <a:solidFill>
                  <a:srgbClr val="0000FF"/>
                </a:solidFill>
                <a:latin typeface="標楷體" panose="03000509000000000000" pitchFamily="65" charset="-120"/>
                <a:ea typeface="標楷體" panose="03000509000000000000" pitchFamily="65" charset="-120"/>
              </a:rPr>
              <a:t>七、產業化、智慧化與國際化</a:t>
            </a:r>
          </a:p>
        </p:txBody>
      </p:sp>
      <p:sp>
        <p:nvSpPr>
          <p:cNvPr id="2" name="矩形 1"/>
          <p:cNvSpPr/>
          <p:nvPr/>
        </p:nvSpPr>
        <p:spPr>
          <a:xfrm>
            <a:off x="787330" y="763588"/>
            <a:ext cx="8009829" cy="5940088"/>
          </a:xfrm>
          <a:prstGeom prst="rect">
            <a:avLst/>
          </a:prstGeom>
        </p:spPr>
        <p:txBody>
          <a:bodyPr wrap="square">
            <a:spAutoFit/>
          </a:bodyPr>
          <a:lstStyle/>
          <a:p>
            <a:pPr>
              <a:lnSpc>
                <a:spcPct val="150000"/>
              </a:lnSpc>
              <a:defRPr/>
            </a:pPr>
            <a:r>
              <a:rPr lang="en-US" altLang="zh-TW"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1.</a:t>
            </a:r>
            <a:r>
              <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產業應用研究開發：</a:t>
            </a:r>
            <a:r>
              <a:rPr lang="en-US" altLang="zh-TW"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 產業化 </a:t>
            </a:r>
            <a:r>
              <a:rPr lang="en-US" altLang="zh-TW"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p>
            <a:pPr>
              <a:lnSpc>
                <a:spcPct val="150000"/>
              </a:lnSpc>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溫室型材研究開發</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衍生計畫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p>
          <a:p>
            <a:pPr>
              <a:lnSpc>
                <a:spcPct val="150000"/>
              </a:lnSpc>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先進溫室技術研究開發</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衍生計畫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139</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太陽能農棚研究開發</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衍生計畫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(4).【</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智慧化溫室防颱系統開發</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衍生計畫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525</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p>
          <a:p>
            <a:pPr>
              <a:lnSpc>
                <a:spcPct val="150000"/>
              </a:lnSpc>
              <a:defRPr/>
            </a:pP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en-US" altLang="zh-TW"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2.</a:t>
            </a:r>
            <a:r>
              <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政策推動計畫之衍生研究開發： </a:t>
            </a:r>
            <a:r>
              <a:rPr lang="en-US" altLang="zh-TW"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智慧化與國際化</a:t>
            </a:r>
            <a:r>
              <a:rPr lang="en-US" altLang="zh-TW"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p>
            <a:pPr>
              <a:lnSpc>
                <a:spcPct val="150000"/>
              </a:lnSpc>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農委會</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智慧農業</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4.0</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業界參與計畫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案</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1200</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推動南向政策之</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越南溫室建廠計畫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案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25</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公頃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(3).</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推動南向政策之</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越南溫室資材計畫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案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公頃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153</a:t>
            </a:fld>
            <a:endParaRPr lang="zh-TW" altLang="en-US" dirty="0">
              <a:solidFill>
                <a:prstClr val="black">
                  <a:tint val="75000"/>
                </a:prstClr>
              </a:solidFill>
            </a:endParaRPr>
          </a:p>
        </p:txBody>
      </p:sp>
    </p:spTree>
    <p:extLst>
      <p:ext uri="{BB962C8B-B14F-4D97-AF65-F5344CB8AC3E}">
        <p14:creationId xmlns:p14="http://schemas.microsoft.com/office/powerpoint/2010/main" val="40182713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44624"/>
            <a:ext cx="7859216" cy="6647974"/>
          </a:xfrm>
          <a:prstGeom prst="rect">
            <a:avLst/>
          </a:prstGeom>
        </p:spPr>
        <p:txBody>
          <a:bodyPr wrap="square">
            <a:spAutoFit/>
          </a:bodyPr>
          <a:lstStyle/>
          <a:p>
            <a:pPr marL="304800" indent="152400" defTabSz="914400"/>
            <a:r>
              <a:rPr lang="zh-TW" altLang="en-US" sz="20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0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一</a:t>
            </a:r>
            <a:r>
              <a:rPr lang="en-US" altLang="zh-TW" sz="20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 </a:t>
            </a:r>
            <a:r>
              <a:rPr lang="zh-TW" altLang="zh-TW" sz="2000" b="1" u="sng"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農業設施產業民間企業</a:t>
            </a:r>
            <a:r>
              <a:rPr lang="zh-TW" altLang="en-US" sz="2000" b="1" u="sng"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研發</a:t>
            </a:r>
            <a:r>
              <a:rPr lang="zh-TW" altLang="zh-TW" sz="2000" b="1" u="sng"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輔導</a:t>
            </a:r>
            <a:r>
              <a:rPr lang="en-US" altLang="zh-TW" sz="2000" b="1" u="sng" kern="100" dirty="0">
                <a:solidFill>
                  <a:srgbClr val="0000FF"/>
                </a:solidFill>
                <a:latin typeface="標楷體" panose="03000509000000000000" pitchFamily="65" charset="-120"/>
                <a:cs typeface="Times New Roman" panose="02020603050405020304" pitchFamily="18" charset="0"/>
              </a:rPr>
              <a:t>:</a:t>
            </a:r>
          </a:p>
          <a:p>
            <a:pPr marL="304800" indent="152400" defTabSz="914400"/>
            <a:r>
              <a:rPr lang="zh-TW" altLang="en-US" sz="2400" b="1" kern="100" dirty="0">
                <a:solidFill>
                  <a:srgbClr val="0000FF"/>
                </a:solidFill>
                <a:latin typeface="標楷體" panose="03000509000000000000" pitchFamily="65" charset="-120"/>
                <a:cs typeface="Times New Roman" panose="02020603050405020304" pitchFamily="18" charset="0"/>
              </a:rPr>
              <a:t> </a:t>
            </a:r>
            <a:r>
              <a:rPr lang="en-US" altLang="zh-TW" b="1" u="sng" kern="100" dirty="0">
                <a:solidFill>
                  <a:srgbClr val="000000"/>
                </a:solidFill>
                <a:latin typeface="標楷體" panose="03000509000000000000" pitchFamily="65" charset="-120"/>
                <a:cs typeface="Times New Roman" panose="02020603050405020304" pitchFamily="18" charset="0"/>
              </a:rPr>
              <a:t>(1)</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管材技術</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研究</a:t>
            </a:r>
            <a:r>
              <a:rPr lang="en-US"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 </a:t>
            </a:r>
            <a:endParaRPr lang="zh-TW" altLang="zh-TW" b="1" u="sng"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完成三家現有管材公司</a:t>
            </a:r>
            <a:r>
              <a:rPr lang="en-US"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美亞、天聲、鑫陽</a:t>
            </a:r>
            <a:r>
              <a:rPr lang="en-US"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技術與試驗分析</a:t>
            </a:r>
            <a:endParaRPr lang="zh-TW" altLang="zh-TW"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zh-TW" altLang="en-US"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           將</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研發</a:t>
            </a:r>
            <a:r>
              <a:rPr lang="en-US" altLang="zh-TW" b="1" kern="100" dirty="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高強度高耐蝕高成本競爭力的溫室專用管材 </a:t>
            </a:r>
            <a:r>
              <a:rPr lang="en-US" altLang="zh-TW" b="1" kern="100" dirty="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kern="100" dirty="0">
              <a:solidFill>
                <a:srgbClr val="000000"/>
              </a:solidFill>
              <a:latin typeface="Calibri" panose="020F0502020204030204" pitchFamily="34" charset="0"/>
              <a:cs typeface="Times New Roman" panose="02020603050405020304" pitchFamily="18" charset="0"/>
            </a:endParaRPr>
          </a:p>
          <a:p>
            <a:pPr marL="304800" indent="304800" defTabSz="914400"/>
            <a:r>
              <a:rPr lang="en-US" altLang="zh-TW" b="1" u="sng" kern="100" dirty="0">
                <a:solidFill>
                  <a:srgbClr val="000000"/>
                </a:solidFill>
                <a:latin typeface="標楷體" panose="03000509000000000000" pitchFamily="65" charset="-120"/>
                <a:cs typeface="Times New Roman" panose="02020603050405020304" pitchFamily="18" charset="0"/>
              </a:rPr>
              <a:t>(2)</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型材技術</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研究</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 </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已完成簽約</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399</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萬元</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FF0000"/>
              </a:solidFill>
              <a:latin typeface="Calibri" panose="020F0502020204030204" pitchFamily="34" charset="0"/>
              <a:cs typeface="Times New Roman" panose="02020603050405020304" pitchFamily="18" charset="0"/>
            </a:endParaRPr>
          </a:p>
          <a:p>
            <a:pPr marL="304800" indent="381000" defTabSz="914400"/>
            <a:r>
              <a:rPr lang="zh-TW" altLang="en-US"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      </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協助</a:t>
            </a:r>
            <a:r>
              <a:rPr lang="zh-TW" altLang="zh-TW" b="1"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斯特樂公司</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專業金屬成型公司</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開發</a:t>
            </a:r>
            <a:endParaRPr lang="zh-TW" altLang="zh-TW"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a:t>
            </a:r>
            <a:r>
              <a:rPr lang="en-US" altLang="zh-TW" b="1" kern="100" dirty="0">
                <a:solidFill>
                  <a:srgbClr val="0066FF"/>
                </a:solidFill>
                <a:latin typeface="標楷體" panose="03000509000000000000" pitchFamily="65" charset="-120"/>
                <a:cs typeface="Times New Roman" panose="02020603050405020304" pitchFamily="18" charset="0"/>
              </a:rPr>
              <a:t>”</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高斷面模數高剛性農藝專業型材 </a:t>
            </a:r>
            <a:r>
              <a:rPr lang="en-US" altLang="zh-TW" b="1" kern="100" dirty="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endParaRPr lang="en-US" altLang="zh-TW" kern="100" dirty="0">
              <a:solidFill>
                <a:srgbClr val="000000"/>
              </a:solidFill>
              <a:latin typeface="標楷體" panose="03000509000000000000" pitchFamily="65" charset="-12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a:t>
            </a:r>
            <a:r>
              <a:rPr lang="en-US" altLang="zh-TW" b="1" u="sng" kern="100" dirty="0">
                <a:solidFill>
                  <a:srgbClr val="000000"/>
                </a:solidFill>
                <a:latin typeface="標楷體" panose="03000509000000000000" pitchFamily="65" charset="-120"/>
                <a:cs typeface="Times New Roman" panose="02020603050405020304" pitchFamily="18" charset="0"/>
              </a:rPr>
              <a:t>(3)</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複合型板帶材</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技術研究</a:t>
            </a:r>
            <a:r>
              <a:rPr lang="en-US"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zh-TW" altLang="en-US"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          </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將協助</a:t>
            </a:r>
            <a:r>
              <a:rPr lang="zh-TW" altLang="zh-TW" b="1"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台力公司</a:t>
            </a:r>
            <a:r>
              <a:rPr lang="en-US" altLang="zh-TW" b="1"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台灣最大之金屬高分子複合材料公司</a:t>
            </a:r>
            <a:r>
              <a:rPr lang="en-US" altLang="zh-TW" b="1"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開發</a:t>
            </a:r>
            <a:endParaRPr lang="zh-TW" altLang="zh-TW"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 </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高彈性高隔熱複合農藝專業複合型板帶材</a:t>
            </a:r>
            <a:r>
              <a:rPr lang="en-US" altLang="zh-TW" kern="100" dirty="0">
                <a:solidFill>
                  <a:srgbClr val="000000"/>
                </a:solidFill>
                <a:latin typeface="標楷體" panose="03000509000000000000" pitchFamily="65" charset="-120"/>
                <a:cs typeface="Times New Roman" panose="02020603050405020304" pitchFamily="18" charset="0"/>
              </a:rPr>
              <a:t>“</a:t>
            </a:r>
          </a:p>
          <a:p>
            <a:pPr marL="304800" indent="304800" defTabSz="914400"/>
            <a:r>
              <a:rPr lang="en-US" altLang="zh-TW" b="1" u="sng" kern="100" dirty="0">
                <a:solidFill>
                  <a:srgbClr val="000000"/>
                </a:solidFill>
                <a:latin typeface="標楷體" panose="03000509000000000000" pitchFamily="65" charset="-120"/>
                <a:cs typeface="Times New Roman" panose="02020603050405020304" pitchFamily="18" charset="0"/>
              </a:rPr>
              <a:t>(4)</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抗颱強化技術</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研究</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已完成簽約</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139</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萬元</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+525</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萬元</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FF0000"/>
              </a:solidFill>
              <a:latin typeface="Calibri" panose="020F0502020204030204" pitchFamily="34" charset="0"/>
              <a:cs typeface="Times New Roman" panose="02020603050405020304" pitchFamily="18" charset="0"/>
            </a:endParaRPr>
          </a:p>
          <a:p>
            <a:pPr marL="304800" indent="152400" defTabSz="914400"/>
            <a:r>
              <a:rPr lang="zh-TW" altLang="en-US"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          </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協助</a:t>
            </a:r>
            <a:r>
              <a:rPr lang="zh-TW" altLang="en-US" b="1"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皆展公司</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台灣最大</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溫室專業工程公司</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開發</a:t>
            </a:r>
            <a:endParaRPr lang="zh-TW" altLang="zh-TW"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 </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智慧化溫室防颱系統</a:t>
            </a:r>
            <a:r>
              <a:rPr lang="en-US" altLang="zh-TW" b="1" kern="100" dirty="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除簽訂合作案並已通過農委會業參計畫。</a:t>
            </a:r>
            <a:endParaRPr lang="zh-TW" altLang="zh-TW" kern="100" dirty="0">
              <a:solidFill>
                <a:srgbClr val="0000FF"/>
              </a:solidFill>
              <a:latin typeface="Calibri" panose="020F0502020204030204" pitchFamily="34" charset="0"/>
              <a:cs typeface="Times New Roman" panose="02020603050405020304" pitchFamily="18" charset="0"/>
            </a:endParaRPr>
          </a:p>
          <a:p>
            <a:pPr marL="304800" indent="304800" defTabSz="914400"/>
            <a:r>
              <a:rPr lang="en-US" altLang="zh-TW" b="1" u="sng" kern="100" dirty="0">
                <a:solidFill>
                  <a:srgbClr val="000000"/>
                </a:solidFill>
                <a:latin typeface="標楷體" panose="03000509000000000000" pitchFamily="65" charset="-120"/>
                <a:cs typeface="Times New Roman" panose="02020603050405020304" pitchFamily="18" charset="0"/>
              </a:rPr>
              <a:t>(5)</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太陽光電</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農業</a:t>
            </a:r>
            <a:r>
              <a:rPr lang="zh-TW"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一體化</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技術研究</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已完成簽約</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399</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萬元</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FF0000"/>
              </a:solidFill>
              <a:latin typeface="Calibri" panose="020F0502020204030204" pitchFamily="34" charset="0"/>
              <a:cs typeface="Times New Roman" panose="02020603050405020304" pitchFamily="18" charset="0"/>
            </a:endParaRPr>
          </a:p>
          <a:p>
            <a:pPr marL="304800" indent="152400" defTabSz="914400"/>
            <a:r>
              <a:rPr lang="zh-TW" altLang="en-US"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          </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協助</a:t>
            </a:r>
            <a:r>
              <a:rPr lang="zh-TW" altLang="zh-TW" b="1"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向陽優能</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台灣一流太陽光電廠</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工程公司</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公司開發</a:t>
            </a:r>
            <a:endParaRPr lang="zh-TW" altLang="zh-TW"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 </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太陽光電</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農棚</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系統</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開發</a:t>
            </a:r>
            <a:r>
              <a:rPr lang="en-US" altLang="zh-TW" b="1" kern="100" dirty="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開發</a:t>
            </a:r>
            <a:endParaRPr lang="en-US"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endParaRPr>
          </a:p>
          <a:p>
            <a:pPr marL="304800" indent="304800" defTabSz="914400"/>
            <a:r>
              <a:rPr lang="en-US" altLang="zh-TW" b="1" u="sng" kern="100" dirty="0">
                <a:solidFill>
                  <a:srgbClr val="000000"/>
                </a:solidFill>
                <a:latin typeface="標楷體" panose="03000509000000000000" pitchFamily="65" charset="-120"/>
                <a:cs typeface="Times New Roman" panose="02020603050405020304" pitchFamily="18" charset="0"/>
              </a:rPr>
              <a:t>(6)</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抗菌金屬應用</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技術研究</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已完成業界科專提案</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FF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協助</a:t>
            </a:r>
            <a:r>
              <a:rPr lang="zh-TW" altLang="en-US" b="1"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唐榮公司</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台灣第一家抗菌不銹鋼廠</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提案</a:t>
            </a:r>
            <a:endParaRPr lang="zh-TW" altLang="zh-TW"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食品醫療級抗菌不銹鋼高值化研究開發</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已完成複審，</a:t>
            </a:r>
            <a:endPar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endParaRPr>
          </a:p>
          <a:p>
            <a:pPr marL="304800" indent="152400" defTabSz="914400"/>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           將應用開發於精緻農業、食品廠、製藥廠與醫療院所。</a:t>
            </a:r>
            <a:endPar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endParaRPr>
          </a:p>
          <a:p>
            <a:pPr marL="304800" indent="152400" defTabSz="914400"/>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   </a:t>
            </a:r>
            <a:r>
              <a:rPr lang="en-US" altLang="zh-TW" b="1" u="sng" kern="100" dirty="0">
                <a:solidFill>
                  <a:srgbClr val="000000"/>
                </a:solidFill>
                <a:latin typeface="標楷體" panose="03000509000000000000" pitchFamily="65" charset="-120"/>
                <a:cs typeface="Times New Roman" panose="02020603050405020304" pitchFamily="18" charset="0"/>
              </a:rPr>
              <a:t>(7)</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南向政策推動</a:t>
            </a:r>
            <a:r>
              <a:rPr lang="zh-TW" altLang="en-US"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計畫</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FF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協</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助</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越南溫室</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25</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公頃開發計畫之技術分析。</a:t>
            </a:r>
            <a:endPar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endParaRPr>
          </a:p>
          <a:p>
            <a:pPr marL="304800" indent="152400" defTabSz="914400"/>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           協</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助</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越南</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3</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公頃溫室資材開發計畫之技術分析。</a:t>
            </a:r>
            <a:endParaRPr lang="en-US" altLang="zh-TW"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endParaRPr>
          </a:p>
        </p:txBody>
      </p:sp>
      <p:sp>
        <p:nvSpPr>
          <p:cNvPr id="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z="1200" smtClean="0">
                <a:solidFill>
                  <a:prstClr val="black">
                    <a:tint val="75000"/>
                  </a:prstClr>
                </a:solidFill>
              </a:rPr>
              <a:pPr>
                <a:defRPr/>
              </a:pPr>
              <a:t>154</a:t>
            </a:fld>
            <a:endParaRPr lang="zh-TW" altLang="en-US" sz="1200" dirty="0">
              <a:solidFill>
                <a:prstClr val="black">
                  <a:tint val="75000"/>
                </a:prstClr>
              </a:solidFill>
            </a:endParaRPr>
          </a:p>
        </p:txBody>
      </p:sp>
      <p:sp>
        <p:nvSpPr>
          <p:cNvPr id="2" name="圓角矩形 1"/>
          <p:cNvSpPr/>
          <p:nvPr/>
        </p:nvSpPr>
        <p:spPr>
          <a:xfrm>
            <a:off x="307820" y="481264"/>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管材</a:t>
            </a:r>
          </a:p>
        </p:txBody>
      </p:sp>
      <p:sp>
        <p:nvSpPr>
          <p:cNvPr id="5" name="圓角矩形 4"/>
          <p:cNvSpPr/>
          <p:nvPr/>
        </p:nvSpPr>
        <p:spPr>
          <a:xfrm>
            <a:off x="307820" y="1302914"/>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型材</a:t>
            </a:r>
          </a:p>
        </p:txBody>
      </p:sp>
      <p:sp>
        <p:nvSpPr>
          <p:cNvPr id="6" name="圓角矩形 5"/>
          <p:cNvSpPr/>
          <p:nvPr/>
        </p:nvSpPr>
        <p:spPr>
          <a:xfrm>
            <a:off x="307820" y="2124564"/>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連結材</a:t>
            </a:r>
          </a:p>
        </p:txBody>
      </p:sp>
      <p:sp>
        <p:nvSpPr>
          <p:cNvPr id="7" name="圓角矩形 6"/>
          <p:cNvSpPr/>
          <p:nvPr/>
        </p:nvSpPr>
        <p:spPr>
          <a:xfrm>
            <a:off x="307820" y="2946214"/>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設計</a:t>
            </a:r>
          </a:p>
        </p:txBody>
      </p:sp>
      <p:sp>
        <p:nvSpPr>
          <p:cNvPr id="9" name="圓角矩形 8"/>
          <p:cNvSpPr/>
          <p:nvPr/>
        </p:nvSpPr>
        <p:spPr>
          <a:xfrm>
            <a:off x="307820" y="3805251"/>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應用</a:t>
            </a:r>
          </a:p>
        </p:txBody>
      </p:sp>
      <p:sp>
        <p:nvSpPr>
          <p:cNvPr id="10" name="圓角矩形 9"/>
          <p:cNvSpPr/>
          <p:nvPr/>
        </p:nvSpPr>
        <p:spPr>
          <a:xfrm>
            <a:off x="307820" y="4589514"/>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抗菌材</a:t>
            </a:r>
          </a:p>
        </p:txBody>
      </p:sp>
      <p:sp>
        <p:nvSpPr>
          <p:cNvPr id="11" name="圓角矩形 10"/>
          <p:cNvSpPr/>
          <p:nvPr/>
        </p:nvSpPr>
        <p:spPr>
          <a:xfrm>
            <a:off x="307820" y="5641056"/>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溫室</a:t>
            </a:r>
          </a:p>
        </p:txBody>
      </p:sp>
      <p:sp>
        <p:nvSpPr>
          <p:cNvPr id="12" name="圓角矩形 11"/>
          <p:cNvSpPr/>
          <p:nvPr/>
        </p:nvSpPr>
        <p:spPr>
          <a:xfrm>
            <a:off x="307820" y="6153903"/>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資材</a:t>
            </a:r>
          </a:p>
        </p:txBody>
      </p:sp>
    </p:spTree>
    <p:extLst>
      <p:ext uri="{BB962C8B-B14F-4D97-AF65-F5344CB8AC3E}">
        <p14:creationId xmlns:p14="http://schemas.microsoft.com/office/powerpoint/2010/main" val="28142418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圖: 程序 3"/>
          <p:cNvSpPr/>
          <p:nvPr/>
        </p:nvSpPr>
        <p:spPr>
          <a:xfrm>
            <a:off x="1926508" y="1923321"/>
            <a:ext cx="885917"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農糧署</a:t>
            </a:r>
          </a:p>
        </p:txBody>
      </p:sp>
      <p:sp>
        <p:nvSpPr>
          <p:cNvPr id="54" name="流程圖: 卡片 53"/>
          <p:cNvSpPr/>
          <p:nvPr/>
        </p:nvSpPr>
        <p:spPr>
          <a:xfrm>
            <a:off x="6595596" y="1552440"/>
            <a:ext cx="1761222" cy="390776"/>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溫室型材</a:t>
            </a:r>
          </a:p>
        </p:txBody>
      </p:sp>
      <p:sp>
        <p:nvSpPr>
          <p:cNvPr id="69" name="流程圖: 卡片 68"/>
          <p:cNvSpPr/>
          <p:nvPr/>
        </p:nvSpPr>
        <p:spPr>
          <a:xfrm>
            <a:off x="6629065" y="2106152"/>
            <a:ext cx="1720971" cy="373151"/>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溫室連結材</a:t>
            </a:r>
          </a:p>
        </p:txBody>
      </p:sp>
      <p:sp>
        <p:nvSpPr>
          <p:cNvPr id="85" name="流程圖: 程序 84"/>
          <p:cNvSpPr/>
          <p:nvPr/>
        </p:nvSpPr>
        <p:spPr>
          <a:xfrm>
            <a:off x="4850550" y="5903722"/>
            <a:ext cx="1089602" cy="349371"/>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台東</a:t>
            </a:r>
            <a:r>
              <a:rPr lang="zh-TW" altLang="en-US" sz="1600" b="1">
                <a:solidFill>
                  <a:srgbClr val="000000"/>
                </a:solidFill>
                <a:latin typeface="標楷體" panose="03000509000000000000" pitchFamily="65" charset="-120"/>
                <a:ea typeface="標楷體" panose="03000509000000000000" pitchFamily="65" charset="-120"/>
              </a:rPr>
              <a:t>農會</a:t>
            </a:r>
            <a:r>
              <a:rPr lang="en-US" altLang="zh-TW" sz="1600" b="1">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88" name="流程圖: 程序 87"/>
          <p:cNvSpPr/>
          <p:nvPr/>
        </p:nvSpPr>
        <p:spPr>
          <a:xfrm>
            <a:off x="3699344" y="6319989"/>
            <a:ext cx="1086013" cy="349371"/>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嘉義農會</a:t>
            </a:r>
            <a:r>
              <a:rPr lang="en-US" altLang="zh-TW" sz="1600" b="1" dirty="0">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106" name="流程圖: 程序 105"/>
          <p:cNvSpPr/>
          <p:nvPr/>
        </p:nvSpPr>
        <p:spPr>
          <a:xfrm>
            <a:off x="3903754" y="4978490"/>
            <a:ext cx="1822323"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a:solidFill>
                  <a:srgbClr val="000000"/>
                </a:solidFill>
                <a:latin typeface="標楷體" panose="03000509000000000000" pitchFamily="65" charset="-120"/>
                <a:ea typeface="標楷體" panose="03000509000000000000" pitchFamily="65" charset="-120"/>
              </a:rPr>
              <a:t>台南蘭花科技園區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47" name="流程圖: 程序 46"/>
          <p:cNvSpPr/>
          <p:nvPr/>
        </p:nvSpPr>
        <p:spPr>
          <a:xfrm>
            <a:off x="3873050" y="4515391"/>
            <a:ext cx="1872208"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台灣農業設施協會 </a:t>
            </a:r>
          </a:p>
        </p:txBody>
      </p:sp>
      <p:sp>
        <p:nvSpPr>
          <p:cNvPr id="51" name="流程圖: 程序 50"/>
          <p:cNvSpPr/>
          <p:nvPr/>
        </p:nvSpPr>
        <p:spPr>
          <a:xfrm>
            <a:off x="1942742" y="2837735"/>
            <a:ext cx="884059"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農試</a:t>
            </a:r>
            <a:r>
              <a:rPr lang="zh-TW" altLang="en-US" sz="1600" b="1">
                <a:solidFill>
                  <a:srgbClr val="000000"/>
                </a:solidFill>
                <a:latin typeface="標楷體" panose="03000509000000000000" pitchFamily="65" charset="-120"/>
                <a:ea typeface="標楷體" panose="03000509000000000000" pitchFamily="65" charset="-120"/>
              </a:rPr>
              <a:t>所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66" name="流程圖: 程序 65"/>
          <p:cNvSpPr/>
          <p:nvPr/>
        </p:nvSpPr>
        <p:spPr>
          <a:xfrm>
            <a:off x="3912859" y="5440235"/>
            <a:ext cx="1813218"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a:solidFill>
                  <a:srgbClr val="000000"/>
                </a:solidFill>
                <a:latin typeface="標楷體" panose="03000509000000000000" pitchFamily="65" charset="-120"/>
                <a:ea typeface="標楷體" panose="03000509000000000000" pitchFamily="65" charset="-120"/>
              </a:rPr>
              <a:t>屏東農業科技園區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74" name="流程圖: 卡片 73"/>
          <p:cNvSpPr/>
          <p:nvPr/>
        </p:nvSpPr>
        <p:spPr>
          <a:xfrm>
            <a:off x="6578169" y="1036864"/>
            <a:ext cx="1761222" cy="390776"/>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溫室管材</a:t>
            </a:r>
          </a:p>
        </p:txBody>
      </p:sp>
      <p:sp>
        <p:nvSpPr>
          <p:cNvPr id="78" name="流程圖: 卡片 77"/>
          <p:cNvSpPr/>
          <p:nvPr/>
        </p:nvSpPr>
        <p:spPr>
          <a:xfrm>
            <a:off x="6629065" y="2623550"/>
            <a:ext cx="1684316" cy="370642"/>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溫室抗菌材</a:t>
            </a:r>
          </a:p>
        </p:txBody>
      </p:sp>
      <p:sp>
        <p:nvSpPr>
          <p:cNvPr id="80" name="流程圖: 程序 79"/>
          <p:cNvSpPr/>
          <p:nvPr/>
        </p:nvSpPr>
        <p:spPr>
          <a:xfrm>
            <a:off x="-25782" y="3739830"/>
            <a:ext cx="1872208"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農委會技術服務團 </a:t>
            </a:r>
          </a:p>
        </p:txBody>
      </p:sp>
      <p:sp>
        <p:nvSpPr>
          <p:cNvPr id="84" name="流程圖: 程序 83"/>
          <p:cNvSpPr/>
          <p:nvPr/>
        </p:nvSpPr>
        <p:spPr>
          <a:xfrm>
            <a:off x="-3105" y="2791076"/>
            <a:ext cx="1872208"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勞動部溫網室課程 </a:t>
            </a:r>
          </a:p>
        </p:txBody>
      </p:sp>
      <p:sp>
        <p:nvSpPr>
          <p:cNvPr id="5" name="圓角矩形 4"/>
          <p:cNvSpPr/>
          <p:nvPr/>
        </p:nvSpPr>
        <p:spPr>
          <a:xfrm>
            <a:off x="3806263" y="2877603"/>
            <a:ext cx="1806740" cy="768118"/>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2400" b="1" dirty="0">
                <a:solidFill>
                  <a:srgbClr val="FFFFFF"/>
                </a:solidFill>
                <a:latin typeface="標楷體" panose="03000509000000000000" pitchFamily="65" charset="-120"/>
                <a:ea typeface="標楷體" panose="03000509000000000000" pitchFamily="65" charset="-120"/>
              </a:rPr>
              <a:t>農業設施</a:t>
            </a:r>
            <a:endParaRPr lang="en-US" altLang="zh-TW" sz="2400" b="1" dirty="0">
              <a:solidFill>
                <a:srgbClr val="FFFFFF"/>
              </a:solidFill>
              <a:latin typeface="標楷體" panose="03000509000000000000" pitchFamily="65" charset="-120"/>
              <a:ea typeface="標楷體" panose="03000509000000000000" pitchFamily="65" charset="-120"/>
            </a:endParaRPr>
          </a:p>
          <a:p>
            <a:pPr algn="ctr" defTabSz="914400"/>
            <a:r>
              <a:rPr lang="zh-TW" altLang="en-US" sz="2400" b="1" dirty="0">
                <a:solidFill>
                  <a:srgbClr val="FFFFFF"/>
                </a:solidFill>
                <a:latin typeface="標楷體" panose="03000509000000000000" pitchFamily="65" charset="-120"/>
                <a:ea typeface="標楷體" panose="03000509000000000000" pitchFamily="65" charset="-120"/>
              </a:rPr>
              <a:t>產業</a:t>
            </a:r>
          </a:p>
        </p:txBody>
      </p:sp>
      <p:sp>
        <p:nvSpPr>
          <p:cNvPr id="6" name="圓角矩形 5"/>
          <p:cNvSpPr/>
          <p:nvPr/>
        </p:nvSpPr>
        <p:spPr>
          <a:xfrm>
            <a:off x="2884284" y="2931853"/>
            <a:ext cx="864096" cy="713868"/>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政府部門</a:t>
            </a:r>
          </a:p>
        </p:txBody>
      </p:sp>
      <p:sp>
        <p:nvSpPr>
          <p:cNvPr id="86" name="圓角矩形 85"/>
          <p:cNvSpPr/>
          <p:nvPr/>
        </p:nvSpPr>
        <p:spPr>
          <a:xfrm>
            <a:off x="4377106" y="3732643"/>
            <a:ext cx="864096" cy="713868"/>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公協農會</a:t>
            </a:r>
          </a:p>
        </p:txBody>
      </p:sp>
      <p:sp>
        <p:nvSpPr>
          <p:cNvPr id="89" name="流程圖: 程序 88"/>
          <p:cNvSpPr/>
          <p:nvPr/>
        </p:nvSpPr>
        <p:spPr>
          <a:xfrm>
            <a:off x="-3105" y="3279590"/>
            <a:ext cx="1872208"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溫網室標準化 </a:t>
            </a:r>
          </a:p>
        </p:txBody>
      </p:sp>
      <p:sp>
        <p:nvSpPr>
          <p:cNvPr id="90" name="流程圖: 程序 89"/>
          <p:cNvSpPr/>
          <p:nvPr/>
        </p:nvSpPr>
        <p:spPr>
          <a:xfrm>
            <a:off x="1959925" y="4208377"/>
            <a:ext cx="863203"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農改場 </a:t>
            </a:r>
          </a:p>
        </p:txBody>
      </p:sp>
      <p:sp>
        <p:nvSpPr>
          <p:cNvPr id="95" name="流程圖: 程序 94"/>
          <p:cNvSpPr/>
          <p:nvPr/>
        </p:nvSpPr>
        <p:spPr>
          <a:xfrm>
            <a:off x="1912125" y="1437891"/>
            <a:ext cx="885917"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勞動部</a:t>
            </a:r>
          </a:p>
        </p:txBody>
      </p:sp>
      <p:sp>
        <p:nvSpPr>
          <p:cNvPr id="97" name="流程圖: 程序 96"/>
          <p:cNvSpPr/>
          <p:nvPr/>
        </p:nvSpPr>
        <p:spPr>
          <a:xfrm>
            <a:off x="1959925" y="3734734"/>
            <a:ext cx="863203"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種苗場 </a:t>
            </a:r>
          </a:p>
        </p:txBody>
      </p:sp>
      <p:sp>
        <p:nvSpPr>
          <p:cNvPr id="100" name="流程圖: 程序 99"/>
          <p:cNvSpPr/>
          <p:nvPr/>
        </p:nvSpPr>
        <p:spPr>
          <a:xfrm>
            <a:off x="1937212" y="2388042"/>
            <a:ext cx="885917"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水試所</a:t>
            </a:r>
          </a:p>
        </p:txBody>
      </p:sp>
      <p:sp>
        <p:nvSpPr>
          <p:cNvPr id="101" name="流程圖: 程序 100"/>
          <p:cNvSpPr/>
          <p:nvPr/>
        </p:nvSpPr>
        <p:spPr>
          <a:xfrm>
            <a:off x="1959926" y="3285089"/>
            <a:ext cx="884059"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鳳試所 </a:t>
            </a:r>
          </a:p>
        </p:txBody>
      </p:sp>
      <p:sp>
        <p:nvSpPr>
          <p:cNvPr id="102" name="流程圖: 程序 101"/>
          <p:cNvSpPr/>
          <p:nvPr/>
        </p:nvSpPr>
        <p:spPr>
          <a:xfrm>
            <a:off x="3699344" y="5903722"/>
            <a:ext cx="1086013" cy="349371"/>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a:solidFill>
                  <a:srgbClr val="000000"/>
                </a:solidFill>
                <a:latin typeface="標楷體" panose="03000509000000000000" pitchFamily="65" charset="-120"/>
                <a:ea typeface="標楷體" panose="03000509000000000000" pitchFamily="65" charset="-120"/>
              </a:rPr>
              <a:t>雲林農會</a:t>
            </a:r>
            <a:r>
              <a:rPr lang="en-US" altLang="zh-TW" sz="1600" b="1">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103" name="流程圖: 程序 102"/>
          <p:cNvSpPr/>
          <p:nvPr/>
        </p:nvSpPr>
        <p:spPr>
          <a:xfrm>
            <a:off x="4849551" y="6317238"/>
            <a:ext cx="1086013" cy="349371"/>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台南農會</a:t>
            </a:r>
            <a:r>
              <a:rPr lang="en-US" altLang="zh-TW" sz="1600" b="1" dirty="0">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104" name="圓角矩形 103"/>
          <p:cNvSpPr/>
          <p:nvPr/>
        </p:nvSpPr>
        <p:spPr>
          <a:xfrm>
            <a:off x="5673635" y="2949493"/>
            <a:ext cx="864096" cy="713868"/>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溫室</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企業</a:t>
            </a:r>
          </a:p>
        </p:txBody>
      </p:sp>
      <p:sp>
        <p:nvSpPr>
          <p:cNvPr id="107" name="流程圖: 卡片 106"/>
          <p:cNvSpPr/>
          <p:nvPr/>
        </p:nvSpPr>
        <p:spPr>
          <a:xfrm>
            <a:off x="6661401" y="3602972"/>
            <a:ext cx="1677990" cy="388238"/>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溫室工程公司</a:t>
            </a:r>
          </a:p>
        </p:txBody>
      </p:sp>
      <p:sp>
        <p:nvSpPr>
          <p:cNvPr id="110" name="流程圖: 卡片 109"/>
          <p:cNvSpPr/>
          <p:nvPr/>
        </p:nvSpPr>
        <p:spPr>
          <a:xfrm>
            <a:off x="6638287" y="3098219"/>
            <a:ext cx="1709880" cy="417516"/>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溫室資材</a:t>
            </a:r>
          </a:p>
        </p:txBody>
      </p:sp>
      <p:sp>
        <p:nvSpPr>
          <p:cNvPr id="111" name="流程圖: 卡片 110"/>
          <p:cNvSpPr/>
          <p:nvPr/>
        </p:nvSpPr>
        <p:spPr>
          <a:xfrm>
            <a:off x="6661401" y="4119736"/>
            <a:ext cx="1677990" cy="478377"/>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太陽光電溫室</a:t>
            </a:r>
          </a:p>
        </p:txBody>
      </p:sp>
      <p:sp>
        <p:nvSpPr>
          <p:cNvPr id="112" name="流程圖: 卡片 111"/>
          <p:cNvSpPr/>
          <p:nvPr/>
        </p:nvSpPr>
        <p:spPr>
          <a:xfrm>
            <a:off x="6687054" y="4742134"/>
            <a:ext cx="1652338" cy="395648"/>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智慧農業</a:t>
            </a:r>
          </a:p>
        </p:txBody>
      </p:sp>
      <p:sp>
        <p:nvSpPr>
          <p:cNvPr id="117" name="流程圖: 卡片 116"/>
          <p:cNvSpPr/>
          <p:nvPr/>
        </p:nvSpPr>
        <p:spPr>
          <a:xfrm>
            <a:off x="6687054" y="5289526"/>
            <a:ext cx="1652337" cy="411924"/>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溫室農戶</a:t>
            </a:r>
          </a:p>
        </p:txBody>
      </p:sp>
      <p:sp>
        <p:nvSpPr>
          <p:cNvPr id="118" name="圓角矩形 117"/>
          <p:cNvSpPr/>
          <p:nvPr/>
        </p:nvSpPr>
        <p:spPr>
          <a:xfrm>
            <a:off x="4353309" y="2139068"/>
            <a:ext cx="864096" cy="713868"/>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學研機構</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120" name="流程圖: 程序 119"/>
          <p:cNvSpPr/>
          <p:nvPr/>
        </p:nvSpPr>
        <p:spPr>
          <a:xfrm>
            <a:off x="3363130" y="1196821"/>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台大</a:t>
            </a:r>
          </a:p>
        </p:txBody>
      </p:sp>
      <p:sp>
        <p:nvSpPr>
          <p:cNvPr id="121" name="流程圖: 程序 120"/>
          <p:cNvSpPr/>
          <p:nvPr/>
        </p:nvSpPr>
        <p:spPr>
          <a:xfrm>
            <a:off x="3365769" y="1587299"/>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宜蘭大</a:t>
            </a:r>
          </a:p>
        </p:txBody>
      </p:sp>
      <p:sp>
        <p:nvSpPr>
          <p:cNvPr id="122" name="流程圖: 程序 121"/>
          <p:cNvSpPr/>
          <p:nvPr/>
        </p:nvSpPr>
        <p:spPr>
          <a:xfrm>
            <a:off x="5221908" y="1196821"/>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中興大</a:t>
            </a:r>
          </a:p>
        </p:txBody>
      </p:sp>
      <p:sp>
        <p:nvSpPr>
          <p:cNvPr id="124" name="流程圖: 程序 123"/>
          <p:cNvSpPr/>
          <p:nvPr/>
        </p:nvSpPr>
        <p:spPr>
          <a:xfrm>
            <a:off x="4290650" y="1193703"/>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嘉義大</a:t>
            </a:r>
          </a:p>
        </p:txBody>
      </p:sp>
      <p:sp>
        <p:nvSpPr>
          <p:cNvPr id="125" name="流程圖: 程序 124"/>
          <p:cNvSpPr/>
          <p:nvPr/>
        </p:nvSpPr>
        <p:spPr>
          <a:xfrm>
            <a:off x="4290650" y="1587299"/>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屏科大</a:t>
            </a:r>
          </a:p>
        </p:txBody>
      </p:sp>
      <p:sp>
        <p:nvSpPr>
          <p:cNvPr id="126" name="流程圖: 程序 125"/>
          <p:cNvSpPr/>
          <p:nvPr/>
        </p:nvSpPr>
        <p:spPr>
          <a:xfrm>
            <a:off x="5235597" y="1571316"/>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高海大</a:t>
            </a:r>
          </a:p>
        </p:txBody>
      </p:sp>
      <p:sp>
        <p:nvSpPr>
          <p:cNvPr id="72" name="Text Box 46"/>
          <p:cNvSpPr txBox="1">
            <a:spLocks noChangeArrowheads="1"/>
          </p:cNvSpPr>
          <p:nvPr/>
        </p:nvSpPr>
        <p:spPr bwMode="auto">
          <a:xfrm>
            <a:off x="990118" y="21949"/>
            <a:ext cx="7439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b="1">
                <a:solidFill>
                  <a:schemeClr val="tx1"/>
                </a:solidFill>
                <a:latin typeface="Times New Roman" pitchFamily="18" charset="0"/>
                <a:ea typeface="新細明體" pitchFamily="18" charset="-120"/>
              </a:defRPr>
            </a:lvl1pPr>
            <a:lvl2pPr marL="742950" indent="-285750" eaLnBrk="0" hangingPunct="0">
              <a:defRPr kumimoji="1" sz="1400" b="1">
                <a:solidFill>
                  <a:schemeClr val="tx1"/>
                </a:solidFill>
                <a:latin typeface="Times New Roman" pitchFamily="18" charset="0"/>
                <a:ea typeface="新細明體" pitchFamily="18" charset="-120"/>
              </a:defRPr>
            </a:lvl2pPr>
            <a:lvl3pPr marL="1143000" indent="-228600" eaLnBrk="0" hangingPunct="0">
              <a:defRPr kumimoji="1" sz="1400" b="1">
                <a:solidFill>
                  <a:schemeClr val="tx1"/>
                </a:solidFill>
                <a:latin typeface="Times New Roman" pitchFamily="18" charset="0"/>
                <a:ea typeface="新細明體" pitchFamily="18" charset="-120"/>
              </a:defRPr>
            </a:lvl3pPr>
            <a:lvl4pPr marL="1600200" indent="-228600" eaLnBrk="0" hangingPunct="0">
              <a:defRPr kumimoji="1" sz="1400" b="1">
                <a:solidFill>
                  <a:schemeClr val="tx1"/>
                </a:solidFill>
                <a:latin typeface="Times New Roman" pitchFamily="18" charset="0"/>
                <a:ea typeface="新細明體" pitchFamily="18" charset="-120"/>
              </a:defRPr>
            </a:lvl4pPr>
            <a:lvl5pPr marL="2057400" indent="-228600" eaLnBrk="0" hangingPunct="0">
              <a:defRPr kumimoji="1" sz="1400"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1400"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1400"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1400"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1400" b="1">
                <a:solidFill>
                  <a:schemeClr val="tx1"/>
                </a:solidFill>
                <a:latin typeface="Times New Roman" pitchFamily="18" charset="0"/>
                <a:ea typeface="新細明體" pitchFamily="18" charset="-120"/>
              </a:defRPr>
            </a:lvl9pPr>
          </a:lstStyle>
          <a:p>
            <a:pPr eaLnBrk="1" hangingPunct="1"/>
            <a:r>
              <a:rPr lang="zh-TW" altLang="en-US" sz="2400" dirty="0">
                <a:solidFill>
                  <a:srgbClr val="0000FF"/>
                </a:solidFill>
                <a:latin typeface="標楷體" pitchFamily="65" charset="-120"/>
                <a:ea typeface="標楷體" pitchFamily="65" charset="-120"/>
              </a:rPr>
              <a:t>           </a:t>
            </a:r>
            <a:r>
              <a:rPr lang="en-US" altLang="zh-TW" sz="2400" dirty="0">
                <a:solidFill>
                  <a:srgbClr val="0000FF"/>
                </a:solidFill>
                <a:latin typeface="標楷體" pitchFamily="65" charset="-120"/>
                <a:ea typeface="標楷體" pitchFamily="65" charset="-120"/>
              </a:rPr>
              <a:t>(</a:t>
            </a:r>
            <a:r>
              <a:rPr lang="zh-TW" altLang="en-US" sz="2400" dirty="0">
                <a:solidFill>
                  <a:srgbClr val="0000FF"/>
                </a:solidFill>
                <a:latin typeface="標楷體" pitchFamily="65" charset="-120"/>
                <a:ea typeface="標楷體" pitchFamily="65" charset="-120"/>
              </a:rPr>
              <a:t>二</a:t>
            </a:r>
            <a:r>
              <a:rPr lang="en-US" altLang="zh-TW" sz="2400" dirty="0">
                <a:solidFill>
                  <a:srgbClr val="0000FF"/>
                </a:solidFill>
                <a:latin typeface="標楷體" pitchFamily="65" charset="-120"/>
                <a:ea typeface="標楷體" pitchFamily="65" charset="-120"/>
              </a:rPr>
              <a:t>)</a:t>
            </a:r>
            <a:r>
              <a:rPr lang="zh-TW" altLang="en-US" sz="2400" dirty="0">
                <a:solidFill>
                  <a:srgbClr val="0000FF"/>
                </a:solidFill>
                <a:latin typeface="標楷體" pitchFamily="65" charset="-120"/>
                <a:ea typeface="標楷體" pitchFamily="65" charset="-120"/>
              </a:rPr>
              <a:t>、農業設施產業布局</a:t>
            </a:r>
            <a:endParaRPr lang="en-US" altLang="zh-TW" sz="2400" dirty="0">
              <a:solidFill>
                <a:srgbClr val="0000FF"/>
              </a:solidFill>
              <a:latin typeface="標楷體" pitchFamily="65" charset="-120"/>
              <a:ea typeface="標楷體" pitchFamily="65" charset="-120"/>
            </a:endParaRPr>
          </a:p>
        </p:txBody>
      </p:sp>
      <p:sp>
        <p:nvSpPr>
          <p:cNvPr id="75"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z="1200" smtClean="0">
                <a:solidFill>
                  <a:prstClr val="black">
                    <a:tint val="75000"/>
                  </a:prstClr>
                </a:solidFill>
              </a:rPr>
              <a:pPr>
                <a:defRPr/>
              </a:pPr>
              <a:t>155</a:t>
            </a:fld>
            <a:endParaRPr lang="zh-TW" altLang="en-US" sz="1200" dirty="0">
              <a:solidFill>
                <a:prstClr val="black">
                  <a:tint val="75000"/>
                </a:prstClr>
              </a:solidFill>
            </a:endParaRPr>
          </a:p>
        </p:txBody>
      </p:sp>
      <p:sp>
        <p:nvSpPr>
          <p:cNvPr id="67" name="流程圖: 程序 66"/>
          <p:cNvSpPr/>
          <p:nvPr/>
        </p:nvSpPr>
        <p:spPr>
          <a:xfrm>
            <a:off x="1538434" y="921603"/>
            <a:ext cx="1542152"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農委會科技處 </a:t>
            </a:r>
          </a:p>
        </p:txBody>
      </p:sp>
    </p:spTree>
    <p:extLst>
      <p:ext uri="{BB962C8B-B14F-4D97-AF65-F5344CB8AC3E}">
        <p14:creationId xmlns:p14="http://schemas.microsoft.com/office/powerpoint/2010/main" val="29026667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ED1788D6-6881-4961-A685-F11B1E7C6C7A}" type="slidenum">
              <a:rPr lang="en-US" altLang="zh-TW" smtClean="0"/>
              <a:pPr>
                <a:defRPr/>
              </a:pPr>
              <a:t>156</a:t>
            </a:fld>
            <a:endParaRPr lang="en-US" altLang="zh-TW"/>
          </a:p>
        </p:txBody>
      </p:sp>
      <p:graphicFrame>
        <p:nvGraphicFramePr>
          <p:cNvPr id="3" name="表格 2"/>
          <p:cNvGraphicFramePr>
            <a:graphicFrameLocks noGrp="1"/>
          </p:cNvGraphicFramePr>
          <p:nvPr>
            <p:extLst/>
          </p:nvPr>
        </p:nvGraphicFramePr>
        <p:xfrm>
          <a:off x="625453" y="834030"/>
          <a:ext cx="8046909" cy="5615450"/>
        </p:xfrm>
        <a:graphic>
          <a:graphicData uri="http://schemas.openxmlformats.org/drawingml/2006/table">
            <a:tbl>
              <a:tblPr/>
              <a:tblGrid>
                <a:gridCol w="541619">
                  <a:extLst>
                    <a:ext uri="{9D8B030D-6E8A-4147-A177-3AD203B41FA5}">
                      <a16:colId xmlns:a16="http://schemas.microsoft.com/office/drawing/2014/main" val="20000"/>
                    </a:ext>
                  </a:extLst>
                </a:gridCol>
                <a:gridCol w="2809570">
                  <a:extLst>
                    <a:ext uri="{9D8B030D-6E8A-4147-A177-3AD203B41FA5}">
                      <a16:colId xmlns:a16="http://schemas.microsoft.com/office/drawing/2014/main" val="20001"/>
                    </a:ext>
                  </a:extLst>
                </a:gridCol>
                <a:gridCol w="1408386">
                  <a:extLst>
                    <a:ext uri="{9D8B030D-6E8A-4147-A177-3AD203B41FA5}">
                      <a16:colId xmlns:a16="http://schemas.microsoft.com/office/drawing/2014/main" val="20002"/>
                    </a:ext>
                  </a:extLst>
                </a:gridCol>
                <a:gridCol w="3287334">
                  <a:extLst>
                    <a:ext uri="{9D8B030D-6E8A-4147-A177-3AD203B41FA5}">
                      <a16:colId xmlns:a16="http://schemas.microsoft.com/office/drawing/2014/main" val="20003"/>
                    </a:ext>
                  </a:extLst>
                </a:gridCol>
              </a:tblGrid>
              <a:tr h="340352">
                <a:tc>
                  <a:txBody>
                    <a:bodyPr/>
                    <a:lstStyle/>
                    <a:p>
                      <a:pPr algn="ctr" fontAlgn="ctr"/>
                      <a:r>
                        <a:rPr lang="zh-TW" altLang="en-US" sz="2000" b="0" i="0" u="none" strike="noStrike" dirty="0">
                          <a:solidFill>
                            <a:srgbClr val="000000"/>
                          </a:solidFill>
                          <a:effectLst/>
                          <a:latin typeface="Times New Roman" pitchFamily="18" charset="0"/>
                          <a:ea typeface="標楷體" panose="03000509000000000000" pitchFamily="65" charset="-120"/>
                          <a:cs typeface="Times New Roman" pitchFamily="18" charset="0"/>
                        </a:rPr>
                        <a:t>　</a:t>
                      </a:r>
                    </a:p>
                  </a:txBody>
                  <a:tcPr marL="5137" marR="5137" marT="513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rPr>
                        <a:t>服 務 項 目</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rPr>
                        <a:t>職    務</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rPr>
                        <a:t>工作項目</a:t>
                      </a:r>
                    </a:p>
                  </a:txBody>
                  <a:tcPr marL="5137" marR="5137" marT="513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01525">
                <a:tc>
                  <a:txBody>
                    <a:bodyPr/>
                    <a:lstStyle/>
                    <a:p>
                      <a:pPr algn="ctr" fontAlgn="ctr"/>
                      <a:r>
                        <a:rPr 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rPr>
                        <a:t>1</a:t>
                      </a:r>
                    </a:p>
                  </a:txBody>
                  <a:tcPr marL="5137" marR="5137" marT="513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台灣農業設施協會              </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a:solidFill>
                            <a:srgbClr val="FF0000"/>
                          </a:solidFill>
                          <a:effectLst/>
                          <a:latin typeface="Times New Roman" pitchFamily="18" charset="0"/>
                          <a:ea typeface="標楷體" panose="03000509000000000000" pitchFamily="65" charset="-120"/>
                          <a:cs typeface="Times New Roman" pitchFamily="18" charset="0"/>
                        </a:rPr>
                        <a:t>常務理事</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1.</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擔任協會</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籌備委員</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2.</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參與協會</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籌備會議</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3.</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當選協會</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常務理事</a:t>
                      </a:r>
                      <a:endParaRPr lang="en-US" altLang="zh-TW" sz="2000" b="1" i="0" u="none" strike="noStrike" dirty="0">
                        <a:solidFill>
                          <a:srgbClr val="FF0000"/>
                        </a:solidFill>
                        <a:effectLst/>
                        <a:latin typeface="Times New Roman" pitchFamily="18" charset="0"/>
                        <a:ea typeface="標楷體" panose="03000509000000000000" pitchFamily="65" charset="-120"/>
                        <a:cs typeface="Times New Roman" pitchFamily="18"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4.</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參與協會</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理監事會</a:t>
                      </a:r>
                      <a:endParaRPr lang="en-US" altLang="zh-TW" sz="2000" b="1" i="0" u="none" strike="noStrike" dirty="0">
                        <a:solidFill>
                          <a:srgbClr val="FF0000"/>
                        </a:solidFill>
                        <a:effectLst/>
                        <a:latin typeface="Times New Roman" pitchFamily="18" charset="0"/>
                        <a:ea typeface="標楷體" panose="03000509000000000000" pitchFamily="65" charset="-120"/>
                        <a:cs typeface="Times New Roman" pitchFamily="18"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2000" b="1" i="0" u="none" strike="noStrike" kern="1200" dirty="0">
                          <a:solidFill>
                            <a:srgbClr val="0000FF"/>
                          </a:solidFill>
                          <a:effectLst/>
                          <a:latin typeface="Times New Roman" pitchFamily="18" charset="0"/>
                          <a:ea typeface="標楷體" panose="03000509000000000000" pitchFamily="65" charset="-120"/>
                          <a:cs typeface="Times New Roman" pitchFamily="18" charset="0"/>
                        </a:rPr>
                        <a:t>5.</a:t>
                      </a:r>
                      <a:r>
                        <a:rPr lang="zh-TW" altLang="en-US" sz="2000" b="1" i="0" u="none" strike="noStrike" kern="1200" dirty="0">
                          <a:solidFill>
                            <a:srgbClr val="0000FF"/>
                          </a:solidFill>
                          <a:effectLst/>
                          <a:latin typeface="Times New Roman" pitchFamily="18" charset="0"/>
                          <a:ea typeface="標楷體" panose="03000509000000000000" pitchFamily="65" charset="-120"/>
                          <a:cs typeface="Times New Roman" pitchFamily="18" charset="0"/>
                        </a:rPr>
                        <a:t>溫室</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技術研討會</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演講</a:t>
                      </a:r>
                      <a:endParaRPr lang="en-US" altLang="zh-TW" sz="2000" b="1" i="0" u="none" strike="noStrike" dirty="0">
                        <a:solidFill>
                          <a:srgbClr val="FF0000"/>
                        </a:solidFill>
                        <a:effectLst/>
                        <a:latin typeface="Times New Roman" pitchFamily="18" charset="0"/>
                        <a:ea typeface="標楷體" panose="03000509000000000000" pitchFamily="65" charset="-120"/>
                        <a:cs typeface="Times New Roman" pitchFamily="18"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6.</a:t>
                      </a:r>
                      <a:r>
                        <a:rPr kumimoji="0" lang="zh-TW" altLang="en-US"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溫室材料結構課程</a:t>
                      </a:r>
                      <a:r>
                        <a:rPr kumimoji="0" lang="zh-TW" altLang="en-US" sz="2000" b="1" i="0" u="none" strike="noStrike" kern="1200" cap="none" spc="0" normalizeH="0" baseline="0" noProof="0" dirty="0">
                          <a:ln>
                            <a:noFill/>
                          </a:ln>
                          <a:solidFill>
                            <a:srgbClr val="FF0000"/>
                          </a:solidFill>
                          <a:effectLst/>
                          <a:uLnTx/>
                          <a:uFillTx/>
                          <a:latin typeface="Times New Roman" pitchFamily="18" charset="0"/>
                          <a:ea typeface="標楷體" panose="03000509000000000000" pitchFamily="65" charset="-120"/>
                          <a:cs typeface="Times New Roman" pitchFamily="18" charset="0"/>
                        </a:rPr>
                        <a:t>講授</a:t>
                      </a:r>
                      <a:endParaRPr kumimoji="0" lang="en-US" altLang="zh-TW" sz="2000" b="1" i="0" u="none" strike="noStrike" kern="1200" cap="none" spc="0" normalizeH="0" baseline="0" noProof="0" dirty="0">
                        <a:ln>
                          <a:noFill/>
                        </a:ln>
                        <a:solidFill>
                          <a:srgbClr val="FF0000"/>
                        </a:solidFill>
                        <a:effectLst/>
                        <a:uLnTx/>
                        <a:uFillTx/>
                        <a:latin typeface="Times New Roman" pitchFamily="18" charset="0"/>
                        <a:ea typeface="標楷體" panose="03000509000000000000" pitchFamily="65" charset="-120"/>
                        <a:cs typeface="Times New Roman" pitchFamily="18" charset="0"/>
                      </a:endParaRPr>
                    </a:p>
                  </a:txBody>
                  <a:tcPr marL="5137" marR="5137" marT="513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4836">
                <a:tc>
                  <a:txBody>
                    <a:bodyPr/>
                    <a:lstStyle/>
                    <a:p>
                      <a:pPr algn="ctr" fontAlgn="ctr"/>
                      <a:r>
                        <a:rPr 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rPr>
                        <a:t>2</a:t>
                      </a:r>
                    </a:p>
                  </a:txBody>
                  <a:tcPr marL="5137" marR="5137" marT="513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農委會設施技術服務團      </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技術委員</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1.</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破損溫室</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勘查訪視</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2.</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溫室技術</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圖面審視建議</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3.</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溫室紀錄</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拍攝</a:t>
                      </a:r>
                    </a:p>
                  </a:txBody>
                  <a:tcPr marL="5137" marR="5137" marT="513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4486">
                <a:tc>
                  <a:txBody>
                    <a:bodyPr/>
                    <a:lstStyle/>
                    <a:p>
                      <a:pPr algn="ctr" fontAlgn="ctr"/>
                      <a:r>
                        <a:rPr 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rPr>
                        <a:t>3</a:t>
                      </a:r>
                    </a:p>
                  </a:txBody>
                  <a:tcPr marL="5137" marR="5137" marT="513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農業設施課程講授  </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課程講師</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1.</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溫室結構材料</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課程講授</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   </a:t>
                      </a: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(1).</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北分署</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課程</a:t>
                      </a: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2</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節</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   </a:t>
                      </a: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(2).</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中分署</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課程</a:t>
                      </a: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4</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節</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   </a:t>
                      </a: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(3).</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南分署</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課程</a:t>
                      </a: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20</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節</a:t>
                      </a:r>
                      <a:endPar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2.</a:t>
                      </a:r>
                      <a:r>
                        <a:rPr kumimoji="0" lang="zh-TW" altLang="en-US" sz="2000" b="1" i="0" u="none" strike="noStrike" kern="1200" cap="none" spc="0" normalizeH="0" baseline="0" noProof="0" dirty="0">
                          <a:ln>
                            <a:noFill/>
                          </a:ln>
                          <a:solidFill>
                            <a:srgbClr val="FF0000"/>
                          </a:solidFill>
                          <a:effectLst/>
                          <a:uLnTx/>
                          <a:uFillTx/>
                          <a:latin typeface="Times New Roman" pitchFamily="18" charset="0"/>
                          <a:ea typeface="標楷體" panose="03000509000000000000" pitchFamily="65" charset="-120"/>
                          <a:cs typeface="Times New Roman" pitchFamily="18" charset="0"/>
                        </a:rPr>
                        <a:t>智慧農業</a:t>
                      </a:r>
                      <a:r>
                        <a:rPr kumimoji="0" lang="en-US" altLang="zh-TW" sz="2000" b="1" i="0" u="none" strike="noStrike" kern="1200" cap="none" spc="0" normalizeH="0" baseline="0" noProof="0" dirty="0">
                          <a:ln>
                            <a:noFill/>
                          </a:ln>
                          <a:solidFill>
                            <a:srgbClr val="FF0000"/>
                          </a:solidFill>
                          <a:effectLst/>
                          <a:uLnTx/>
                          <a:uFillTx/>
                          <a:latin typeface="Times New Roman" pitchFamily="18" charset="0"/>
                          <a:ea typeface="標楷體" panose="03000509000000000000" pitchFamily="65" charset="-120"/>
                          <a:cs typeface="Times New Roman" pitchFamily="18" charset="0"/>
                        </a:rPr>
                        <a:t>4.0</a:t>
                      </a:r>
                      <a:r>
                        <a:rPr kumimoji="0" lang="zh-TW" altLang="en-US"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課程講授</a:t>
                      </a:r>
                      <a:br>
                        <a:rPr kumimoji="0" lang="zh-TW" altLang="en-US"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br>
                      <a:r>
                        <a:rPr kumimoji="0" lang="zh-TW" altLang="en-US"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   </a:t>
                      </a:r>
                      <a:r>
                        <a:rPr kumimoji="0" lang="en-US" altLang="zh-TW"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(1).</a:t>
                      </a:r>
                      <a:r>
                        <a:rPr kumimoji="0" lang="zh-TW" altLang="en-US" sz="2000" b="1" i="0" u="none" strike="noStrike" kern="1200" cap="none" spc="0" normalizeH="0" baseline="0" noProof="0" dirty="0">
                          <a:ln>
                            <a:noFill/>
                          </a:ln>
                          <a:solidFill>
                            <a:srgbClr val="FF0000"/>
                          </a:solidFill>
                          <a:effectLst/>
                          <a:uLnTx/>
                          <a:uFillTx/>
                          <a:latin typeface="Times New Roman" pitchFamily="18" charset="0"/>
                          <a:ea typeface="標楷體" panose="03000509000000000000" pitchFamily="65" charset="-120"/>
                          <a:cs typeface="Times New Roman" pitchFamily="18" charset="0"/>
                        </a:rPr>
                        <a:t>台大</a:t>
                      </a:r>
                      <a:r>
                        <a:rPr kumimoji="0" lang="zh-TW" altLang="en-US"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課程</a:t>
                      </a:r>
                      <a:r>
                        <a:rPr kumimoji="0" lang="en-US" altLang="zh-TW"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1</a:t>
                      </a:r>
                      <a:r>
                        <a:rPr kumimoji="0" lang="zh-TW" altLang="en-US"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節</a:t>
                      </a:r>
                      <a:br>
                        <a:rPr kumimoji="0" lang="zh-TW" altLang="en-US"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br>
                      <a:r>
                        <a:rPr kumimoji="0" lang="zh-TW" altLang="en-US"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   </a:t>
                      </a:r>
                      <a:r>
                        <a:rPr kumimoji="0" lang="en-US" altLang="zh-TW"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(2).</a:t>
                      </a:r>
                      <a:r>
                        <a:rPr kumimoji="0" lang="zh-TW" altLang="en-US" sz="2000" b="1" i="0" u="none" strike="noStrike" kern="1200" cap="none" spc="0" normalizeH="0" baseline="0" noProof="0" dirty="0">
                          <a:ln>
                            <a:noFill/>
                          </a:ln>
                          <a:solidFill>
                            <a:srgbClr val="FF0000"/>
                          </a:solidFill>
                          <a:effectLst/>
                          <a:uLnTx/>
                          <a:uFillTx/>
                          <a:latin typeface="Times New Roman" pitchFamily="18" charset="0"/>
                          <a:ea typeface="標楷體" panose="03000509000000000000" pitchFamily="65" charset="-120"/>
                          <a:cs typeface="Times New Roman" pitchFamily="18" charset="0"/>
                        </a:rPr>
                        <a:t>農試所</a:t>
                      </a:r>
                      <a:r>
                        <a:rPr kumimoji="0" lang="zh-TW" altLang="en-US"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課程</a:t>
                      </a:r>
                      <a:r>
                        <a:rPr kumimoji="0" lang="en-US" altLang="zh-TW"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2</a:t>
                      </a:r>
                      <a:r>
                        <a:rPr kumimoji="0" lang="zh-TW" altLang="en-US"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rPr>
                        <a:t>節</a:t>
                      </a:r>
                      <a:endParaRPr kumimoji="0" lang="en-US" altLang="zh-TW" sz="2000" b="1" i="0" u="none" strike="noStrike" kern="1200" cap="none" spc="0" normalizeH="0" baseline="0" noProof="0" dirty="0">
                        <a:ln>
                          <a:noFill/>
                        </a:ln>
                        <a:solidFill>
                          <a:srgbClr val="0000FF"/>
                        </a:solidFill>
                        <a:effectLst/>
                        <a:uLnTx/>
                        <a:uFillTx/>
                        <a:latin typeface="Times New Roman" pitchFamily="18" charset="0"/>
                        <a:ea typeface="標楷體" panose="03000509000000000000" pitchFamily="65" charset="-120"/>
                        <a:cs typeface="Times New Roman" pitchFamily="18" charset="0"/>
                      </a:endParaRPr>
                    </a:p>
                  </a:txBody>
                  <a:tcPr marL="5137" marR="5137" marT="513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矩形 3"/>
          <p:cNvSpPr/>
          <p:nvPr/>
        </p:nvSpPr>
        <p:spPr>
          <a:xfrm>
            <a:off x="2846128" y="222245"/>
            <a:ext cx="2800767" cy="374461"/>
          </a:xfrm>
          <a:prstGeom prst="rect">
            <a:avLst/>
          </a:prstGeom>
        </p:spPr>
        <p:txBody>
          <a:bodyPr wrap="none">
            <a:spAutoFit/>
          </a:bodyPr>
          <a:lstStyle/>
          <a:p>
            <a:pPr marL="304800">
              <a:lnSpc>
                <a:spcPts val="2200"/>
              </a:lnSpc>
            </a:pPr>
            <a:r>
              <a:rPr lang="en-US" altLang="zh-TW" sz="24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三</a:t>
            </a:r>
            <a:r>
              <a:rPr lang="en-US" altLang="zh-TW" sz="24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sz="24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、產業服務</a:t>
            </a:r>
            <a:endParaRPr lang="en-US" altLang="zh-TW" sz="24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6850061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272" y="888980"/>
            <a:ext cx="8834099" cy="5221942"/>
          </a:xfrm>
          <a:prstGeom prst="rect">
            <a:avLst/>
          </a:prstGeom>
        </p:spPr>
        <p:txBody>
          <a:bodyPr wrap="square">
            <a:spAutoFit/>
          </a:bodyPr>
          <a:lstStyle/>
          <a:p>
            <a:pPr>
              <a:lnSpc>
                <a:spcPts val="2500"/>
              </a:lnSpc>
              <a:defRPr/>
            </a:pP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一</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、本計畫經滾動式自主修正如下</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1.</a:t>
            </a:r>
            <a:r>
              <a:rPr lang="zh-TW" altLang="en-US" sz="2000" b="1" u="sng" kern="100" dirty="0">
                <a:solidFill>
                  <a:srgbClr val="0000FF"/>
                </a:solidFill>
                <a:latin typeface="Times New Roman" pitchFamily="18" charset="0"/>
                <a:ea typeface="標楷體" panose="03000509000000000000" pitchFamily="65" charset="-120"/>
                <a:cs typeface="Times New Roman" pitchFamily="18" charset="0"/>
              </a:rPr>
              <a:t>有基礎強固型結構溫室</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之</a:t>
            </a:r>
            <a:r>
              <a:rPr lang="zh-TW" altLang="en-US" sz="2000" b="1" u="sng" kern="100" dirty="0">
                <a:solidFill>
                  <a:srgbClr val="FF0000"/>
                </a:solidFill>
                <a:latin typeface="Times New Roman" pitchFamily="18" charset="0"/>
                <a:ea typeface="標楷體" panose="03000509000000000000" pitchFamily="65" charset="-120"/>
                <a:cs typeface="Times New Roman" pitchFamily="18" charset="0"/>
              </a:rPr>
              <a:t>輕量化研究</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，並同步研究成本性。</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       </a:t>
            </a:r>
            <a:r>
              <a:rPr lang="zh-TW" altLang="en-US" sz="2000" b="1" dirty="0">
                <a:solidFill>
                  <a:srgbClr val="FF0000"/>
                </a:solidFill>
                <a:latin typeface="Times New Roman" pitchFamily="18" charset="0"/>
                <a:ea typeface="標楷體" panose="03000509000000000000" pitchFamily="65" charset="-120"/>
                <a:cs typeface="Times New Roman" pitchFamily="18" charset="0"/>
              </a:rPr>
              <a:t>輕量化</a:t>
            </a:r>
            <a:r>
              <a:rPr lang="en-US" altLang="zh-TW" sz="2000" b="1" dirty="0">
                <a:solidFill>
                  <a:srgbClr val="FF0000"/>
                </a:solidFill>
                <a:latin typeface="Times New Roman" pitchFamily="18" charset="0"/>
                <a:ea typeface="標楷體" panose="03000509000000000000" pitchFamily="65" charset="-120"/>
                <a:cs typeface="Times New Roman" pitchFamily="18" charset="0"/>
              </a:rPr>
              <a:t>41%</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，材料成本降低</a:t>
            </a:r>
            <a:r>
              <a:rPr lang="en-US" altLang="zh-TW" sz="2000" b="1" dirty="0">
                <a:solidFill>
                  <a:srgbClr val="FF0000"/>
                </a:solidFill>
                <a:latin typeface="Times New Roman" pitchFamily="18" charset="0"/>
                <a:ea typeface="標楷體" panose="03000509000000000000" pitchFamily="65" charset="-120"/>
                <a:cs typeface="Times New Roman" pitchFamily="18" charset="0"/>
              </a:rPr>
              <a:t>22%</a:t>
            </a:r>
            <a:r>
              <a:rPr lang="zh-TW" altLang="en-US" sz="2000" b="1" dirty="0">
                <a:solidFill>
                  <a:prstClr val="black"/>
                </a:solidFill>
                <a:latin typeface="Times New Roman" pitchFamily="18" charset="0"/>
                <a:ea typeface="標楷體" panose="03000509000000000000" pitchFamily="65" charset="-120"/>
                <a:cs typeface="Times New Roman" pitchFamily="18" charset="0"/>
              </a:rPr>
              <a:t>。</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2.</a:t>
            </a:r>
            <a:r>
              <a:rPr lang="zh-TW" altLang="en-US" sz="2000" b="1" u="sng" kern="100" dirty="0">
                <a:solidFill>
                  <a:srgbClr val="0000FF"/>
                </a:solidFill>
                <a:latin typeface="Times New Roman" pitchFamily="18" charset="0"/>
                <a:ea typeface="標楷體" panose="03000509000000000000" pitchFamily="65" charset="-120"/>
                <a:cs typeface="Times New Roman" pitchFamily="18" charset="0"/>
              </a:rPr>
              <a:t>無固定基礎之簡易型溫室</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之</a:t>
            </a:r>
            <a:r>
              <a:rPr lang="zh-TW" altLang="en-US" sz="2000" b="1" u="sng" kern="100" dirty="0">
                <a:solidFill>
                  <a:srgbClr val="FF0000"/>
                </a:solidFill>
                <a:latin typeface="Times New Roman" pitchFamily="18" charset="0"/>
                <a:ea typeface="標楷體" panose="03000509000000000000" pitchFamily="65" charset="-120"/>
                <a:cs typeface="Times New Roman" pitchFamily="18" charset="0"/>
              </a:rPr>
              <a:t>防颱強化研究</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，並研究階段性防颱技術。</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       經強化設計及模擬分析可提升防颱等級</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3</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級</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二</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、本年度</a:t>
            </a: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KPI</a:t>
            </a: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達成率</a:t>
            </a:r>
            <a:r>
              <a:rPr lang="en-US" altLang="zh-TW" sz="2000" b="1" dirty="0">
                <a:solidFill>
                  <a:srgbClr val="0000FF"/>
                </a:solidFill>
                <a:latin typeface="Times New Roman" pitchFamily="18" charset="0"/>
                <a:ea typeface="標楷體" panose="03000509000000000000" pitchFamily="65" charset="-120"/>
                <a:cs typeface="Times New Roman" pitchFamily="18" charset="0"/>
              </a:rPr>
              <a:t>100%</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以上，並新增數項 </a:t>
            </a:r>
            <a:r>
              <a:rPr lang="en-US" altLang="zh-TW" sz="2000" b="1" dirty="0">
                <a:solidFill>
                  <a:srgbClr val="0000FF"/>
                </a:solidFill>
                <a:latin typeface="Times New Roman" pitchFamily="18" charset="0"/>
                <a:ea typeface="標楷體" panose="03000509000000000000" pitchFamily="65" charset="-120"/>
                <a:cs typeface="Times New Roman" pitchFamily="18" charset="0"/>
              </a:rPr>
              <a:t>KPI</a:t>
            </a:r>
            <a:r>
              <a:rPr lang="zh-TW" altLang="en-US" sz="2000" b="1" dirty="0">
                <a:solidFill>
                  <a:srgbClr val="0000FF"/>
                </a:solidFill>
                <a:latin typeface="Times New Roman" pitchFamily="18" charset="0"/>
                <a:ea typeface="標楷體" panose="03000509000000000000" pitchFamily="65" charset="-120"/>
                <a:cs typeface="Times New Roman" pitchFamily="18" charset="0"/>
              </a:rPr>
              <a:t> 產出。</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a:solidFill>
                  <a:prstClr val="black"/>
                </a:solidFill>
                <a:latin typeface="Times New Roman" pitchFamily="18" charset="0"/>
                <a:ea typeface="標楷體" panose="03000509000000000000" pitchFamily="65" charset="-120"/>
                <a:cs typeface="Times New Roman" pitchFamily="18" charset="0"/>
              </a:rPr>
              <a:t>1.</a:t>
            </a:r>
            <a:r>
              <a:rPr lang="zh-TW" altLang="en-US" sz="2000" b="1" dirty="0">
                <a:solidFill>
                  <a:prstClr val="black"/>
                </a:solidFill>
                <a:latin typeface="Times New Roman" pitchFamily="18" charset="0"/>
                <a:ea typeface="標楷體" panose="03000509000000000000" pitchFamily="65" charset="-120"/>
                <a:cs typeface="Times New Roman" pitchFamily="18" charset="0"/>
              </a:rPr>
              <a:t>原有 </a:t>
            </a:r>
            <a:r>
              <a:rPr lang="en-US" altLang="zh-TW" sz="2000" b="1" dirty="0">
                <a:solidFill>
                  <a:prstClr val="black"/>
                </a:solidFill>
                <a:latin typeface="Times New Roman" pitchFamily="18" charset="0"/>
                <a:ea typeface="標楷體" panose="03000509000000000000" pitchFamily="65" charset="-120"/>
                <a:cs typeface="Times New Roman" pitchFamily="18" charset="0"/>
              </a:rPr>
              <a:t>KPI </a:t>
            </a:r>
            <a:r>
              <a:rPr lang="zh-TW" altLang="en-US" sz="2000" b="1" dirty="0">
                <a:solidFill>
                  <a:prstClr val="black"/>
                </a:solidFill>
                <a:latin typeface="Times New Roman" pitchFamily="18" charset="0"/>
                <a:ea typeface="標楷體" panose="03000509000000000000" pitchFamily="65" charset="-120"/>
                <a:cs typeface="Times New Roman" pitchFamily="18" charset="0"/>
              </a:rPr>
              <a:t>有數項為突破性產出。    </a:t>
            </a:r>
            <a:endParaRPr lang="en-US" altLang="zh-TW" sz="2000" b="1" dirty="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zh-TW" altLang="en-US" sz="2000" b="1"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dirty="0">
                <a:solidFill>
                  <a:prstClr val="black"/>
                </a:solidFill>
                <a:latin typeface="Times New Roman" pitchFamily="18" charset="0"/>
                <a:ea typeface="標楷體" panose="03000509000000000000" pitchFamily="65" charset="-120"/>
                <a:cs typeface="Times New Roman" pitchFamily="18" charset="0"/>
              </a:rPr>
              <a:t>2.</a:t>
            </a:r>
            <a:r>
              <a:rPr lang="zh-TW" altLang="en-US" sz="2000" b="1" dirty="0">
                <a:solidFill>
                  <a:prstClr val="black"/>
                </a:solidFill>
                <a:latin typeface="Times New Roman" pitchFamily="18" charset="0"/>
                <a:ea typeface="標楷體" panose="03000509000000000000" pitchFamily="65" charset="-120"/>
                <a:cs typeface="Times New Roman" pitchFamily="18" charset="0"/>
              </a:rPr>
              <a:t>新增 </a:t>
            </a:r>
            <a:r>
              <a:rPr lang="en-US" altLang="zh-TW" sz="2000" b="1" dirty="0">
                <a:solidFill>
                  <a:prstClr val="black"/>
                </a:solidFill>
                <a:latin typeface="Times New Roman" pitchFamily="18" charset="0"/>
                <a:ea typeface="標楷體" panose="03000509000000000000" pitchFamily="65" charset="-120"/>
                <a:cs typeface="Times New Roman" pitchFamily="18" charset="0"/>
              </a:rPr>
              <a:t>KPI </a:t>
            </a:r>
            <a:r>
              <a:rPr lang="zh-TW" altLang="en-US" sz="2000" b="1" dirty="0">
                <a:solidFill>
                  <a:prstClr val="black"/>
                </a:solidFill>
                <a:latin typeface="Times New Roman" pitchFamily="18" charset="0"/>
                <a:ea typeface="標楷體" panose="03000509000000000000" pitchFamily="65" charset="-120"/>
                <a:cs typeface="Times New Roman" pitchFamily="18" charset="0"/>
              </a:rPr>
              <a:t>重點為產業化與國際化效益產出。</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三</a:t>
            </a: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、本計畫技術產業化效益如下</a:t>
            </a: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1.</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溫室型材開發計畫</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  協助一型材專業廠設計開發溫室型材。</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2.</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溫室設計系統計畫</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 協助一溫室專業廠設計開發溫室電腦輔助設計系統。</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3.</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太陽光電農棚計畫</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協助一太陽光電廠設計開發具太陽能模組的溫室系統。</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4.</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智慧農業業參計畫</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協助一溫室專業廠設計開發智慧化溫室防颱系統。</a:t>
            </a:r>
            <a:endParaRPr lang="en-US" altLang="zh-TW" sz="2000" b="1" kern="100" dirty="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四</a:t>
            </a: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、本計畫國際化效益如下</a:t>
            </a: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1.</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溫室設施開發計畫</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越南溫室</a:t>
            </a: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25</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公頃開發之設計開發。</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2.</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溫室資材開發計畫</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越南溫室</a:t>
            </a: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3</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公頃溫室資材系統開發。</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latin typeface="Times New Roman" pitchFamily="18" charset="0"/>
                <a:cs typeface="Times New Roman" pitchFamily="18" charset="0"/>
              </a:rPr>
              <a:pPr>
                <a:defRPr/>
              </a:pPr>
              <a:t>157</a:t>
            </a:fld>
            <a:endParaRPr lang="zh-TW" altLang="en-US" dirty="0">
              <a:solidFill>
                <a:prstClr val="black">
                  <a:tint val="75000"/>
                </a:prstClr>
              </a:solidFill>
              <a:latin typeface="Times New Roman" pitchFamily="18" charset="0"/>
              <a:cs typeface="Times New Roman" pitchFamily="18" charset="0"/>
            </a:endParaRPr>
          </a:p>
        </p:txBody>
      </p:sp>
      <p:sp>
        <p:nvSpPr>
          <p:cNvPr id="4" name="矩形 3"/>
          <p:cNvSpPr/>
          <p:nvPr/>
        </p:nvSpPr>
        <p:spPr>
          <a:xfrm>
            <a:off x="1113234" y="243046"/>
            <a:ext cx="6373416" cy="523220"/>
          </a:xfrm>
          <a:prstGeom prst="rect">
            <a:avLst/>
          </a:prstGeom>
        </p:spPr>
        <p:txBody>
          <a:bodyPr>
            <a:spAutoFit/>
          </a:bodyPr>
          <a:lstStyle/>
          <a:p>
            <a:pPr algn="ctr">
              <a:defRPr/>
            </a:pP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八、結論</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2561799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272" y="888980"/>
            <a:ext cx="8834099" cy="5542543"/>
          </a:xfrm>
          <a:prstGeom prst="rect">
            <a:avLst/>
          </a:prstGeom>
        </p:spPr>
        <p:txBody>
          <a:bodyPr wrap="square">
            <a:spAutoFit/>
          </a:bodyPr>
          <a:lstStyle/>
          <a:p>
            <a:pPr>
              <a:lnSpc>
                <a:spcPts val="2500"/>
              </a:lnSpc>
              <a:defRPr/>
            </a:pP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一</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溫室型材管材資材之標準化  </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產業規範、施作標準、檢測驗證、專業訓練</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二</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溫室型材管材資材之專業優化 </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 材質優化、形狀優化、表面處理、機能控制 </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三</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溫室結構連結件之可靠度提升</a:t>
            </a:r>
            <a:endParaRPr lang="en-US" altLang="zh-TW" sz="2000" b="1" dirty="0">
              <a:solidFill>
                <a:srgbClr val="FF0000"/>
              </a:solidFill>
              <a:latin typeface="Times New Roman" pitchFamily="18" charset="0"/>
              <a:ea typeface="標楷體" panose="03000509000000000000" pitchFamily="65" charset="-120"/>
              <a:cs typeface="Times New Roman" pitchFamily="18" charset="0"/>
            </a:endParaRPr>
          </a:p>
          <a:p>
            <a:pPr>
              <a:lnSpc>
                <a:spcPts val="2500"/>
              </a:lnSpc>
              <a:defRPr/>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結合強度優化、防蝕優化</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四</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溫室總體規劃設計系統化 </a:t>
            </a:r>
            <a:endParaRPr lang="en-US" altLang="zh-TW" sz="2000" b="1" dirty="0">
              <a:solidFill>
                <a:srgbClr val="FF0000"/>
              </a:solidFill>
              <a:latin typeface="Times New Roman" pitchFamily="18" charset="0"/>
              <a:ea typeface="標楷體" panose="03000509000000000000" pitchFamily="65" charset="-120"/>
              <a:cs typeface="Times New Roman" pitchFamily="18" charset="0"/>
            </a:endParaRPr>
          </a:p>
          <a:p>
            <a:pPr>
              <a:lnSpc>
                <a:spcPts val="2500"/>
              </a:lnSpc>
              <a:defRPr/>
            </a:pP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因地制宜、因材施教、風險分析、價值設計</a:t>
            </a: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endParaRPr lang="en-US" altLang="zh-TW" sz="2000" b="1" kern="100" dirty="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五</a:t>
            </a: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溫室防颱之預防設計</a:t>
            </a:r>
            <a:endParaRPr lang="en-US" altLang="zh-TW" sz="2000" b="1" kern="100" dirty="0">
              <a:solidFill>
                <a:srgbClr val="FF0000"/>
              </a:solidFill>
              <a:latin typeface="Times New Roman" pitchFamily="18" charset="0"/>
              <a:ea typeface="標楷體" panose="03000509000000000000" pitchFamily="65" charset="-120"/>
              <a:cs typeface="Times New Roman" pitchFamily="18" charset="0"/>
            </a:endParaRPr>
          </a:p>
          <a:p>
            <a:pPr>
              <a:lnSpc>
                <a:spcPts val="2500"/>
              </a:lnSpc>
              <a:defRPr/>
            </a:pPr>
            <a:endParaRPr lang="en-US" altLang="zh-TW" sz="2000" b="1" kern="100" dirty="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六</a:t>
            </a: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溫室之維護管理技術 </a:t>
            </a:r>
            <a:endParaRPr lang="en-US" altLang="zh-TW" sz="2000" b="1" kern="100" dirty="0">
              <a:solidFill>
                <a:srgbClr val="FF0000"/>
              </a:solidFill>
              <a:latin typeface="Times New Roman" pitchFamily="18" charset="0"/>
              <a:ea typeface="標楷體" panose="03000509000000000000" pitchFamily="65" charset="-120"/>
              <a:cs typeface="Times New Roman" pitchFamily="18" charset="0"/>
            </a:endParaRPr>
          </a:p>
          <a:p>
            <a:pPr>
              <a:lnSpc>
                <a:spcPts val="2500"/>
              </a:lnSpc>
              <a:defRPr/>
            </a:pPr>
            <a:endParaRPr lang="en-US" altLang="zh-TW" sz="2000" b="1" kern="100" dirty="0">
              <a:solidFill>
                <a:srgbClr val="FF0000"/>
              </a:solidFill>
              <a:latin typeface="Times New Roman" pitchFamily="18" charset="0"/>
              <a:ea typeface="標楷體" panose="03000509000000000000" pitchFamily="65" charset="-120"/>
              <a:cs typeface="Times New Roman" pitchFamily="18" charset="0"/>
            </a:endParaRPr>
          </a:p>
          <a:p>
            <a:pPr>
              <a:lnSpc>
                <a:spcPts val="2500"/>
              </a:lnSpc>
              <a:defRPr/>
            </a:pPr>
            <a:endParaRPr lang="en-US" altLang="zh-TW" sz="2000" b="1" kern="100" dirty="0">
              <a:solidFill>
                <a:srgbClr val="FF0000"/>
              </a:solidFill>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latin typeface="Times New Roman" pitchFamily="18" charset="0"/>
                <a:cs typeface="Times New Roman" pitchFamily="18" charset="0"/>
              </a:rPr>
              <a:pPr>
                <a:defRPr/>
              </a:pPr>
              <a:t>158</a:t>
            </a:fld>
            <a:endParaRPr lang="zh-TW" altLang="en-US" dirty="0">
              <a:solidFill>
                <a:prstClr val="black">
                  <a:tint val="75000"/>
                </a:prstClr>
              </a:solidFill>
              <a:latin typeface="Times New Roman" pitchFamily="18" charset="0"/>
              <a:cs typeface="Times New Roman" pitchFamily="18" charset="0"/>
            </a:endParaRPr>
          </a:p>
        </p:txBody>
      </p:sp>
      <p:sp>
        <p:nvSpPr>
          <p:cNvPr id="4" name="矩形 3"/>
          <p:cNvSpPr/>
          <p:nvPr/>
        </p:nvSpPr>
        <p:spPr>
          <a:xfrm>
            <a:off x="1113234" y="243046"/>
            <a:ext cx="6373416" cy="523220"/>
          </a:xfrm>
          <a:prstGeom prst="rect">
            <a:avLst/>
          </a:prstGeom>
        </p:spPr>
        <p:txBody>
          <a:bodyPr>
            <a:spAutoFit/>
          </a:bodyPr>
          <a:lstStyle/>
          <a:p>
            <a:pPr algn="ctr">
              <a:defRPr/>
            </a:pP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九、建議</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3463705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2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977900"/>
            <a:ext cx="8843962"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11" name="Rectangle 2"/>
          <p:cNvSpPr>
            <a:spLocks noGrp="1" noChangeArrowheads="1"/>
          </p:cNvSpPr>
          <p:nvPr>
            <p:ph type="title" idx="4294967295"/>
          </p:nvPr>
        </p:nvSpPr>
        <p:spPr>
          <a:xfrm>
            <a:off x="727869" y="344487"/>
            <a:ext cx="7772400" cy="633413"/>
          </a:xfrm>
        </p:spPr>
        <p:txBody>
          <a:bodyPr>
            <a:normAutofit fontScale="90000"/>
          </a:bodyPr>
          <a:lstStyle/>
          <a:p>
            <a:pPr algn="ctr" eaLnBrk="1" hangingPunct="1"/>
            <a:r>
              <a:rPr lang="zh-TW" altLang="en-US" sz="4000" dirty="0">
                <a:latin typeface="標楷體" pitchFamily="65" charset="-120"/>
                <a:ea typeface="標楷體" pitchFamily="65" charset="-120"/>
              </a:rPr>
              <a:t>敬請指導</a:t>
            </a:r>
            <a:r>
              <a:rPr lang="en-US" altLang="zh-TW" sz="4000" dirty="0">
                <a:latin typeface="標楷體" pitchFamily="65" charset="-120"/>
                <a:ea typeface="標楷體" pitchFamily="65" charset="-120"/>
              </a:rPr>
              <a:t>, </a:t>
            </a:r>
            <a:r>
              <a:rPr lang="zh-TW" altLang="en-US" sz="4000" dirty="0">
                <a:latin typeface="標楷體" pitchFamily="65" charset="-120"/>
                <a:ea typeface="標楷體" pitchFamily="65" charset="-120"/>
              </a:rPr>
              <a:t>謝謝</a:t>
            </a:r>
            <a:r>
              <a:rPr lang="en-US" altLang="zh-TW" sz="4000" dirty="0">
                <a:latin typeface="標楷體" pitchFamily="65" charset="-120"/>
                <a:ea typeface="標楷體" pitchFamily="65" charset="-120"/>
              </a:rPr>
              <a:t>!</a:t>
            </a:r>
          </a:p>
        </p:txBody>
      </p:sp>
      <p:sp>
        <p:nvSpPr>
          <p:cNvPr id="350212" name="文字方塊 5"/>
          <p:cNvSpPr txBox="1">
            <a:spLocks noChangeArrowheads="1"/>
          </p:cNvSpPr>
          <p:nvPr/>
        </p:nvSpPr>
        <p:spPr bwMode="auto">
          <a:xfrm>
            <a:off x="1019175" y="4980682"/>
            <a:ext cx="75819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defTabSz="914400" eaLnBrk="1" fontAlgn="base" hangingPunct="1">
              <a:spcBef>
                <a:spcPct val="0"/>
              </a:spcBef>
              <a:spcAft>
                <a:spcPct val="0"/>
              </a:spcAft>
            </a:pPr>
            <a:r>
              <a:rPr lang="zh-TW" altLang="en-US" sz="3200" b="1" dirty="0">
                <a:solidFill>
                  <a:srgbClr val="FFC000"/>
                </a:solidFill>
                <a:ea typeface="標楷體" pitchFamily="65" charset="-120"/>
              </a:rPr>
              <a:t>金屬中心 黃金川</a:t>
            </a:r>
            <a:r>
              <a:rPr lang="zh-TW" altLang="en-US" sz="3200" dirty="0">
                <a:solidFill>
                  <a:srgbClr val="FFC000"/>
                </a:solidFill>
                <a:ea typeface="標楷體" pitchFamily="65" charset="-120"/>
              </a:rPr>
              <a:t>  敬上 </a:t>
            </a:r>
            <a:r>
              <a:rPr lang="en-US" altLang="zh-TW" sz="3200" dirty="0">
                <a:solidFill>
                  <a:srgbClr val="FFC000"/>
                </a:solidFill>
                <a:ea typeface="標楷體" pitchFamily="65" charset="-120"/>
              </a:rPr>
              <a:t>0910-861-175</a:t>
            </a:r>
          </a:p>
          <a:p>
            <a:pPr algn="ctr" defTabSz="914400" eaLnBrk="1" fontAlgn="base" hangingPunct="1">
              <a:spcBef>
                <a:spcPct val="0"/>
              </a:spcBef>
              <a:spcAft>
                <a:spcPct val="0"/>
              </a:spcAft>
            </a:pPr>
            <a:r>
              <a:rPr lang="en-US" altLang="zh-TW" sz="3200" dirty="0">
                <a:solidFill>
                  <a:srgbClr val="FFC000"/>
                </a:solidFill>
                <a:ea typeface="標楷體" pitchFamily="65" charset="-120"/>
              </a:rPr>
              <a:t>huangcc @ mail.mirdc.org.tw</a:t>
            </a:r>
            <a:endParaRPr lang="zh-TW" altLang="en-US" sz="3200" dirty="0">
              <a:solidFill>
                <a:srgbClr val="FFC000"/>
              </a:solidFill>
              <a:ea typeface="標楷體" pitchFamily="65" charset="-120"/>
            </a:endParaRPr>
          </a:p>
        </p:txBody>
      </p:sp>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159</a:t>
            </a:fld>
            <a:endParaRPr lang="zh-TW" altLang="en-US">
              <a:solidFill>
                <a:prstClr val="black">
                  <a:tint val="75000"/>
                </a:prstClr>
              </a:solidFill>
            </a:endParaRPr>
          </a:p>
        </p:txBody>
      </p:sp>
    </p:spTree>
    <p:extLst>
      <p:ext uri="{BB962C8B-B14F-4D97-AF65-F5344CB8AC3E}">
        <p14:creationId xmlns:p14="http://schemas.microsoft.com/office/powerpoint/2010/main" val="7860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595" y="836712"/>
            <a:ext cx="509587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16</a:t>
            </a:fld>
            <a:endParaRPr lang="zh-TW" altLang="en-US">
              <a:solidFill>
                <a:prstClr val="black">
                  <a:tint val="75000"/>
                </a:prstClr>
              </a:solidFill>
            </a:endParaRPr>
          </a:p>
        </p:txBody>
      </p:sp>
      <p:sp>
        <p:nvSpPr>
          <p:cNvPr id="27" name="矩形 26"/>
          <p:cNvSpPr/>
          <p:nvPr/>
        </p:nvSpPr>
        <p:spPr>
          <a:xfrm>
            <a:off x="2065015" y="5138822"/>
            <a:ext cx="5133975"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 </a:t>
            </a:r>
            <a:r>
              <a:rPr lang="en-US" altLang="zh-TW" kern="100" dirty="0">
                <a:solidFill>
                  <a:prstClr val="black"/>
                </a:solidFill>
                <a:latin typeface="Times New Roman" pitchFamily="18" charset="0"/>
                <a:ea typeface="標楷體"/>
                <a:cs typeface="Times New Roman" pitchFamily="18" charset="0"/>
              </a:rPr>
              <a:t>VTP</a:t>
            </a:r>
            <a:r>
              <a:rPr lang="zh-TW" altLang="en-US" kern="100" dirty="0">
                <a:solidFill>
                  <a:prstClr val="black"/>
                </a:solidFill>
                <a:latin typeface="Times New Roman" pitchFamily="18" charset="0"/>
                <a:ea typeface="標楷體"/>
                <a:cs typeface="Times New Roman" pitchFamily="18" charset="0"/>
              </a:rPr>
              <a:t>山型力霸塑膠型溫室規劃輕量化型材構件</a:t>
            </a:r>
            <a:endParaRPr lang="zh-TW" altLang="en-US" dirty="0">
              <a:solidFill>
                <a:prstClr val="black"/>
              </a:solidFill>
            </a:endParaRPr>
          </a:p>
        </p:txBody>
      </p:sp>
      <p:sp>
        <p:nvSpPr>
          <p:cNvPr id="28" name="矩形 27"/>
          <p:cNvSpPr/>
          <p:nvPr/>
        </p:nvSpPr>
        <p:spPr>
          <a:xfrm>
            <a:off x="52615" y="477365"/>
            <a:ext cx="2584277" cy="923330"/>
          </a:xfrm>
          <a:prstGeom prst="rect">
            <a:avLst/>
          </a:prstGeom>
        </p:spPr>
        <p:txBody>
          <a:bodyPr wrap="square">
            <a:spAutoFit/>
          </a:bodyPr>
          <a:lstStyle/>
          <a:p>
            <a:pPr algn="ctr"/>
            <a:r>
              <a:rPr lang="zh-TW" altLang="en-US" dirty="0">
                <a:solidFill>
                  <a:srgbClr val="FF0000"/>
                </a:solidFill>
                <a:latin typeface="Times New Roman" pitchFamily="18" charset="0"/>
                <a:ea typeface="標楷體" pitchFamily="65" charset="-120"/>
                <a:cs typeface="Times New Roman" pitchFamily="18" charset="0"/>
              </a:rPr>
              <a:t>力霸梁</a:t>
            </a:r>
            <a:endParaRPr lang="en-US" altLang="zh-TW" dirty="0">
              <a:solidFill>
                <a:srgbClr val="FF0000"/>
              </a:solidFill>
              <a:latin typeface="Times New Roman" pitchFamily="18" charset="0"/>
              <a:ea typeface="標楷體" pitchFamily="65" charset="-120"/>
              <a:cs typeface="Times New Roman" pitchFamily="18" charset="0"/>
            </a:endParaRPr>
          </a:p>
          <a:p>
            <a:pPr algn="ctr"/>
            <a:r>
              <a:rPr lang="en-US" altLang="zh-TW" dirty="0">
                <a:solidFill>
                  <a:prstClr val="black"/>
                </a:solidFill>
                <a:latin typeface="Times New Roman" pitchFamily="18" charset="0"/>
                <a:ea typeface="標楷體" pitchFamily="65" charset="-120"/>
                <a:cs typeface="Times New Roman" pitchFamily="18" charset="0"/>
              </a:rPr>
              <a:t>60x30 3.2t</a:t>
            </a:r>
          </a:p>
          <a:p>
            <a:pPr algn="ctr"/>
            <a:r>
              <a:rPr lang="en-US" altLang="zh-TW" kern="100" dirty="0">
                <a:solidFill>
                  <a:srgbClr val="0000FF"/>
                </a:solidFill>
                <a:latin typeface="Times New Roman" pitchFamily="18" charset="0"/>
                <a:ea typeface="標楷體"/>
                <a:cs typeface="Times New Roman" pitchFamily="18" charset="0"/>
              </a:rPr>
              <a:t>【</a:t>
            </a:r>
            <a:r>
              <a:rPr lang="zh-TW" altLang="en-US" dirty="0">
                <a:solidFill>
                  <a:srgbClr val="0066FF"/>
                </a:solidFill>
                <a:latin typeface="Times New Roman" pitchFamily="18" charset="0"/>
                <a:ea typeface="標楷體" pitchFamily="65" charset="-120"/>
                <a:cs typeface="Times New Roman" pitchFamily="18" charset="0"/>
              </a:rPr>
              <a:t> </a:t>
            </a:r>
            <a:r>
              <a:rPr lang="zh-TW" altLang="en-US" kern="100" dirty="0">
                <a:solidFill>
                  <a:srgbClr val="0000FF"/>
                </a:solidFill>
                <a:latin typeface="Times New Roman" pitchFamily="18" charset="0"/>
                <a:ea typeface="標楷體"/>
                <a:cs typeface="Times New Roman" pitchFamily="18" charset="0"/>
              </a:rPr>
              <a:t>□ </a:t>
            </a:r>
            <a:r>
              <a:rPr lang="en-US" altLang="zh-TW" kern="100" dirty="0">
                <a:solidFill>
                  <a:srgbClr val="0000FF"/>
                </a:solidFill>
                <a:latin typeface="Times New Roman" pitchFamily="18" charset="0"/>
                <a:ea typeface="標楷體"/>
                <a:cs typeface="Times New Roman" pitchFamily="18" charset="0"/>
              </a:rPr>
              <a:t>3.2mm→</a:t>
            </a:r>
            <a:r>
              <a:rPr lang="zh-TW" altLang="en-US" kern="100" dirty="0">
                <a:solidFill>
                  <a:srgbClr val="0000FF"/>
                </a:solidFill>
                <a:latin typeface="Times New Roman" pitchFamily="18" charset="0"/>
                <a:ea typeface="標楷體"/>
                <a:cs typeface="Times New Roman" pitchFamily="18" charset="0"/>
              </a:rPr>
              <a:t>ㄇ</a:t>
            </a:r>
            <a:r>
              <a:rPr lang="en-US" altLang="zh-TW" kern="100" dirty="0">
                <a:solidFill>
                  <a:srgbClr val="0000FF"/>
                </a:solidFill>
                <a:latin typeface="Times New Roman" pitchFamily="18" charset="0"/>
                <a:ea typeface="標楷體"/>
                <a:cs typeface="Times New Roman" pitchFamily="18" charset="0"/>
              </a:rPr>
              <a:t> 2.3mm】</a:t>
            </a:r>
            <a:endParaRPr lang="zh-TW" altLang="en-US" kern="100" dirty="0">
              <a:solidFill>
                <a:srgbClr val="0000FF"/>
              </a:solidFill>
              <a:latin typeface="Times New Roman" pitchFamily="18" charset="0"/>
              <a:ea typeface="標楷體"/>
              <a:cs typeface="Times New Roman" pitchFamily="18" charset="0"/>
            </a:endParaRPr>
          </a:p>
        </p:txBody>
      </p:sp>
      <p:sp>
        <p:nvSpPr>
          <p:cNvPr id="36" name="矩形 35"/>
          <p:cNvSpPr/>
          <p:nvPr/>
        </p:nvSpPr>
        <p:spPr>
          <a:xfrm>
            <a:off x="6910257" y="3322976"/>
            <a:ext cx="2337962" cy="923330"/>
          </a:xfrm>
          <a:prstGeom prst="rect">
            <a:avLst/>
          </a:prstGeom>
        </p:spPr>
        <p:txBody>
          <a:bodyPr wrap="squar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150x50x20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a:t>
            </a:r>
            <a:endParaRPr lang="zh-TW" altLang="en-US" kern="100" dirty="0">
              <a:solidFill>
                <a:srgbClr val="0000FF"/>
              </a:solidFill>
              <a:latin typeface="Times New Roman" pitchFamily="18" charset="0"/>
              <a:ea typeface="標楷體"/>
              <a:cs typeface="Times New Roman" pitchFamily="18" charset="0"/>
            </a:endParaRPr>
          </a:p>
        </p:txBody>
      </p:sp>
      <p:cxnSp>
        <p:nvCxnSpPr>
          <p:cNvPr id="38" name="直線單箭頭接點 37"/>
          <p:cNvCxnSpPr>
            <a:stCxn id="28" idx="2"/>
          </p:cNvCxnSpPr>
          <p:nvPr/>
        </p:nvCxnSpPr>
        <p:spPr>
          <a:xfrm>
            <a:off x="1344754" y="1400695"/>
            <a:ext cx="1055522" cy="31830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a:off x="6825089" y="3504486"/>
            <a:ext cx="615842" cy="2845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a:off x="6648451" y="3504486"/>
            <a:ext cx="792480" cy="8534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813888" y="3789071"/>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150x50x20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7" name="直線單箭頭接點 46"/>
          <p:cNvCxnSpPr/>
          <p:nvPr/>
        </p:nvCxnSpPr>
        <p:spPr>
          <a:xfrm flipV="1">
            <a:off x="2563726" y="2864406"/>
            <a:ext cx="1163229" cy="11385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2563726" y="3354009"/>
            <a:ext cx="1257748" cy="6489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5992622" y="1098182"/>
            <a:ext cx="2441695" cy="923330"/>
          </a:xfrm>
          <a:prstGeom prst="rect">
            <a:avLst/>
          </a:prstGeom>
        </p:spPr>
        <p:txBody>
          <a:bodyPr wrap="none">
            <a:spAutoFit/>
          </a:bodyPr>
          <a:lstStyle/>
          <a:p>
            <a:pPr algn="ctr" fontAlgn="ctr"/>
            <a:r>
              <a:rPr lang="zh-TW" altLang="en-US" dirty="0">
                <a:solidFill>
                  <a:srgbClr val="FF0000"/>
                </a:solidFill>
                <a:latin typeface="Times New Roman" pitchFamily="18" charset="0"/>
                <a:ea typeface="標楷體" pitchFamily="65" charset="-120"/>
                <a:cs typeface="Times New Roman" pitchFamily="18" charset="0"/>
              </a:rPr>
              <a:t>水槽</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r>
              <a:rPr lang="en-US" altLang="zh-TW" dirty="0">
                <a:solidFill>
                  <a:prstClr val="black"/>
                </a:solidFill>
                <a:latin typeface="Times New Roman" pitchFamily="18" charset="0"/>
                <a:ea typeface="標楷體" pitchFamily="65" charset="-120"/>
                <a:cs typeface="Times New Roman" pitchFamily="18" charset="0"/>
              </a:rPr>
              <a:t>U250x250 2.3t</a:t>
            </a:r>
          </a:p>
          <a:p>
            <a:pPr algn="ctr" fontAlgn="ctr"/>
            <a:r>
              <a:rPr lang="en-US" altLang="zh-TW" kern="100" dirty="0">
                <a:solidFill>
                  <a:srgbClr val="0000FF"/>
                </a:solidFill>
                <a:latin typeface="Times New Roman" pitchFamily="18" charset="0"/>
                <a:ea typeface="標楷體"/>
                <a:cs typeface="Times New Roman" pitchFamily="18" charset="0"/>
              </a:rPr>
              <a:t>【SS400→SUS202-1】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167115" y="1315233"/>
            <a:ext cx="1601175" cy="70627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0" name="表格 29"/>
          <p:cNvGraphicFramePr>
            <a:graphicFrameLocks noGrp="1"/>
          </p:cNvGraphicFramePr>
          <p:nvPr>
            <p:extLst/>
          </p:nvPr>
        </p:nvGraphicFramePr>
        <p:xfrm>
          <a:off x="525072" y="5508154"/>
          <a:ext cx="8280920" cy="1101090"/>
        </p:xfrm>
        <a:graphic>
          <a:graphicData uri="http://schemas.openxmlformats.org/drawingml/2006/table">
            <a:tbl>
              <a:tblPr>
                <a:tableStyleId>{5C22544A-7EE6-4342-B048-85BDC9FD1C3A}</a:tableStyleId>
              </a:tblPr>
              <a:tblGrid>
                <a:gridCol w="919289">
                  <a:extLst>
                    <a:ext uri="{9D8B030D-6E8A-4147-A177-3AD203B41FA5}">
                      <a16:colId xmlns:a16="http://schemas.microsoft.com/office/drawing/2014/main" val="20000"/>
                    </a:ext>
                  </a:extLst>
                </a:gridCol>
                <a:gridCol w="1024927">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1512168">
                  <a:extLst>
                    <a:ext uri="{9D8B030D-6E8A-4147-A177-3AD203B41FA5}">
                      <a16:colId xmlns:a16="http://schemas.microsoft.com/office/drawing/2014/main" val="20005"/>
                    </a:ext>
                  </a:extLst>
                </a:gridCol>
                <a:gridCol w="1872208">
                  <a:extLst>
                    <a:ext uri="{9D8B030D-6E8A-4147-A177-3AD203B41FA5}">
                      <a16:colId xmlns:a16="http://schemas.microsoft.com/office/drawing/2014/main" val="20006"/>
                    </a:ext>
                  </a:extLst>
                </a:gridCol>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標楷體" pitchFamily="65" charset="-120"/>
                          <a:ea typeface="標楷體" pitchFamily="65" charset="-120"/>
                          <a:cs typeface="Times New Roman" pitchFamily="18" charset="0"/>
                        </a:rPr>
                        <a:t>型鋼形式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134706">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力霸梁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60 x 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8320">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150x50x20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9,000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58320">
                <a:tc>
                  <a:txBody>
                    <a:bodyPr/>
                    <a:lstStyle/>
                    <a:p>
                      <a:pPr algn="ctr" fontAlgn="ctr"/>
                      <a:r>
                        <a:rPr lang="en-US" sz="1800" b="0" i="0" u="none" strike="noStrike" dirty="0">
                          <a:solidFill>
                            <a:schemeClr val="tx1"/>
                          </a:solidFill>
                          <a:effectLst/>
                          <a:latin typeface="Times New Roman" pitchFamily="18" charset="0"/>
                          <a:ea typeface="標楷體" pitchFamily="65" charset="-120"/>
                          <a:cs typeface="Times New Roman"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方型鋼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a:rPr>
                        <a:t>125 x 75</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6,900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7" name="矩形 16"/>
          <p:cNvSpPr/>
          <p:nvPr/>
        </p:nvSpPr>
        <p:spPr>
          <a:xfrm>
            <a:off x="246927" y="2861311"/>
            <a:ext cx="2467342" cy="923330"/>
          </a:xfrm>
          <a:prstGeom prst="rect">
            <a:avLst/>
          </a:prstGeom>
        </p:spPr>
        <p:txBody>
          <a:bodyPr wrap="none">
            <a:spAutoFit/>
          </a:bodyPr>
          <a:lstStyle/>
          <a:p>
            <a:pPr algn="ctr" fontAlgn="ctr">
              <a:defRPr/>
            </a:pPr>
            <a:r>
              <a:rPr lang="zh-TW" altLang="en-US" dirty="0">
                <a:solidFill>
                  <a:srgbClr val="FF0000"/>
                </a:solidFill>
                <a:latin typeface="Times New Roman" pitchFamily="18" charset="0"/>
                <a:ea typeface="標楷體" pitchFamily="65" charset="-120"/>
                <a:cs typeface="Times New Roman" pitchFamily="18" charset="0"/>
              </a:rPr>
              <a:t>副立柱</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a:t>
            </a:r>
            <a:r>
              <a:rPr lang="en-US" altLang="zh-TW" dirty="0">
                <a:solidFill>
                  <a:srgbClr val="000000"/>
                </a:solidFill>
                <a:latin typeface="Times New Roman"/>
              </a:rPr>
              <a:t>125 x 75</a:t>
            </a:r>
            <a:endParaRPr lang="en-US" altLang="zh-TW" dirty="0">
              <a:solidFill>
                <a:prstClr val="black"/>
              </a:solidFill>
              <a:latin typeface="Times New Roman" pitchFamily="18" charset="0"/>
              <a:ea typeface="標楷體" panose="03000509000000000000" pitchFamily="65" charset="-120"/>
              <a:cs typeface="Times New Roman" pitchFamily="18" charset="0"/>
            </a:endParaRP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8" name="直線單箭頭接點 17"/>
          <p:cNvCxnSpPr/>
          <p:nvPr/>
        </p:nvCxnSpPr>
        <p:spPr>
          <a:xfrm flipV="1">
            <a:off x="1872515" y="2746356"/>
            <a:ext cx="1408715" cy="2667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77972" y="250631"/>
            <a:ext cx="8694360" cy="461665"/>
          </a:xfrm>
          <a:prstGeom prst="rect">
            <a:avLst/>
          </a:prstGeom>
        </p:spPr>
        <p:txBody>
          <a:bodyPr wrap="square">
            <a:spAutoFit/>
          </a:bodyPr>
          <a:lstStyle/>
          <a:p>
            <a:pPr algn="ctr"/>
            <a:r>
              <a:rPr lang="en-US" altLang="zh-TW" sz="2400" b="1" dirty="0">
                <a:solidFill>
                  <a:srgbClr val="0000FF"/>
                </a:solidFill>
                <a:latin typeface="Times New Roman" pitchFamily="18" charset="0"/>
                <a:ea typeface="標楷體" panose="03000509000000000000" pitchFamily="65" charset="-120"/>
                <a:cs typeface="Times New Roman" pitchFamily="18" charset="0"/>
              </a:rPr>
              <a:t>VTP</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山型力霸塑膠型溫室</a:t>
            </a:r>
          </a:p>
        </p:txBody>
      </p:sp>
    </p:spTree>
    <p:extLst>
      <p:ext uri="{BB962C8B-B14F-4D97-AF65-F5344CB8AC3E}">
        <p14:creationId xmlns:p14="http://schemas.microsoft.com/office/powerpoint/2010/main" val="1509263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160</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1874" t="15556" r="9063" b="36296"/>
          <a:stretch/>
        </p:blipFill>
        <p:spPr>
          <a:xfrm>
            <a:off x="142876" y="1047750"/>
            <a:ext cx="8877300" cy="2914650"/>
          </a:xfrm>
          <a:prstGeom prst="rect">
            <a:avLst/>
          </a:prstGeom>
        </p:spPr>
      </p:pic>
    </p:spTree>
    <p:extLst>
      <p:ext uri="{BB962C8B-B14F-4D97-AF65-F5344CB8AC3E}">
        <p14:creationId xmlns:p14="http://schemas.microsoft.com/office/powerpoint/2010/main" val="12102685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圖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179" y="4238219"/>
            <a:ext cx="1800225" cy="2449573"/>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924" y="4238219"/>
            <a:ext cx="2998861" cy="2346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976" y="1452808"/>
            <a:ext cx="4864377" cy="267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12"/>
          </p:nvPr>
        </p:nvSpPr>
        <p:spPr>
          <a:xfrm>
            <a:off x="6551179" y="6341332"/>
            <a:ext cx="2057400" cy="365125"/>
          </a:xfrm>
        </p:spPr>
        <p:txBody>
          <a:bodyPr/>
          <a:lstStyle/>
          <a:p>
            <a:pPr>
              <a:defRPr/>
            </a:pPr>
            <a:fld id="{23815EA3-284F-416B-AAFF-17C373D551D1}" type="slidenum">
              <a:rPr lang="zh-TW" altLang="en-US" smtClean="0">
                <a:solidFill>
                  <a:prstClr val="black">
                    <a:tint val="75000"/>
                  </a:prstClr>
                </a:solidFill>
              </a:rPr>
              <a:pPr>
                <a:defRPr/>
              </a:pPr>
              <a:t>161</a:t>
            </a:fld>
            <a:endParaRPr lang="zh-TW" altLang="en-US" dirty="0">
              <a:solidFill>
                <a:prstClr val="black">
                  <a:tint val="75000"/>
                </a:prstClr>
              </a:solidFill>
            </a:endParaRPr>
          </a:p>
        </p:txBody>
      </p:sp>
      <p:sp>
        <p:nvSpPr>
          <p:cNvPr id="7" name="標題 1"/>
          <p:cNvSpPr>
            <a:spLocks noGrp="1"/>
          </p:cNvSpPr>
          <p:nvPr>
            <p:ph type="title"/>
          </p:nvPr>
        </p:nvSpPr>
        <p:spPr>
          <a:xfrm>
            <a:off x="652615" y="478302"/>
            <a:ext cx="7886700" cy="537034"/>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1.</a:t>
            </a:r>
            <a:r>
              <a:rPr lang="zh-TW" altLang="en-US" sz="2000" b="1" kern="100" dirty="0">
                <a:solidFill>
                  <a:srgbClr val="0000FF"/>
                </a:solidFill>
                <a:latin typeface="Times New Roman" pitchFamily="18" charset="0"/>
                <a:ea typeface="標楷體"/>
                <a:cs typeface="Times New Roman" pitchFamily="18" charset="0"/>
              </a:rPr>
              <a:t>溫室設立區域及地點選定</a:t>
            </a:r>
          </a:p>
        </p:txBody>
      </p:sp>
      <p:sp>
        <p:nvSpPr>
          <p:cNvPr id="8" name="橢圓 7"/>
          <p:cNvSpPr/>
          <p:nvPr/>
        </p:nvSpPr>
        <p:spPr>
          <a:xfrm>
            <a:off x="4058983" y="2313856"/>
            <a:ext cx="670258" cy="27432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橢圓 9"/>
          <p:cNvSpPr/>
          <p:nvPr/>
        </p:nvSpPr>
        <p:spPr>
          <a:xfrm>
            <a:off x="3995699" y="5366602"/>
            <a:ext cx="397624" cy="26463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11" name="直線單箭頭接點 10"/>
          <p:cNvCxnSpPr/>
          <p:nvPr/>
        </p:nvCxnSpPr>
        <p:spPr>
          <a:xfrm flipH="1">
            <a:off x="4049521" y="2588176"/>
            <a:ext cx="358834" cy="15400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7711" y="876445"/>
            <a:ext cx="8168448" cy="412934"/>
          </a:xfrm>
          <a:prstGeom prst="rect">
            <a:avLst/>
          </a:prstGeom>
        </p:spPr>
        <p:txBody>
          <a:bodyPr wrap="square">
            <a:spAutoFit/>
          </a:bodyPr>
          <a:lstStyle/>
          <a:p>
            <a:pPr algn="ctr">
              <a:lnSpc>
                <a:spcPts val="2500"/>
              </a:lnSpc>
            </a:pPr>
            <a:r>
              <a:rPr lang="zh-TW" altLang="en-US" b="1" kern="100" dirty="0">
                <a:solidFill>
                  <a:prstClr val="black"/>
                </a:solidFill>
                <a:latin typeface="Times New Roman" pitchFamily="18" charset="0"/>
                <a:ea typeface="標楷體"/>
                <a:cs typeface="Times New Roman" pitchFamily="18" charset="0"/>
              </a:rPr>
              <a:t>溫室設置地點</a:t>
            </a:r>
            <a:r>
              <a:rPr lang="zh-TW" altLang="en-US" b="1" kern="100" dirty="0">
                <a:solidFill>
                  <a:prstClr val="black"/>
                </a:solidFill>
                <a:latin typeface="標楷體"/>
                <a:ea typeface="標楷體"/>
                <a:cs typeface="Times New Roman" pitchFamily="18" charset="0"/>
              </a:rPr>
              <a:t>：</a:t>
            </a:r>
            <a:r>
              <a:rPr lang="zh-TW" altLang="en-US" b="1" kern="100" dirty="0">
                <a:solidFill>
                  <a:prstClr val="black"/>
                </a:solidFill>
                <a:latin typeface="Times New Roman" pitchFamily="18" charset="0"/>
                <a:ea typeface="標楷體"/>
                <a:cs typeface="Times New Roman" pitchFamily="18" charset="0"/>
              </a:rPr>
              <a:t>嘉義縣太保市新埤段新埤小段</a:t>
            </a:r>
            <a:r>
              <a:rPr lang="en-US" altLang="zh-TW" b="1" kern="100" dirty="0">
                <a:solidFill>
                  <a:prstClr val="black"/>
                </a:solidFill>
                <a:latin typeface="Times New Roman" pitchFamily="18" charset="0"/>
                <a:ea typeface="標楷體"/>
                <a:cs typeface="Times New Roman" pitchFamily="18" charset="0"/>
              </a:rPr>
              <a:t>837</a:t>
            </a:r>
            <a:r>
              <a:rPr lang="zh-TW" altLang="en-US" b="1" kern="100" dirty="0">
                <a:solidFill>
                  <a:prstClr val="black"/>
                </a:solidFill>
                <a:latin typeface="Times New Roman" pitchFamily="18" charset="0"/>
                <a:ea typeface="標楷體"/>
                <a:cs typeface="Times New Roman" pitchFamily="18" charset="0"/>
              </a:rPr>
              <a:t>地號</a:t>
            </a:r>
            <a:endParaRPr lang="zh-TW" altLang="en-US" dirty="0">
              <a:solidFill>
                <a:prstClr val="black"/>
              </a:solidFill>
            </a:endParaRPr>
          </a:p>
        </p:txBody>
      </p:sp>
      <p:sp>
        <p:nvSpPr>
          <p:cNvPr id="17" name="矩形 16"/>
          <p:cNvSpPr/>
          <p:nvPr/>
        </p:nvSpPr>
        <p:spPr>
          <a:xfrm>
            <a:off x="7946548" y="1452808"/>
            <a:ext cx="400051" cy="2308324"/>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嘉義縣行政區域圖</a:t>
            </a:r>
            <a:endParaRPr lang="zh-TW" altLang="en-US" dirty="0">
              <a:solidFill>
                <a:prstClr val="black"/>
              </a:solidFill>
            </a:endParaRPr>
          </a:p>
        </p:txBody>
      </p:sp>
      <p:sp>
        <p:nvSpPr>
          <p:cNvPr id="19" name="矩形 18"/>
          <p:cNvSpPr/>
          <p:nvPr/>
        </p:nvSpPr>
        <p:spPr>
          <a:xfrm>
            <a:off x="112541" y="5308074"/>
            <a:ext cx="2547100" cy="646331"/>
          </a:xfrm>
          <a:prstGeom prst="rect">
            <a:avLst/>
          </a:prstGeom>
        </p:spPr>
        <p:txBody>
          <a:bodyPr wrap="square">
            <a:spAutoFit/>
          </a:bodyPr>
          <a:lstStyle/>
          <a:p>
            <a:r>
              <a:rPr lang="en-US" altLang="zh-TW" dirty="0">
                <a:solidFill>
                  <a:prstClr val="black"/>
                </a:solidFill>
                <a:latin typeface="Times New Roman" pitchFamily="18" charset="0"/>
                <a:cs typeface="Times New Roman" pitchFamily="18" charset="0"/>
              </a:rPr>
              <a:t>Google</a:t>
            </a:r>
            <a:r>
              <a:rPr lang="zh-TW" altLang="en-US" dirty="0">
                <a:solidFill>
                  <a:prstClr val="black"/>
                </a:solidFill>
                <a:latin typeface="Times New Roman" pitchFamily="18" charset="0"/>
                <a:ea typeface="標楷體" pitchFamily="65" charset="-120"/>
                <a:cs typeface="Times New Roman" pitchFamily="18" charset="0"/>
              </a:rPr>
              <a:t>地圖位置</a:t>
            </a:r>
            <a:endParaRPr lang="en-US" altLang="zh-TW" dirty="0">
              <a:solidFill>
                <a:prstClr val="black"/>
              </a:solidFill>
              <a:latin typeface="Times New Roman" pitchFamily="18" charset="0"/>
              <a:cs typeface="Times New Roman" pitchFamily="18" charset="0"/>
            </a:endParaRPr>
          </a:p>
          <a:p>
            <a:r>
              <a:rPr lang="en-US" altLang="zh-TW" dirty="0">
                <a:solidFill>
                  <a:prstClr val="black"/>
                </a:solidFill>
                <a:latin typeface="Times New Roman" pitchFamily="18" charset="0"/>
                <a:cs typeface="Times New Roman" pitchFamily="18" charset="0"/>
              </a:rPr>
              <a:t>23.483095, 120.338510</a:t>
            </a:r>
            <a:endParaRPr lang="zh-TW" altLang="en-US" dirty="0">
              <a:solidFill>
                <a:prstClr val="black"/>
              </a:solidFill>
              <a:latin typeface="Times New Roman" pitchFamily="18" charset="0"/>
              <a:cs typeface="Times New Roman" pitchFamily="18" charset="0"/>
            </a:endParaRPr>
          </a:p>
        </p:txBody>
      </p:sp>
      <p:cxnSp>
        <p:nvCxnSpPr>
          <p:cNvPr id="22" name="直線單箭頭接點 21"/>
          <p:cNvCxnSpPr>
            <a:stCxn id="10" idx="6"/>
          </p:cNvCxnSpPr>
          <p:nvPr/>
        </p:nvCxnSpPr>
        <p:spPr>
          <a:xfrm>
            <a:off x="4393323" y="5498921"/>
            <a:ext cx="2801230" cy="3532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489" y="1329591"/>
            <a:ext cx="1716491" cy="3030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直線單箭頭接點 26"/>
          <p:cNvCxnSpPr>
            <a:endCxn id="20482" idx="1"/>
          </p:cNvCxnSpPr>
          <p:nvPr/>
        </p:nvCxnSpPr>
        <p:spPr>
          <a:xfrm flipV="1">
            <a:off x="956602" y="2790512"/>
            <a:ext cx="2130374" cy="186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401945" y="2764313"/>
            <a:ext cx="554657" cy="42447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4" name="矩形 33"/>
          <p:cNvSpPr/>
          <p:nvPr/>
        </p:nvSpPr>
        <p:spPr>
          <a:xfrm>
            <a:off x="2894681" y="6521791"/>
            <a:ext cx="2997285"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嘉義縣太保市行政區域圖</a:t>
            </a:r>
            <a:endParaRPr lang="zh-TW" altLang="en-US" dirty="0">
              <a:solidFill>
                <a:prstClr val="black"/>
              </a:solidFill>
            </a:endParaRPr>
          </a:p>
        </p:txBody>
      </p:sp>
      <p:sp>
        <p:nvSpPr>
          <p:cNvPr id="18" name="標題 1"/>
          <p:cNvSpPr txBox="1">
            <a:spLocks/>
          </p:cNvSpPr>
          <p:nvPr/>
        </p:nvSpPr>
        <p:spPr>
          <a:xfrm>
            <a:off x="309489" y="-13652"/>
            <a:ext cx="8487670" cy="763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400" b="1" dirty="0">
                <a:solidFill>
                  <a:srgbClr val="0000FF"/>
                </a:solidFill>
                <a:latin typeface="標楷體" panose="03000509000000000000" pitchFamily="65" charset="-120"/>
                <a:ea typeface="標楷體" panose="03000509000000000000" pitchFamily="65" charset="-120"/>
              </a:rPr>
              <a:t>溫室防颱設計與分析</a:t>
            </a:r>
          </a:p>
        </p:txBody>
      </p:sp>
    </p:spTree>
    <p:extLst>
      <p:ext uri="{BB962C8B-B14F-4D97-AF65-F5344CB8AC3E}">
        <p14:creationId xmlns:p14="http://schemas.microsoft.com/office/powerpoint/2010/main" val="19987127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162</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2.</a:t>
            </a:r>
            <a:r>
              <a:rPr lang="zh-TW" altLang="en-US" sz="2000" b="1" kern="100" dirty="0">
                <a:solidFill>
                  <a:srgbClr val="0000FF"/>
                </a:solidFill>
                <a:latin typeface="Times New Roman" pitchFamily="18" charset="0"/>
                <a:ea typeface="標楷體"/>
                <a:cs typeface="Times New Roman" pitchFamily="18" charset="0"/>
              </a:rPr>
              <a:t>溫室內作物及溫室形式選擇</a:t>
            </a:r>
          </a:p>
        </p:txBody>
      </p:sp>
      <p:sp>
        <p:nvSpPr>
          <p:cNvPr id="15" name="矩形 14"/>
          <p:cNvSpPr/>
          <p:nvPr/>
        </p:nvSpPr>
        <p:spPr>
          <a:xfrm>
            <a:off x="297229" y="874659"/>
            <a:ext cx="8579485" cy="3298339"/>
          </a:xfrm>
          <a:prstGeom prst="rect">
            <a:avLst/>
          </a:prstGeom>
        </p:spPr>
        <p:txBody>
          <a:bodyPr wrap="square">
            <a:spAutoFit/>
          </a:bodyPr>
          <a:lstStyle/>
          <a:p>
            <a:pPr>
              <a:lnSpc>
                <a:spcPts val="2500"/>
              </a:lnSpc>
            </a:pPr>
            <a:r>
              <a:rPr lang="zh-TW" altLang="en-US" b="1" kern="100" dirty="0">
                <a:solidFill>
                  <a:srgbClr val="0000FF"/>
                </a:solidFill>
                <a:latin typeface="Times New Roman" pitchFamily="18" charset="0"/>
                <a:ea typeface="標楷體"/>
                <a:cs typeface="Times New Roman" pitchFamily="18" charset="0"/>
              </a:rPr>
              <a:t>        溫室內作物影響分析</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嘉義種植作物以蕃茄、洋香瓜、胡麻、甘蔗、玉米、水稻及果樹等為主，除甘蔗、玉米及果樹高度較高外，其餘</a:t>
            </a:r>
            <a:r>
              <a:rPr lang="zh-TW" altLang="en-US" b="1" kern="100" dirty="0">
                <a:solidFill>
                  <a:srgbClr val="0000FF"/>
                </a:solidFill>
                <a:latin typeface="Times New Roman" pitchFamily="18" charset="0"/>
                <a:ea typeface="標楷體"/>
                <a:cs typeface="Times New Roman" pitchFamily="18" charset="0"/>
              </a:rPr>
              <a:t>總高</a:t>
            </a:r>
            <a:r>
              <a:rPr lang="en-US" altLang="zh-TW" b="1" kern="100" dirty="0">
                <a:solidFill>
                  <a:srgbClr val="0000FF"/>
                </a:solidFill>
                <a:latin typeface="Times New Roman" pitchFamily="18" charset="0"/>
                <a:ea typeface="標楷體"/>
                <a:cs typeface="Times New Roman" pitchFamily="18" charset="0"/>
              </a:rPr>
              <a:t>6m</a:t>
            </a:r>
            <a:r>
              <a:rPr lang="zh-TW" altLang="en-US" b="1" kern="100" dirty="0">
                <a:solidFill>
                  <a:srgbClr val="0000FF"/>
                </a:solidFill>
                <a:latin typeface="Times New Roman" pitchFamily="18" charset="0"/>
                <a:ea typeface="標楷體"/>
                <a:cs typeface="Times New Roman" pitchFamily="18" charset="0"/>
              </a:rPr>
              <a:t>之溫室皆可種植，溫室高度也可減少頂部積聚之熱氣所帶來的不適。</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栽種葉菜類等低價作物時，</a:t>
            </a:r>
            <a:r>
              <a:rPr lang="zh-TW" altLang="en-US" b="1" kern="100" dirty="0">
                <a:solidFill>
                  <a:srgbClr val="0000FF"/>
                </a:solidFill>
                <a:latin typeface="Times New Roman" pitchFamily="18" charset="0"/>
                <a:ea typeface="標楷體"/>
                <a:cs typeface="Times New Roman" pitchFamily="18" charset="0"/>
              </a:rPr>
              <a:t>由於溫室周遭有建物屏蔽，可考慮採用簡易型溫室搭建，於會遭受強風吹襲處補強結構，以降低溫室建造成本。</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種植水果及蘭花等高經濟作物，</a:t>
            </a:r>
            <a:r>
              <a:rPr lang="zh-TW" altLang="en-US" b="1" kern="100" dirty="0">
                <a:solidFill>
                  <a:srgbClr val="0000FF"/>
                </a:solidFill>
                <a:latin typeface="Times New Roman" pitchFamily="18" charset="0"/>
                <a:ea typeface="標楷體"/>
                <a:cs typeface="Times New Roman" pitchFamily="18" charset="0"/>
              </a:rPr>
              <a:t>需調控溫室內溫濕度時，需增加溫室高度以方便調節溫室內環境。</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種植水稻等需水量較高之作物時，</a:t>
            </a:r>
            <a:r>
              <a:rPr lang="zh-TW" altLang="en-US" b="1" kern="100" dirty="0">
                <a:solidFill>
                  <a:srgbClr val="0000FF"/>
                </a:solidFill>
                <a:latin typeface="Times New Roman" pitchFamily="18" charset="0"/>
                <a:ea typeface="標楷體"/>
                <a:cs typeface="Times New Roman" pitchFamily="18" charset="0"/>
              </a:rPr>
              <a:t>需加強溫室地基穩固性及防鏽處理，以防止溫室長期處於鬆軟高濕環境造成溫室搖晃移動。</a:t>
            </a:r>
          </a:p>
        </p:txBody>
      </p:sp>
      <p:sp>
        <p:nvSpPr>
          <p:cNvPr id="2" name="矩形 1"/>
          <p:cNvSpPr/>
          <p:nvPr/>
        </p:nvSpPr>
        <p:spPr>
          <a:xfrm>
            <a:off x="6163880" y="6408940"/>
            <a:ext cx="2839444"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玉米田照</a:t>
            </a:r>
            <a:endParaRPr lang="zh-TW" altLang="en-US" dirty="0">
              <a:solidFill>
                <a:prstClr val="black"/>
              </a:solidFill>
            </a:endParaRPr>
          </a:p>
        </p:txBody>
      </p:sp>
      <p:sp>
        <p:nvSpPr>
          <p:cNvPr id="12" name="矩形 11"/>
          <p:cNvSpPr/>
          <p:nvPr/>
        </p:nvSpPr>
        <p:spPr>
          <a:xfrm>
            <a:off x="297229" y="6408940"/>
            <a:ext cx="2646854"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小番茄於溫室內種植照</a:t>
            </a:r>
            <a:endParaRPr lang="zh-TW" altLang="en-US" dirty="0">
              <a:solidFill>
                <a:prstClr val="black"/>
              </a:solidFill>
            </a:endParaRPr>
          </a:p>
        </p:txBody>
      </p:sp>
      <p:sp>
        <p:nvSpPr>
          <p:cNvPr id="24" name="矩形 23"/>
          <p:cNvSpPr/>
          <p:nvPr/>
        </p:nvSpPr>
        <p:spPr>
          <a:xfrm>
            <a:off x="3089971" y="6417070"/>
            <a:ext cx="2993997"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蔬菜於簡易溫室內種植照</a:t>
            </a:r>
            <a:endParaRPr lang="zh-TW" altLang="en-US" dirty="0">
              <a:solidFill>
                <a:prstClr val="black"/>
              </a:solidFill>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972" y="4181129"/>
            <a:ext cx="2993997" cy="2235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880" y="4147778"/>
            <a:ext cx="2839444" cy="2261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229" y="4172999"/>
            <a:ext cx="2646854" cy="2244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3873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163</a:t>
            </a:fld>
            <a:endParaRPr lang="zh-TW" altLang="en-US" dirty="0">
              <a:solidFill>
                <a:prstClr val="black">
                  <a:tint val="75000"/>
                </a:prstClr>
              </a:solidFill>
            </a:endParaRPr>
          </a:p>
        </p:txBody>
      </p:sp>
      <p:sp>
        <p:nvSpPr>
          <p:cNvPr id="7" name="標題 1"/>
          <p:cNvSpPr>
            <a:spLocks noGrp="1"/>
          </p:cNvSpPr>
          <p:nvPr>
            <p:ph type="title"/>
          </p:nvPr>
        </p:nvSpPr>
        <p:spPr>
          <a:xfrm>
            <a:off x="537113"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3.</a:t>
            </a:r>
            <a:r>
              <a:rPr lang="zh-TW" altLang="en-US" sz="2000" b="1" kern="100" dirty="0">
                <a:solidFill>
                  <a:srgbClr val="0000FF"/>
                </a:solidFill>
                <a:latin typeface="Times New Roman" pitchFamily="18" charset="0"/>
                <a:ea typeface="標楷體"/>
                <a:cs typeface="Times New Roman" pitchFamily="18" charset="0"/>
              </a:rPr>
              <a:t>颱風路徑歸納</a:t>
            </a:r>
          </a:p>
        </p:txBody>
      </p:sp>
      <p:sp>
        <p:nvSpPr>
          <p:cNvPr id="15" name="矩形 14"/>
          <p:cNvSpPr/>
          <p:nvPr/>
        </p:nvSpPr>
        <p:spPr>
          <a:xfrm>
            <a:off x="159173" y="874659"/>
            <a:ext cx="6694006" cy="1695336"/>
          </a:xfrm>
          <a:prstGeom prst="rect">
            <a:avLst/>
          </a:prstGeom>
        </p:spPr>
        <p:txBody>
          <a:bodyPr wrap="square">
            <a:spAutoFit/>
          </a:bodyPr>
          <a:lstStyle/>
          <a:p>
            <a:pPr>
              <a:lnSpc>
                <a:spcPts val="2500"/>
              </a:lnSpc>
            </a:pPr>
            <a:r>
              <a:rPr lang="zh-TW" altLang="en-US" b="1" kern="100" dirty="0">
                <a:solidFill>
                  <a:srgbClr val="0000FF"/>
                </a:solidFill>
                <a:latin typeface="Times New Roman" pitchFamily="18" charset="0"/>
                <a:ea typeface="標楷體"/>
                <a:cs typeface="Times New Roman" pitchFamily="18" charset="0"/>
              </a:rPr>
              <a:t>        溫室設置地點地理位置</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嘉義縣位於台灣西部，以颱風侵襲入徑而言，以第</a:t>
            </a:r>
            <a:r>
              <a:rPr lang="en-US" altLang="zh-TW" kern="100" dirty="0">
                <a:solidFill>
                  <a:prstClr val="black"/>
                </a:solidFill>
                <a:latin typeface="Times New Roman" pitchFamily="18" charset="0"/>
                <a:ea typeface="標楷體"/>
                <a:cs typeface="Times New Roman" pitchFamily="18" charset="0"/>
              </a:rPr>
              <a:t>3</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4</a:t>
            </a:r>
            <a:r>
              <a:rPr lang="zh-TW" altLang="en-US" kern="100" dirty="0">
                <a:solidFill>
                  <a:prstClr val="black"/>
                </a:solidFill>
                <a:latin typeface="Times New Roman" pitchFamily="18" charset="0"/>
                <a:ea typeface="標楷體"/>
                <a:cs typeface="Times New Roman" pitchFamily="18" charset="0"/>
              </a:rPr>
              <a:t>及</a:t>
            </a:r>
            <a:r>
              <a:rPr lang="en-US" altLang="zh-TW" kern="100" dirty="0">
                <a:solidFill>
                  <a:prstClr val="black"/>
                </a:solidFill>
                <a:latin typeface="Times New Roman" pitchFamily="18" charset="0"/>
                <a:ea typeface="標楷體"/>
                <a:cs typeface="Times New Roman" pitchFamily="18" charset="0"/>
              </a:rPr>
              <a:t>9</a:t>
            </a:r>
            <a:r>
              <a:rPr lang="zh-TW" altLang="en-US" kern="100" dirty="0">
                <a:solidFill>
                  <a:prstClr val="black"/>
                </a:solidFill>
                <a:latin typeface="Times New Roman" pitchFamily="18" charset="0"/>
                <a:ea typeface="標楷體"/>
                <a:cs typeface="Times New Roman" pitchFamily="18" charset="0"/>
              </a:rPr>
              <a:t>路徑對嘉義區域影響較大，第</a:t>
            </a:r>
            <a:r>
              <a:rPr lang="en-US" altLang="zh-TW" kern="100" dirty="0">
                <a:solidFill>
                  <a:prstClr val="black"/>
                </a:solidFill>
                <a:latin typeface="Times New Roman" pitchFamily="18" charset="0"/>
                <a:ea typeface="標楷體"/>
                <a:cs typeface="Times New Roman" pitchFamily="18" charset="0"/>
              </a:rPr>
              <a:t>7</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5</a:t>
            </a:r>
            <a:r>
              <a:rPr lang="zh-TW" altLang="en-US" kern="100" dirty="0">
                <a:solidFill>
                  <a:prstClr val="black"/>
                </a:solidFill>
                <a:latin typeface="Times New Roman" pitchFamily="18" charset="0"/>
                <a:ea typeface="標楷體"/>
                <a:cs typeface="Times New Roman" pitchFamily="18" charset="0"/>
              </a:rPr>
              <a:t>及</a:t>
            </a:r>
            <a:r>
              <a:rPr lang="en-US" altLang="zh-TW" kern="100" dirty="0">
                <a:solidFill>
                  <a:prstClr val="black"/>
                </a:solidFill>
                <a:latin typeface="Times New Roman" pitchFamily="18" charset="0"/>
                <a:ea typeface="標楷體"/>
                <a:cs typeface="Times New Roman" pitchFamily="18" charset="0"/>
              </a:rPr>
              <a:t>2</a:t>
            </a:r>
            <a:r>
              <a:rPr lang="zh-TW" altLang="en-US" kern="100" dirty="0">
                <a:solidFill>
                  <a:prstClr val="black"/>
                </a:solidFill>
                <a:latin typeface="Times New Roman" pitchFamily="18" charset="0"/>
                <a:ea typeface="標楷體"/>
                <a:cs typeface="Times New Roman" pitchFamily="18" charset="0"/>
              </a:rPr>
              <a:t>路徑次之。</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依據中央氣象局颱風資料庫之資料，自</a:t>
            </a:r>
            <a:r>
              <a:rPr lang="en-US" altLang="zh-TW" kern="100" dirty="0">
                <a:solidFill>
                  <a:prstClr val="black"/>
                </a:solidFill>
                <a:latin typeface="Times New Roman" pitchFamily="18" charset="0"/>
                <a:ea typeface="標楷體"/>
                <a:cs typeface="Times New Roman" pitchFamily="18" charset="0"/>
              </a:rPr>
              <a:t>1958</a:t>
            </a:r>
            <a:r>
              <a:rPr lang="zh-TW" altLang="en-US" kern="100" dirty="0">
                <a:solidFill>
                  <a:prstClr val="black"/>
                </a:solidFill>
                <a:latin typeface="Times New Roman" pitchFamily="18" charset="0"/>
                <a:ea typeface="標楷體"/>
                <a:cs typeface="Times New Roman" pitchFamily="18" charset="0"/>
              </a:rPr>
              <a:t>至</a:t>
            </a:r>
            <a:r>
              <a:rPr lang="en-US" altLang="zh-TW" kern="100" dirty="0">
                <a:solidFill>
                  <a:prstClr val="black"/>
                </a:solidFill>
                <a:latin typeface="Times New Roman" pitchFamily="18" charset="0"/>
                <a:ea typeface="標楷體"/>
                <a:cs typeface="Times New Roman" pitchFamily="18" charset="0"/>
              </a:rPr>
              <a:t>2016</a:t>
            </a:r>
            <a:r>
              <a:rPr lang="zh-TW" altLang="en-US" kern="100" dirty="0">
                <a:solidFill>
                  <a:prstClr val="black"/>
                </a:solidFill>
                <a:latin typeface="Times New Roman" pitchFamily="18" charset="0"/>
                <a:ea typeface="標楷體"/>
                <a:cs typeface="Times New Roman" pitchFamily="18" charset="0"/>
              </a:rPr>
              <a:t>年的歷史侵台颱風，編號第</a:t>
            </a:r>
            <a:r>
              <a:rPr lang="en-US" altLang="zh-TW" kern="100" dirty="0">
                <a:solidFill>
                  <a:prstClr val="black"/>
                </a:solidFill>
                <a:latin typeface="Times New Roman" pitchFamily="18" charset="0"/>
                <a:ea typeface="標楷體"/>
                <a:cs typeface="Times New Roman" pitchFamily="18" charset="0"/>
              </a:rPr>
              <a:t>3</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4</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9</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7</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5</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2</a:t>
            </a:r>
            <a:r>
              <a:rPr lang="zh-TW" altLang="en-US" kern="100" dirty="0">
                <a:solidFill>
                  <a:prstClr val="black"/>
                </a:solidFill>
                <a:latin typeface="Times New Roman" pitchFamily="18" charset="0"/>
                <a:ea typeface="標楷體"/>
                <a:cs typeface="Times New Roman" pitchFamily="18" charset="0"/>
              </a:rPr>
              <a:t>路徑次數列表入下</a:t>
            </a:r>
            <a:r>
              <a:rPr lang="en-US" altLang="zh-TW" kern="100" dirty="0">
                <a:solidFill>
                  <a:prstClr val="black"/>
                </a:solidFill>
                <a:latin typeface="Times New Roman" pitchFamily="18" charset="0"/>
                <a:ea typeface="標楷體"/>
                <a:cs typeface="Times New Roman" pitchFamily="18" charset="0"/>
              </a:rPr>
              <a:t>:</a:t>
            </a:r>
          </a:p>
        </p:txBody>
      </p:sp>
      <p:pic>
        <p:nvPicPr>
          <p:cNvPr id="27" name="圖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511" y="874659"/>
            <a:ext cx="1878952" cy="2264898"/>
          </a:xfrm>
          <a:prstGeom prst="rect">
            <a:avLst/>
          </a:prstGeom>
        </p:spPr>
      </p:pic>
      <p:sp>
        <p:nvSpPr>
          <p:cNvPr id="2" name="矩形 1"/>
          <p:cNvSpPr/>
          <p:nvPr/>
        </p:nvSpPr>
        <p:spPr>
          <a:xfrm>
            <a:off x="6620790" y="3139557"/>
            <a:ext cx="2343730" cy="369332"/>
          </a:xfrm>
          <a:prstGeom prst="rect">
            <a:avLst/>
          </a:prstGeom>
        </p:spPr>
        <p:txBody>
          <a:bodyPr wrap="square">
            <a:spAutoFit/>
          </a:bodyPr>
          <a:lstStyle/>
          <a:p>
            <a:pPr algn="ctr"/>
            <a:r>
              <a:rPr lang="zh-TW" altLang="en-US" dirty="0">
                <a:solidFill>
                  <a:prstClr val="black"/>
                </a:solidFill>
                <a:latin typeface="標楷體" pitchFamily="65" charset="-120"/>
                <a:ea typeface="標楷體" pitchFamily="65" charset="-120"/>
              </a:rPr>
              <a:t>侵台颱風路徑編號圖</a:t>
            </a:r>
          </a:p>
        </p:txBody>
      </p:sp>
      <p:graphicFrame>
        <p:nvGraphicFramePr>
          <p:cNvPr id="3" name="表格 2"/>
          <p:cNvGraphicFramePr>
            <a:graphicFrameLocks noGrp="1"/>
          </p:cNvGraphicFramePr>
          <p:nvPr>
            <p:extLst/>
          </p:nvPr>
        </p:nvGraphicFramePr>
        <p:xfrm>
          <a:off x="1046678" y="2627746"/>
          <a:ext cx="5041742" cy="2417207"/>
        </p:xfrm>
        <a:graphic>
          <a:graphicData uri="http://schemas.openxmlformats.org/drawingml/2006/table">
            <a:tbl>
              <a:tblPr firstRow="1" bandRow="1">
                <a:tableStyleId>{5C22544A-7EE6-4342-B048-85BDC9FD1C3A}</a:tableStyleId>
              </a:tblPr>
              <a:tblGrid>
                <a:gridCol w="1111345">
                  <a:extLst>
                    <a:ext uri="{9D8B030D-6E8A-4147-A177-3AD203B41FA5}">
                      <a16:colId xmlns:a16="http://schemas.microsoft.com/office/drawing/2014/main" val="20000"/>
                    </a:ext>
                  </a:extLst>
                </a:gridCol>
                <a:gridCol w="1139484">
                  <a:extLst>
                    <a:ext uri="{9D8B030D-6E8A-4147-A177-3AD203B41FA5}">
                      <a16:colId xmlns:a16="http://schemas.microsoft.com/office/drawing/2014/main" val="20001"/>
                    </a:ext>
                  </a:extLst>
                </a:gridCol>
                <a:gridCol w="886264">
                  <a:extLst>
                    <a:ext uri="{9D8B030D-6E8A-4147-A177-3AD203B41FA5}">
                      <a16:colId xmlns:a16="http://schemas.microsoft.com/office/drawing/2014/main" val="20002"/>
                    </a:ext>
                  </a:extLst>
                </a:gridCol>
                <a:gridCol w="891775">
                  <a:extLst>
                    <a:ext uri="{9D8B030D-6E8A-4147-A177-3AD203B41FA5}">
                      <a16:colId xmlns:a16="http://schemas.microsoft.com/office/drawing/2014/main" val="20003"/>
                    </a:ext>
                  </a:extLst>
                </a:gridCol>
                <a:gridCol w="1012874">
                  <a:extLst>
                    <a:ext uri="{9D8B030D-6E8A-4147-A177-3AD203B41FA5}">
                      <a16:colId xmlns:a16="http://schemas.microsoft.com/office/drawing/2014/main" val="20004"/>
                    </a:ext>
                  </a:extLst>
                </a:gridCol>
              </a:tblGrid>
              <a:tr h="370840">
                <a:tc>
                  <a:txBody>
                    <a:bodyPr/>
                    <a:lstStyle/>
                    <a:p>
                      <a:pPr algn="ctr"/>
                      <a:r>
                        <a:rPr lang="zh-TW" altLang="en-US" b="0" dirty="0">
                          <a:solidFill>
                            <a:schemeClr val="tx1"/>
                          </a:solidFill>
                          <a:latin typeface="Times New Roman" pitchFamily="18" charset="0"/>
                          <a:ea typeface="標楷體" pitchFamily="65" charset="-120"/>
                          <a:cs typeface="Times New Roman" pitchFamily="18" charset="0"/>
                        </a:rPr>
                        <a:t>路徑編號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0" dirty="0">
                          <a:solidFill>
                            <a:schemeClr val="tx1"/>
                          </a:solidFill>
                          <a:latin typeface="Times New Roman" pitchFamily="18" charset="0"/>
                          <a:ea typeface="標楷體" pitchFamily="65" charset="-120"/>
                          <a:cs typeface="Times New Roman" pitchFamily="18" charset="0"/>
                        </a:rPr>
                        <a:t>颱風數量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0" dirty="0">
                          <a:solidFill>
                            <a:schemeClr val="tx1"/>
                          </a:solidFill>
                          <a:latin typeface="Times New Roman" pitchFamily="18" charset="0"/>
                          <a:ea typeface="標楷體" pitchFamily="65" charset="-120"/>
                          <a:cs typeface="Times New Roman" pitchFamily="18" charset="0"/>
                        </a:rPr>
                        <a:t>強烈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0" dirty="0">
                          <a:solidFill>
                            <a:schemeClr val="tx1"/>
                          </a:solidFill>
                          <a:latin typeface="Times New Roman" pitchFamily="18" charset="0"/>
                          <a:ea typeface="標楷體" pitchFamily="65" charset="-120"/>
                          <a:cs typeface="Times New Roman" pitchFamily="18" charset="0"/>
                        </a:rPr>
                        <a:t>中度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0" dirty="0">
                          <a:solidFill>
                            <a:schemeClr val="tx1"/>
                          </a:solidFill>
                          <a:latin typeface="Times New Roman" pitchFamily="18" charset="0"/>
                          <a:ea typeface="標楷體" pitchFamily="65" charset="-120"/>
                          <a:cs typeface="Times New Roman" pitchFamily="18" charset="0"/>
                        </a:rPr>
                        <a:t>輕度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algn="ctr" rtl="0" fontAlgn="ctr"/>
                      <a:r>
                        <a:rPr lang="en-US" altLang="zh-TW" sz="1800" b="0" i="0" u="none" strike="noStrike">
                          <a:solidFill>
                            <a:srgbClr val="000000"/>
                          </a:solidFill>
                          <a:effectLst/>
                          <a:latin typeface="Times New Roman"/>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rtl="0" fontAlgn="ctr"/>
                      <a:r>
                        <a:rPr lang="en-US" altLang="zh-TW" sz="1800" b="0" i="0" u="none" strike="noStrike">
                          <a:solidFill>
                            <a:srgbClr val="000000"/>
                          </a:solidFill>
                          <a:effectLst/>
                          <a:latin typeface="Times New Roman"/>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rtl="0" fontAlgn="ctr"/>
                      <a:r>
                        <a:rPr lang="en-US" altLang="zh-TW" sz="1800" b="0" i="0" u="none" strike="noStrike">
                          <a:solidFill>
                            <a:srgbClr val="000000"/>
                          </a:solidFill>
                          <a:effectLst/>
                          <a:latin typeface="Times New Roman"/>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rtl="0" fontAlgn="ctr"/>
                      <a:r>
                        <a:rPr lang="en-US" altLang="zh-TW" sz="1800" b="0" i="0" u="none" strike="noStrike">
                          <a:solidFill>
                            <a:srgbClr val="000000"/>
                          </a:solidFill>
                          <a:effectLst/>
                          <a:latin typeface="Times New Roman"/>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88687">
                <a:tc>
                  <a:txBody>
                    <a:bodyPr/>
                    <a:lstStyle/>
                    <a:p>
                      <a:pPr algn="ctr" rtl="0" fontAlgn="ctr"/>
                      <a:r>
                        <a:rPr lang="en-US" altLang="zh-TW" sz="1800" b="0" i="0" u="none" strike="noStrike">
                          <a:solidFill>
                            <a:srgbClr val="000000"/>
                          </a:solidFill>
                          <a:effectLst/>
                          <a:latin typeface="Times New Roman"/>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pPr algn="ctr" rtl="0" fontAlgn="ctr"/>
                      <a:r>
                        <a:rPr lang="en-US" altLang="zh-TW" sz="1800" b="0" i="0" u="none" strike="noStrike">
                          <a:solidFill>
                            <a:srgbClr val="000000"/>
                          </a:solidFill>
                          <a:effectLst/>
                          <a:latin typeface="Times New Roman"/>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29" name="矩形 28"/>
          <p:cNvSpPr/>
          <p:nvPr/>
        </p:nvSpPr>
        <p:spPr>
          <a:xfrm>
            <a:off x="7769691" y="5201798"/>
            <a:ext cx="545930" cy="1477328"/>
          </a:xfrm>
          <a:prstGeom prst="rect">
            <a:avLst/>
          </a:prstGeom>
        </p:spPr>
        <p:txBody>
          <a:bodyPr wrap="square">
            <a:spAutoFit/>
          </a:bodyPr>
          <a:lstStyle/>
          <a:p>
            <a:pPr algn="ctr"/>
            <a:r>
              <a:rPr lang="zh-TW" altLang="en-US" dirty="0">
                <a:solidFill>
                  <a:prstClr val="black"/>
                </a:solidFill>
                <a:latin typeface="標楷體" pitchFamily="65" charset="-120"/>
                <a:ea typeface="標楷體" pitchFamily="65" charset="-120"/>
              </a:rPr>
              <a:t>路徑編號</a:t>
            </a:r>
            <a:endParaRPr lang="en-US" altLang="zh-TW" dirty="0">
              <a:solidFill>
                <a:prstClr val="black"/>
              </a:solidFill>
              <a:latin typeface="標楷體" pitchFamily="65" charset="-120"/>
              <a:ea typeface="標楷體" pitchFamily="65" charset="-120"/>
            </a:endParaRPr>
          </a:p>
          <a:p>
            <a:pPr algn="ctr"/>
            <a:r>
              <a:rPr lang="en-US" altLang="zh-TW" dirty="0">
                <a:solidFill>
                  <a:prstClr val="black"/>
                </a:solidFill>
                <a:latin typeface="Times New Roman" pitchFamily="18" charset="0"/>
                <a:ea typeface="標楷體" pitchFamily="65" charset="-120"/>
                <a:cs typeface="Times New Roman" pitchFamily="18" charset="0"/>
              </a:rPr>
              <a:t>2</a:t>
            </a:r>
            <a:endParaRPr lang="zh-TW" altLang="en-US" dirty="0">
              <a:solidFill>
                <a:prstClr val="black"/>
              </a:solidFill>
              <a:latin typeface="Times New Roman" pitchFamily="18" charset="0"/>
              <a:ea typeface="標楷體" pitchFamily="65" charset="-120"/>
              <a:cs typeface="Times New Roman" pitchFamily="18"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819" y="5248365"/>
            <a:ext cx="13335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矩形 29"/>
          <p:cNvSpPr/>
          <p:nvPr/>
        </p:nvSpPr>
        <p:spPr>
          <a:xfrm>
            <a:off x="2252995" y="5161687"/>
            <a:ext cx="545930" cy="1477328"/>
          </a:xfrm>
          <a:prstGeom prst="rect">
            <a:avLst/>
          </a:prstGeom>
        </p:spPr>
        <p:txBody>
          <a:bodyPr wrap="square">
            <a:spAutoFit/>
          </a:bodyPr>
          <a:lstStyle/>
          <a:p>
            <a:pPr algn="ctr"/>
            <a:r>
              <a:rPr lang="zh-TW" altLang="en-US" dirty="0">
                <a:solidFill>
                  <a:prstClr val="black"/>
                </a:solidFill>
                <a:latin typeface="標楷體" pitchFamily="65" charset="-120"/>
                <a:ea typeface="標楷體" pitchFamily="65" charset="-120"/>
              </a:rPr>
              <a:t>路徑編號</a:t>
            </a:r>
            <a:endParaRPr lang="en-US" altLang="zh-TW" dirty="0">
              <a:solidFill>
                <a:prstClr val="black"/>
              </a:solidFill>
              <a:latin typeface="標楷體" pitchFamily="65" charset="-120"/>
              <a:ea typeface="標楷體" pitchFamily="65" charset="-120"/>
            </a:endParaRPr>
          </a:p>
          <a:p>
            <a:pPr algn="ctr"/>
            <a:r>
              <a:rPr lang="en-US" altLang="zh-TW" dirty="0">
                <a:solidFill>
                  <a:prstClr val="black"/>
                </a:solidFill>
                <a:latin typeface="Times New Roman" pitchFamily="18" charset="0"/>
                <a:ea typeface="標楷體" pitchFamily="65" charset="-120"/>
                <a:cs typeface="Times New Roman" pitchFamily="18" charset="0"/>
              </a:rPr>
              <a:t>3</a:t>
            </a:r>
            <a:endParaRPr lang="zh-TW" altLang="en-US" dirty="0">
              <a:solidFill>
                <a:prstClr val="black"/>
              </a:solidFill>
              <a:latin typeface="Times New Roman" pitchFamily="18" charset="0"/>
              <a:ea typeface="標楷體" pitchFamily="65" charset="-120"/>
              <a:cs typeface="Times New Roman" pitchFamily="18" charset="0"/>
            </a:endParaRPr>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007" y="5207964"/>
            <a:ext cx="1250337" cy="1437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矩形 32"/>
          <p:cNvSpPr/>
          <p:nvPr/>
        </p:nvSpPr>
        <p:spPr>
          <a:xfrm>
            <a:off x="3990856" y="5168032"/>
            <a:ext cx="545930" cy="1477328"/>
          </a:xfrm>
          <a:prstGeom prst="rect">
            <a:avLst/>
          </a:prstGeom>
        </p:spPr>
        <p:txBody>
          <a:bodyPr wrap="square">
            <a:spAutoFit/>
          </a:bodyPr>
          <a:lstStyle/>
          <a:p>
            <a:pPr algn="ctr"/>
            <a:r>
              <a:rPr lang="zh-TW" altLang="en-US" dirty="0">
                <a:solidFill>
                  <a:prstClr val="black"/>
                </a:solidFill>
                <a:latin typeface="標楷體" pitchFamily="65" charset="-120"/>
                <a:ea typeface="標楷體" pitchFamily="65" charset="-120"/>
              </a:rPr>
              <a:t>路徑編號</a:t>
            </a:r>
            <a:endParaRPr lang="en-US" altLang="zh-TW" dirty="0">
              <a:solidFill>
                <a:prstClr val="black"/>
              </a:solidFill>
              <a:latin typeface="標楷體" pitchFamily="65" charset="-120"/>
              <a:ea typeface="標楷體" pitchFamily="65" charset="-120"/>
            </a:endParaRPr>
          </a:p>
          <a:p>
            <a:pPr algn="ctr"/>
            <a:r>
              <a:rPr lang="en-US" altLang="zh-TW" dirty="0">
                <a:solidFill>
                  <a:prstClr val="black"/>
                </a:solidFill>
                <a:latin typeface="Times New Roman" pitchFamily="18" charset="0"/>
                <a:ea typeface="標楷體" pitchFamily="65" charset="-120"/>
                <a:cs typeface="Times New Roman" pitchFamily="18" charset="0"/>
              </a:rPr>
              <a:t>4</a:t>
            </a:r>
            <a:endParaRPr lang="zh-TW" altLang="en-US" dirty="0">
              <a:solidFill>
                <a:prstClr val="black"/>
              </a:solidFill>
              <a:latin typeface="Times New Roman" pitchFamily="18" charset="0"/>
              <a:ea typeface="標楷體" pitchFamily="65" charset="-120"/>
              <a:cs typeface="Times New Roman" pitchFamily="18" charset="0"/>
            </a:endParaRPr>
          </a:p>
        </p:txBody>
      </p:sp>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4379" y="5201797"/>
            <a:ext cx="1425990" cy="143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5713" y="5166450"/>
            <a:ext cx="1285996" cy="147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5823801" y="5161687"/>
            <a:ext cx="545930" cy="1477328"/>
          </a:xfrm>
          <a:prstGeom prst="rect">
            <a:avLst/>
          </a:prstGeom>
        </p:spPr>
        <p:txBody>
          <a:bodyPr wrap="square">
            <a:spAutoFit/>
          </a:bodyPr>
          <a:lstStyle/>
          <a:p>
            <a:pPr algn="ctr"/>
            <a:r>
              <a:rPr lang="zh-TW" altLang="en-US" dirty="0">
                <a:solidFill>
                  <a:prstClr val="black"/>
                </a:solidFill>
                <a:latin typeface="標楷體" pitchFamily="65" charset="-120"/>
                <a:ea typeface="標楷體" pitchFamily="65" charset="-120"/>
              </a:rPr>
              <a:t>路徑編號</a:t>
            </a:r>
            <a:endParaRPr lang="en-US" altLang="zh-TW" dirty="0">
              <a:solidFill>
                <a:prstClr val="black"/>
              </a:solidFill>
              <a:latin typeface="標楷體" pitchFamily="65" charset="-120"/>
              <a:ea typeface="標楷體" pitchFamily="65" charset="-120"/>
            </a:endParaRPr>
          </a:p>
          <a:p>
            <a:pPr algn="ctr"/>
            <a:r>
              <a:rPr lang="en-US" altLang="zh-TW" dirty="0">
                <a:solidFill>
                  <a:prstClr val="black"/>
                </a:solidFill>
                <a:latin typeface="Times New Roman" pitchFamily="18" charset="0"/>
                <a:ea typeface="標楷體" pitchFamily="65" charset="-120"/>
                <a:cs typeface="Times New Roman" pitchFamily="18" charset="0"/>
              </a:rPr>
              <a:t>5</a:t>
            </a:r>
            <a:endParaRPr lang="zh-TW" altLang="en-US" dirty="0">
              <a:solidFill>
                <a:prstClr val="black"/>
              </a:solidFill>
              <a:latin typeface="Times New Roman" pitchFamily="18" charset="0"/>
              <a:ea typeface="標楷體" pitchFamily="65" charset="-120"/>
              <a:cs typeface="Times New Roman" pitchFamily="18" charset="0"/>
            </a:endParaRPr>
          </a:p>
        </p:txBody>
      </p:sp>
      <p:pic>
        <p:nvPicPr>
          <p:cNvPr id="23557"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3958" y="3533618"/>
            <a:ext cx="1376411" cy="158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矩形 24"/>
          <p:cNvSpPr/>
          <p:nvPr/>
        </p:nvSpPr>
        <p:spPr>
          <a:xfrm>
            <a:off x="7769691" y="3586724"/>
            <a:ext cx="545930" cy="1477328"/>
          </a:xfrm>
          <a:prstGeom prst="rect">
            <a:avLst/>
          </a:prstGeom>
        </p:spPr>
        <p:txBody>
          <a:bodyPr wrap="square">
            <a:spAutoFit/>
          </a:bodyPr>
          <a:lstStyle/>
          <a:p>
            <a:pPr algn="ctr"/>
            <a:r>
              <a:rPr lang="zh-TW" altLang="en-US" dirty="0">
                <a:solidFill>
                  <a:prstClr val="black"/>
                </a:solidFill>
                <a:latin typeface="標楷體" pitchFamily="65" charset="-120"/>
                <a:ea typeface="標楷體" pitchFamily="65" charset="-120"/>
              </a:rPr>
              <a:t>路徑編號</a:t>
            </a:r>
            <a:endParaRPr lang="en-US" altLang="zh-TW" dirty="0">
              <a:solidFill>
                <a:prstClr val="black"/>
              </a:solidFill>
              <a:latin typeface="標楷體" pitchFamily="65" charset="-120"/>
              <a:ea typeface="標楷體" pitchFamily="65" charset="-120"/>
            </a:endParaRPr>
          </a:p>
          <a:p>
            <a:pPr algn="ctr"/>
            <a:r>
              <a:rPr lang="en-US" altLang="zh-TW" dirty="0">
                <a:solidFill>
                  <a:prstClr val="black"/>
                </a:solidFill>
                <a:latin typeface="Times New Roman" pitchFamily="18" charset="0"/>
                <a:ea typeface="標楷體" pitchFamily="65" charset="-120"/>
                <a:cs typeface="Times New Roman" pitchFamily="18" charset="0"/>
              </a:rPr>
              <a:t>7</a:t>
            </a:r>
            <a:endParaRPr lang="zh-TW" altLang="en-US" dirty="0">
              <a:solidFill>
                <a:prstClr val="black"/>
              </a:solidFill>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20466866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164</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3.1</a:t>
            </a:r>
            <a:r>
              <a:rPr lang="zh-TW" altLang="en-US" sz="2000" b="1" kern="100" dirty="0">
                <a:solidFill>
                  <a:srgbClr val="0000FF"/>
                </a:solidFill>
                <a:latin typeface="Times New Roman" pitchFamily="18" charset="0"/>
                <a:ea typeface="標楷體"/>
                <a:cs typeface="Times New Roman" pitchFamily="18" charset="0"/>
              </a:rPr>
              <a:t>溫室設置地點歷史颱風</a:t>
            </a:r>
          </a:p>
        </p:txBody>
      </p:sp>
      <p:sp>
        <p:nvSpPr>
          <p:cNvPr id="15" name="矩形 14"/>
          <p:cNvSpPr/>
          <p:nvPr/>
        </p:nvSpPr>
        <p:spPr>
          <a:xfrm>
            <a:off x="297229" y="874659"/>
            <a:ext cx="8537281" cy="1695336"/>
          </a:xfrm>
          <a:prstGeom prst="rect">
            <a:avLst/>
          </a:prstGeom>
        </p:spPr>
        <p:txBody>
          <a:bodyPr wrap="square">
            <a:spAutoFit/>
          </a:bodyPr>
          <a:lstStyle/>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嘉義縣太保市以颱風歷史路徑編號</a:t>
            </a:r>
            <a:r>
              <a:rPr lang="en-US" altLang="zh-TW" kern="100" dirty="0">
                <a:solidFill>
                  <a:prstClr val="black"/>
                </a:solidFill>
                <a:latin typeface="Times New Roman" pitchFamily="18" charset="0"/>
                <a:ea typeface="標楷體"/>
                <a:cs typeface="Times New Roman" pitchFamily="18" charset="0"/>
              </a:rPr>
              <a:t>3</a:t>
            </a:r>
            <a:r>
              <a:rPr lang="zh-TW" altLang="en-US" kern="100" dirty="0">
                <a:solidFill>
                  <a:prstClr val="black"/>
                </a:solidFill>
                <a:latin typeface="Times New Roman" pitchFamily="18" charset="0"/>
                <a:ea typeface="標楷體"/>
                <a:cs typeface="Times New Roman" pitchFamily="18" charset="0"/>
              </a:rPr>
              <a:t>通過的機率最高，其定義為颱風路徑貫穿中台灣，所以颱風眼經過嘉義縣太保市的機率最高，溫室承受的風速最大。</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依據颱風資料庫之資料，</a:t>
            </a:r>
            <a:r>
              <a:rPr lang="zh-TW" altLang="en-US" b="1" kern="100" dirty="0">
                <a:solidFill>
                  <a:srgbClr val="0000FF"/>
                </a:solidFill>
                <a:latin typeface="Times New Roman" pitchFamily="18" charset="0"/>
                <a:ea typeface="標楷體"/>
                <a:cs typeface="Times New Roman" pitchFamily="18" charset="0"/>
              </a:rPr>
              <a:t>每</a:t>
            </a:r>
            <a:r>
              <a:rPr lang="en-US" altLang="zh-TW" b="1" kern="100" dirty="0">
                <a:solidFill>
                  <a:srgbClr val="0000FF"/>
                </a:solidFill>
                <a:latin typeface="Times New Roman" pitchFamily="18" charset="0"/>
                <a:ea typeface="標楷體"/>
                <a:cs typeface="Times New Roman" pitchFamily="18" charset="0"/>
              </a:rPr>
              <a:t>1~2</a:t>
            </a:r>
            <a:r>
              <a:rPr lang="zh-TW" altLang="en-US" b="1" kern="100" dirty="0">
                <a:solidFill>
                  <a:srgbClr val="0000FF"/>
                </a:solidFill>
                <a:latin typeface="Times New Roman" pitchFamily="18" charset="0"/>
                <a:ea typeface="標楷體"/>
                <a:cs typeface="Times New Roman" pitchFamily="18" charset="0"/>
              </a:rPr>
              <a:t>年會有一次路徑</a:t>
            </a:r>
            <a:r>
              <a:rPr lang="en-US" altLang="zh-TW" b="1" kern="100" dirty="0">
                <a:solidFill>
                  <a:srgbClr val="0000FF"/>
                </a:solidFill>
                <a:latin typeface="Times New Roman" pitchFamily="18" charset="0"/>
                <a:ea typeface="標楷體"/>
                <a:cs typeface="Times New Roman" pitchFamily="18" charset="0"/>
              </a:rPr>
              <a:t>3</a:t>
            </a:r>
            <a:r>
              <a:rPr lang="zh-TW" altLang="en-US" b="1" kern="100" dirty="0">
                <a:solidFill>
                  <a:srgbClr val="0000FF"/>
                </a:solidFill>
                <a:latin typeface="Times New Roman" pitchFamily="18" charset="0"/>
                <a:ea typeface="標楷體"/>
                <a:cs typeface="Times New Roman" pitchFamily="18" charset="0"/>
              </a:rPr>
              <a:t>之中度以上颱風侵襲嘉義，僅</a:t>
            </a:r>
            <a:r>
              <a:rPr lang="en-US" altLang="zh-TW" b="1" kern="100" dirty="0">
                <a:solidFill>
                  <a:srgbClr val="0000FF"/>
                </a:solidFill>
                <a:latin typeface="Times New Roman" pitchFamily="18" charset="0"/>
                <a:ea typeface="標楷體"/>
                <a:cs typeface="Times New Roman" pitchFamily="18" charset="0"/>
              </a:rPr>
              <a:t>2005</a:t>
            </a:r>
            <a:r>
              <a:rPr lang="zh-TW" altLang="en-US" b="1" kern="100" dirty="0">
                <a:solidFill>
                  <a:srgbClr val="0000FF"/>
                </a:solidFill>
                <a:latin typeface="Times New Roman" pitchFamily="18" charset="0"/>
                <a:ea typeface="標楷體"/>
                <a:cs typeface="Times New Roman" pitchFamily="18" charset="0"/>
              </a:rPr>
              <a:t>年曾同時有</a:t>
            </a:r>
            <a:r>
              <a:rPr lang="en-US" altLang="zh-TW" b="1" kern="100" dirty="0">
                <a:solidFill>
                  <a:srgbClr val="0000FF"/>
                </a:solidFill>
                <a:latin typeface="Times New Roman" pitchFamily="18" charset="0"/>
                <a:ea typeface="標楷體"/>
                <a:cs typeface="Times New Roman" pitchFamily="18" charset="0"/>
              </a:rPr>
              <a:t>3</a:t>
            </a:r>
            <a:r>
              <a:rPr lang="zh-TW" altLang="en-US" b="1" kern="100" dirty="0">
                <a:solidFill>
                  <a:srgbClr val="0000FF"/>
                </a:solidFill>
                <a:latin typeface="Times New Roman" pitchFamily="18" charset="0"/>
                <a:ea typeface="標楷體"/>
                <a:cs typeface="Times New Roman" pitchFamily="18" charset="0"/>
              </a:rPr>
              <a:t>次強烈颱風，但由於有中央山脈屏障，</a:t>
            </a:r>
            <a:r>
              <a:rPr lang="zh-TW" altLang="en-US" b="1" kern="100" dirty="0">
                <a:solidFill>
                  <a:srgbClr val="FF0000"/>
                </a:solidFill>
                <a:latin typeface="Times New Roman" pitchFamily="18" charset="0"/>
                <a:ea typeface="標楷體"/>
                <a:cs typeface="Times New Roman" pitchFamily="18" charset="0"/>
              </a:rPr>
              <a:t>嘉義區域為颱風侵襲必經路徑之中危險區域。</a:t>
            </a:r>
            <a:endParaRPr lang="en-US" altLang="zh-TW" b="1" kern="100" dirty="0">
              <a:solidFill>
                <a:srgbClr val="FF0000"/>
              </a:solidFill>
              <a:latin typeface="Times New Roman" pitchFamily="18" charset="0"/>
              <a:ea typeface="標楷體"/>
              <a:cs typeface="Times New Roman" pitchFamily="18" charset="0"/>
            </a:endParaRPr>
          </a:p>
        </p:txBody>
      </p:sp>
      <p:graphicFrame>
        <p:nvGraphicFramePr>
          <p:cNvPr id="20" name="表格 19"/>
          <p:cNvGraphicFramePr>
            <a:graphicFrameLocks noGrp="1"/>
          </p:cNvGraphicFramePr>
          <p:nvPr>
            <p:extLst/>
          </p:nvPr>
        </p:nvGraphicFramePr>
        <p:xfrm>
          <a:off x="647111" y="2987668"/>
          <a:ext cx="7849775" cy="3808730"/>
        </p:xfrm>
        <a:graphic>
          <a:graphicData uri="http://schemas.openxmlformats.org/drawingml/2006/table">
            <a:tbl>
              <a:tblPr firstRow="1" bandRow="1">
                <a:tableStyleId>{5C22544A-7EE6-4342-B048-85BDC9FD1C3A}</a:tableStyleId>
              </a:tblPr>
              <a:tblGrid>
                <a:gridCol w="570129">
                  <a:extLst>
                    <a:ext uri="{9D8B030D-6E8A-4147-A177-3AD203B41FA5}">
                      <a16:colId xmlns:a16="http://schemas.microsoft.com/office/drawing/2014/main" val="20000"/>
                    </a:ext>
                  </a:extLst>
                </a:gridCol>
                <a:gridCol w="1089679">
                  <a:extLst>
                    <a:ext uri="{9D8B030D-6E8A-4147-A177-3AD203B41FA5}">
                      <a16:colId xmlns:a16="http://schemas.microsoft.com/office/drawing/2014/main" val="20001"/>
                    </a:ext>
                  </a:extLst>
                </a:gridCol>
                <a:gridCol w="1384598">
                  <a:extLst>
                    <a:ext uri="{9D8B030D-6E8A-4147-A177-3AD203B41FA5}">
                      <a16:colId xmlns:a16="http://schemas.microsoft.com/office/drawing/2014/main" val="20002"/>
                    </a:ext>
                  </a:extLst>
                </a:gridCol>
                <a:gridCol w="1058810">
                  <a:extLst>
                    <a:ext uri="{9D8B030D-6E8A-4147-A177-3AD203B41FA5}">
                      <a16:colId xmlns:a16="http://schemas.microsoft.com/office/drawing/2014/main" val="20003"/>
                    </a:ext>
                  </a:extLst>
                </a:gridCol>
                <a:gridCol w="570129">
                  <a:extLst>
                    <a:ext uri="{9D8B030D-6E8A-4147-A177-3AD203B41FA5}">
                      <a16:colId xmlns:a16="http://schemas.microsoft.com/office/drawing/2014/main" val="20004"/>
                    </a:ext>
                  </a:extLst>
                </a:gridCol>
                <a:gridCol w="1058810">
                  <a:extLst>
                    <a:ext uri="{9D8B030D-6E8A-4147-A177-3AD203B41FA5}">
                      <a16:colId xmlns:a16="http://schemas.microsoft.com/office/drawing/2014/main" val="20005"/>
                    </a:ext>
                  </a:extLst>
                </a:gridCol>
                <a:gridCol w="1058810">
                  <a:extLst>
                    <a:ext uri="{9D8B030D-6E8A-4147-A177-3AD203B41FA5}">
                      <a16:colId xmlns:a16="http://schemas.microsoft.com/office/drawing/2014/main" val="20006"/>
                    </a:ext>
                  </a:extLst>
                </a:gridCol>
                <a:gridCol w="1058810">
                  <a:extLst>
                    <a:ext uri="{9D8B030D-6E8A-4147-A177-3AD203B41FA5}">
                      <a16:colId xmlns:a16="http://schemas.microsoft.com/office/drawing/2014/main" val="20007"/>
                    </a:ext>
                  </a:extLst>
                </a:gridCol>
              </a:tblGrid>
              <a:tr h="370840">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年分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颱風名稱</a:t>
                      </a:r>
                      <a:endParaRPr lang="en-US" altLang="zh-TW" sz="1800" b="0" kern="1200" dirty="0">
                        <a:solidFill>
                          <a:schemeClr val="tx1"/>
                        </a:solidFill>
                        <a:latin typeface="Times New Roman" pitchFamily="18" charset="0"/>
                        <a:ea typeface="標楷體" pitchFamily="65" charset="-120"/>
                        <a:cs typeface="Times New Roman" pitchFamily="18" charset="0"/>
                      </a:endParaRPr>
                    </a:p>
                    <a:p>
                      <a:pPr algn="ctr" fontAlgn="ctr"/>
                      <a:r>
                        <a:rPr lang="en-US" altLang="zh-TW" sz="1800" b="0" kern="1200" dirty="0">
                          <a:solidFill>
                            <a:schemeClr val="tx1"/>
                          </a:solidFill>
                          <a:latin typeface="Times New Roman" pitchFamily="18" charset="0"/>
                          <a:ea typeface="標楷體" pitchFamily="65" charset="-120"/>
                          <a:cs typeface="Times New Roman" pitchFamily="18" charset="0"/>
                        </a:rPr>
                        <a:t>(</a:t>
                      </a:r>
                      <a:r>
                        <a:rPr lang="zh-TW" altLang="en-US" sz="1800" b="0" kern="1200" dirty="0">
                          <a:solidFill>
                            <a:schemeClr val="tx1"/>
                          </a:solidFill>
                          <a:latin typeface="Times New Roman" pitchFamily="18" charset="0"/>
                          <a:ea typeface="標楷體" pitchFamily="65" charset="-120"/>
                          <a:cs typeface="Times New Roman" pitchFamily="18" charset="0"/>
                        </a:rPr>
                        <a:t>中文</a:t>
                      </a:r>
                      <a:r>
                        <a:rPr lang="en-US" altLang="zh-TW" sz="1800" b="0" kern="1200" dirty="0">
                          <a:solidFill>
                            <a:schemeClr val="tx1"/>
                          </a:solidFill>
                          <a:latin typeface="Times New Roman" pitchFamily="18" charset="0"/>
                          <a:ea typeface="標楷體" pitchFamily="65" charset="-120"/>
                          <a:cs typeface="Times New Roman" pitchFamily="18" charset="0"/>
                        </a:rPr>
                        <a:t>)</a:t>
                      </a:r>
                      <a:endParaRPr lang="zh-TW" alt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颱風名稱</a:t>
                      </a:r>
                      <a:endParaRPr lang="en-US" altLang="zh-TW" sz="1800" b="0" kern="1200" dirty="0">
                        <a:solidFill>
                          <a:schemeClr val="tx1"/>
                        </a:solidFill>
                        <a:latin typeface="Times New Roman" pitchFamily="18" charset="0"/>
                        <a:ea typeface="標楷體" pitchFamily="65" charset="-120"/>
                        <a:cs typeface="Times New Roman" pitchFamily="18" charset="0"/>
                      </a:endParaRPr>
                    </a:p>
                    <a:p>
                      <a:pPr algn="ctr" fontAlgn="ctr"/>
                      <a:r>
                        <a:rPr lang="en-US" altLang="zh-TW" sz="1800" b="0" kern="1200" dirty="0">
                          <a:solidFill>
                            <a:schemeClr val="tx1"/>
                          </a:solidFill>
                          <a:latin typeface="Times New Roman" pitchFamily="18" charset="0"/>
                          <a:ea typeface="標楷體" pitchFamily="65" charset="-120"/>
                          <a:cs typeface="Times New Roman" pitchFamily="18" charset="0"/>
                        </a:rPr>
                        <a:t>(</a:t>
                      </a:r>
                      <a:r>
                        <a:rPr lang="zh-TW" altLang="en-US" sz="1800" b="0" kern="1200" dirty="0">
                          <a:solidFill>
                            <a:schemeClr val="tx1"/>
                          </a:solidFill>
                          <a:latin typeface="Times New Roman" pitchFamily="18" charset="0"/>
                          <a:ea typeface="標楷體" pitchFamily="65" charset="-120"/>
                          <a:cs typeface="Times New Roman" pitchFamily="18" charset="0"/>
                        </a:rPr>
                        <a:t>英文</a:t>
                      </a:r>
                      <a:r>
                        <a:rPr lang="en-US" altLang="zh-TW" sz="1800" b="0" kern="1200" dirty="0">
                          <a:solidFill>
                            <a:schemeClr val="tx1"/>
                          </a:solidFill>
                          <a:latin typeface="Times New Roman" pitchFamily="18" charset="0"/>
                          <a:ea typeface="標楷體" pitchFamily="65" charset="-120"/>
                          <a:cs typeface="Times New Roman" pitchFamily="18" charset="0"/>
                        </a:rPr>
                        <a:t>)</a:t>
                      </a:r>
                      <a:endParaRPr 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颱風等級</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年分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颱風名稱</a:t>
                      </a:r>
                      <a:endParaRPr lang="en-US" altLang="zh-TW" sz="1800" b="0" kern="1200" dirty="0">
                        <a:solidFill>
                          <a:schemeClr val="tx1"/>
                        </a:solidFill>
                        <a:latin typeface="Times New Roman" pitchFamily="18" charset="0"/>
                        <a:ea typeface="標楷體" pitchFamily="65" charset="-120"/>
                        <a:cs typeface="Times New Roman" pitchFamily="18" charset="0"/>
                      </a:endParaRPr>
                    </a:p>
                    <a:p>
                      <a:pPr algn="ctr" fontAlgn="ctr"/>
                      <a:r>
                        <a:rPr lang="en-US" altLang="zh-TW" sz="1800" b="0" kern="1200" dirty="0">
                          <a:solidFill>
                            <a:schemeClr val="tx1"/>
                          </a:solidFill>
                          <a:latin typeface="Times New Roman" pitchFamily="18" charset="0"/>
                          <a:ea typeface="標楷體" pitchFamily="65" charset="-120"/>
                          <a:cs typeface="Times New Roman" pitchFamily="18" charset="0"/>
                        </a:rPr>
                        <a:t>(</a:t>
                      </a:r>
                      <a:r>
                        <a:rPr lang="zh-TW" altLang="en-US" sz="1800" b="0" kern="1200" dirty="0">
                          <a:solidFill>
                            <a:schemeClr val="tx1"/>
                          </a:solidFill>
                          <a:latin typeface="Times New Roman" pitchFamily="18" charset="0"/>
                          <a:ea typeface="標楷體" pitchFamily="65" charset="-120"/>
                          <a:cs typeface="Times New Roman" pitchFamily="18" charset="0"/>
                        </a:rPr>
                        <a:t>中文</a:t>
                      </a:r>
                      <a:r>
                        <a:rPr lang="en-US" altLang="zh-TW" sz="1800" b="0" kern="1200" dirty="0">
                          <a:solidFill>
                            <a:schemeClr val="tx1"/>
                          </a:solidFill>
                          <a:latin typeface="Times New Roman" pitchFamily="18" charset="0"/>
                          <a:ea typeface="標楷體" pitchFamily="65" charset="-120"/>
                          <a:cs typeface="Times New Roman" pitchFamily="18" charset="0"/>
                        </a:rPr>
                        <a:t>)</a:t>
                      </a:r>
                      <a:endParaRPr lang="zh-TW" alt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颱風名稱</a:t>
                      </a:r>
                      <a:endParaRPr lang="en-US" altLang="zh-TW" sz="1800" b="0" kern="1200" dirty="0">
                        <a:solidFill>
                          <a:schemeClr val="tx1"/>
                        </a:solidFill>
                        <a:latin typeface="Times New Roman" pitchFamily="18" charset="0"/>
                        <a:ea typeface="標楷體" pitchFamily="65" charset="-120"/>
                        <a:cs typeface="Times New Roman" pitchFamily="18" charset="0"/>
                      </a:endParaRPr>
                    </a:p>
                    <a:p>
                      <a:pPr algn="ctr" fontAlgn="ctr"/>
                      <a:r>
                        <a:rPr lang="en-US" altLang="zh-TW" sz="1800" b="0" kern="1200" dirty="0">
                          <a:solidFill>
                            <a:schemeClr val="tx1"/>
                          </a:solidFill>
                          <a:latin typeface="Times New Roman" pitchFamily="18" charset="0"/>
                          <a:ea typeface="標楷體" pitchFamily="65" charset="-120"/>
                          <a:cs typeface="Times New Roman" pitchFamily="18" charset="0"/>
                        </a:rPr>
                        <a:t>(</a:t>
                      </a:r>
                      <a:r>
                        <a:rPr lang="zh-TW" altLang="en-US" sz="1800" b="0" kern="1200" dirty="0">
                          <a:solidFill>
                            <a:schemeClr val="tx1"/>
                          </a:solidFill>
                          <a:latin typeface="Times New Roman" pitchFamily="18" charset="0"/>
                          <a:ea typeface="標楷體" pitchFamily="65" charset="-120"/>
                          <a:cs typeface="Times New Roman" pitchFamily="18" charset="0"/>
                        </a:rPr>
                        <a:t>英文</a:t>
                      </a:r>
                      <a:r>
                        <a:rPr lang="en-US" altLang="zh-TW" sz="1800" b="0" kern="1200" dirty="0">
                          <a:solidFill>
                            <a:schemeClr val="tx1"/>
                          </a:solidFill>
                          <a:latin typeface="Times New Roman" pitchFamily="18" charset="0"/>
                          <a:ea typeface="標楷體" pitchFamily="65" charset="-120"/>
                          <a:cs typeface="Times New Roman" pitchFamily="18" charset="0"/>
                        </a:rPr>
                        <a:t>)</a:t>
                      </a:r>
                      <a:endParaRPr 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颱風等級</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梅姬</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MEGI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泰利</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TALIM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蘇迪勒</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SOUDELOR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海棠</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HAITANG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0840">
                <a:tc>
                  <a:txBody>
                    <a:bodyPr/>
                    <a:lstStyle/>
                    <a:p>
                      <a:pPr algn="ctr" fontAlgn="ct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2014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麥德姆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MATMO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桃芝</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TORAJI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莫拉克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MORAKOT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碧利斯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BILIS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鳳凰</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FUNGWONG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奧托</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OTTO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輕度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聖帕</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SEPAT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安珀</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AMBER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6"/>
                  </a:ext>
                </a:extLst>
              </a:tr>
              <a:tr h="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梧提</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WUTIP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輕度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凱特琳</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CAITLIN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輕度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凱米</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KAEMI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提姆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TIM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8"/>
                  </a:ext>
                </a:extLst>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龍王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LONGWANG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寶莉</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POLLY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輕度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
        <p:nvSpPr>
          <p:cNvPr id="5" name="矩形 4"/>
          <p:cNvSpPr/>
          <p:nvPr/>
        </p:nvSpPr>
        <p:spPr>
          <a:xfrm>
            <a:off x="1145242" y="2569995"/>
            <a:ext cx="7343335"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嘉義縣太保市</a:t>
            </a:r>
            <a:r>
              <a:rPr lang="en-US" altLang="zh-TW" kern="100" dirty="0">
                <a:solidFill>
                  <a:prstClr val="black"/>
                </a:solidFill>
                <a:latin typeface="Times New Roman" pitchFamily="18" charset="0"/>
                <a:ea typeface="標楷體"/>
                <a:cs typeface="Times New Roman" pitchFamily="18" charset="0"/>
              </a:rPr>
              <a:t>1992~2015</a:t>
            </a:r>
            <a:r>
              <a:rPr lang="zh-TW" altLang="en-US" kern="100" dirty="0">
                <a:solidFill>
                  <a:prstClr val="black"/>
                </a:solidFill>
                <a:latin typeface="Times New Roman" pitchFamily="18" charset="0"/>
                <a:ea typeface="標楷體"/>
                <a:cs typeface="Times New Roman" pitchFamily="18" charset="0"/>
              </a:rPr>
              <a:t>年</a:t>
            </a:r>
            <a:r>
              <a:rPr lang="en-US" altLang="zh-TW" kern="100" dirty="0">
                <a:solidFill>
                  <a:prstClr val="black"/>
                </a:solidFill>
                <a:latin typeface="Times New Roman" pitchFamily="18" charset="0"/>
                <a:ea typeface="標楷體"/>
                <a:cs typeface="Times New Roman" pitchFamily="18" charset="0"/>
              </a:rPr>
              <a:t>_</a:t>
            </a:r>
            <a:r>
              <a:rPr lang="zh-TW" altLang="en-US" kern="100" dirty="0">
                <a:solidFill>
                  <a:prstClr val="black"/>
                </a:solidFill>
                <a:latin typeface="Times New Roman" pitchFamily="18" charset="0"/>
                <a:ea typeface="標楷體"/>
                <a:cs typeface="Times New Roman" pitchFamily="18" charset="0"/>
              </a:rPr>
              <a:t>路徑</a:t>
            </a:r>
            <a:r>
              <a:rPr lang="en-US" altLang="zh-TW" kern="100" dirty="0">
                <a:solidFill>
                  <a:prstClr val="black"/>
                </a:solidFill>
                <a:latin typeface="Times New Roman" pitchFamily="18" charset="0"/>
                <a:ea typeface="標楷體"/>
                <a:cs typeface="Times New Roman" pitchFamily="18" charset="0"/>
              </a:rPr>
              <a:t>3_</a:t>
            </a:r>
            <a:r>
              <a:rPr lang="zh-TW" altLang="en-US" kern="100" dirty="0">
                <a:solidFill>
                  <a:prstClr val="black"/>
                </a:solidFill>
                <a:latin typeface="Times New Roman" pitchFamily="18" charset="0"/>
                <a:ea typeface="標楷體"/>
                <a:cs typeface="Times New Roman" pitchFamily="18" charset="0"/>
              </a:rPr>
              <a:t>侵襲颱風列表</a:t>
            </a:r>
            <a:endParaRPr lang="zh-TW" altLang="en-US" dirty="0">
              <a:solidFill>
                <a:prstClr val="black"/>
              </a:solidFill>
            </a:endParaRPr>
          </a:p>
        </p:txBody>
      </p:sp>
    </p:spTree>
    <p:extLst>
      <p:ext uri="{BB962C8B-B14F-4D97-AF65-F5344CB8AC3E}">
        <p14:creationId xmlns:p14="http://schemas.microsoft.com/office/powerpoint/2010/main" val="24773852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165</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3.2</a:t>
            </a:r>
            <a:r>
              <a:rPr lang="zh-TW" altLang="en-US" sz="2000" b="1" kern="100" dirty="0">
                <a:solidFill>
                  <a:srgbClr val="0000FF"/>
                </a:solidFill>
                <a:latin typeface="Times New Roman" pitchFamily="18" charset="0"/>
                <a:ea typeface="標楷體"/>
                <a:cs typeface="Times New Roman" pitchFamily="18" charset="0"/>
              </a:rPr>
              <a:t>溫室設置地點歷史颱風路徑</a:t>
            </a:r>
          </a:p>
        </p:txBody>
      </p:sp>
      <p:sp>
        <p:nvSpPr>
          <p:cNvPr id="15" name="矩形 14"/>
          <p:cNvSpPr/>
          <p:nvPr/>
        </p:nvSpPr>
        <p:spPr>
          <a:xfrm>
            <a:off x="297229" y="874659"/>
            <a:ext cx="8537281" cy="2862322"/>
          </a:xfrm>
          <a:prstGeom prst="rect">
            <a:avLst/>
          </a:prstGeom>
        </p:spPr>
        <p:txBody>
          <a:bodyPr wrap="square">
            <a:spAutoFit/>
          </a:bodyPr>
          <a:lstStyle/>
          <a:p>
            <a:pPr>
              <a:lnSpc>
                <a:spcPts val="2400"/>
              </a:lnSpc>
            </a:pPr>
            <a:r>
              <a:rPr lang="zh-TW" altLang="en-US" b="1" kern="100" dirty="0">
                <a:solidFill>
                  <a:srgbClr val="0000FF"/>
                </a:solidFill>
                <a:latin typeface="Times New Roman" pitchFamily="18" charset="0"/>
                <a:ea typeface="標楷體"/>
                <a:cs typeface="Times New Roman" pitchFamily="18" charset="0"/>
              </a:rPr>
              <a:t>        溫室設置地點歷史颱風路徑</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4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強烈颱風沿歷史路徑</a:t>
            </a:r>
            <a:r>
              <a:rPr lang="en-US" altLang="zh-TW" b="1" kern="100" dirty="0">
                <a:solidFill>
                  <a:srgbClr val="0000FF"/>
                </a:solidFill>
                <a:latin typeface="Times New Roman" pitchFamily="18" charset="0"/>
                <a:ea typeface="標楷體"/>
                <a:cs typeface="Times New Roman" pitchFamily="18" charset="0"/>
              </a:rPr>
              <a:t>3</a:t>
            </a:r>
            <a:r>
              <a:rPr lang="zh-TW" altLang="en-US" b="1" kern="100" dirty="0">
                <a:solidFill>
                  <a:srgbClr val="0000FF"/>
                </a:solidFill>
                <a:latin typeface="Times New Roman" pitchFamily="18" charset="0"/>
                <a:ea typeface="標楷體"/>
                <a:cs typeface="Times New Roman" pitchFamily="18" charset="0"/>
              </a:rPr>
              <a:t>侵襲嘉義縣太保市的颱風路徑可分為</a:t>
            </a:r>
            <a:r>
              <a:rPr lang="en-US" altLang="zh-TW" b="1" kern="100" dirty="0">
                <a:solidFill>
                  <a:srgbClr val="0000FF"/>
                </a:solidFill>
                <a:latin typeface="Times New Roman" pitchFamily="18" charset="0"/>
                <a:ea typeface="標楷體"/>
                <a:cs typeface="Times New Roman" pitchFamily="18" charset="0"/>
              </a:rPr>
              <a:t>3</a:t>
            </a:r>
            <a:r>
              <a:rPr lang="zh-TW" altLang="en-US" b="1" kern="100" dirty="0">
                <a:solidFill>
                  <a:srgbClr val="0000FF"/>
                </a:solidFill>
                <a:latin typeface="Times New Roman" pitchFamily="18" charset="0"/>
                <a:ea typeface="標楷體"/>
                <a:cs typeface="Times New Roman" pitchFamily="18" charset="0"/>
              </a:rPr>
              <a:t>種</a:t>
            </a:r>
            <a:r>
              <a:rPr lang="zh-TW" altLang="en-US" kern="100" dirty="0">
                <a:solidFill>
                  <a:prstClr val="black"/>
                </a:solidFill>
                <a:latin typeface="Times New Roman" pitchFamily="18" charset="0"/>
                <a:ea typeface="標楷體"/>
                <a:cs typeface="Times New Roman" pitchFamily="18" charset="0"/>
              </a:rPr>
              <a:t>，敘述如下：</a:t>
            </a:r>
            <a:endParaRPr lang="en-US" altLang="zh-TW" kern="100" dirty="0">
              <a:solidFill>
                <a:prstClr val="black"/>
              </a:solidFill>
              <a:latin typeface="Times New Roman" pitchFamily="18" charset="0"/>
              <a:ea typeface="標楷體"/>
              <a:cs typeface="Times New Roman" pitchFamily="18" charset="0"/>
            </a:endParaRPr>
          </a:p>
          <a:p>
            <a:pPr marL="984250" indent="-266700" algn="just">
              <a:lnSpc>
                <a:spcPts val="2400"/>
              </a:lnSpc>
            </a:pPr>
            <a:r>
              <a:rPr lang="en-US" altLang="zh-TW" kern="100" dirty="0">
                <a:solidFill>
                  <a:prstClr val="black"/>
                </a:solidFill>
                <a:latin typeface="Times New Roman" pitchFamily="18" charset="0"/>
                <a:ea typeface="標楷體"/>
                <a:cs typeface="Times New Roman" pitchFamily="18" charset="0"/>
              </a:rPr>
              <a:t>(1)</a:t>
            </a:r>
            <a:r>
              <a:rPr lang="zh-TW" altLang="en-US" b="1" kern="100" dirty="0">
                <a:solidFill>
                  <a:srgbClr val="0000FF"/>
                </a:solidFill>
                <a:latin typeface="Times New Roman" pitchFamily="18" charset="0"/>
                <a:ea typeface="標楷體"/>
                <a:cs typeface="Times New Roman" pitchFamily="18" charset="0"/>
              </a:rPr>
              <a:t>由東北方進入嘉義縣境</a:t>
            </a:r>
            <a:r>
              <a:rPr lang="zh-TW" altLang="en-US" kern="100" dirty="0">
                <a:solidFill>
                  <a:prstClr val="black"/>
                </a:solidFill>
                <a:latin typeface="Times New Roman" pitchFamily="18" charset="0"/>
                <a:ea typeface="標楷體"/>
                <a:cs typeface="Times New Roman" pitchFamily="18" charset="0"/>
              </a:rPr>
              <a:t>，如</a:t>
            </a:r>
            <a:r>
              <a:rPr lang="en-US" altLang="zh-TW" kern="100" dirty="0">
                <a:solidFill>
                  <a:prstClr val="black"/>
                </a:solidFill>
                <a:latin typeface="Times New Roman" pitchFamily="18" charset="0"/>
                <a:ea typeface="標楷體"/>
                <a:cs typeface="Times New Roman" pitchFamily="18" charset="0"/>
              </a:rPr>
              <a:t>2016</a:t>
            </a:r>
            <a:r>
              <a:rPr lang="zh-TW" altLang="en-US" kern="100" dirty="0">
                <a:solidFill>
                  <a:prstClr val="black"/>
                </a:solidFill>
                <a:latin typeface="Times New Roman" pitchFamily="18" charset="0"/>
                <a:ea typeface="標楷體"/>
                <a:cs typeface="Times New Roman" pitchFamily="18" charset="0"/>
              </a:rPr>
              <a:t>年梅姬颱風及</a:t>
            </a:r>
            <a:r>
              <a:rPr lang="en-US" altLang="zh-TW" kern="100" dirty="0">
                <a:solidFill>
                  <a:prstClr val="black"/>
                </a:solidFill>
                <a:latin typeface="Times New Roman" pitchFamily="18" charset="0"/>
                <a:ea typeface="標楷體"/>
                <a:cs typeface="Times New Roman" pitchFamily="18" charset="0"/>
              </a:rPr>
              <a:t>2015</a:t>
            </a:r>
            <a:r>
              <a:rPr lang="zh-TW" altLang="en-US" kern="100" dirty="0">
                <a:solidFill>
                  <a:prstClr val="black"/>
                </a:solidFill>
                <a:latin typeface="Times New Roman" pitchFamily="18" charset="0"/>
                <a:ea typeface="標楷體"/>
                <a:cs typeface="Times New Roman" pitchFamily="18" charset="0"/>
              </a:rPr>
              <a:t>年蘇迪勒颱風，颱風由玉山山脈北側進入嘉義，颱風結構受中央山脈影響較小，</a:t>
            </a:r>
            <a:r>
              <a:rPr lang="zh-TW" altLang="en-US" b="1" kern="100" dirty="0">
                <a:solidFill>
                  <a:srgbClr val="FF0000"/>
                </a:solidFill>
                <a:latin typeface="Times New Roman" pitchFamily="18" charset="0"/>
                <a:ea typeface="標楷體"/>
                <a:cs typeface="Times New Roman" pitchFamily="18" charset="0"/>
              </a:rPr>
              <a:t>此時陣風強度較強，溫室會遭受較大風壓。</a:t>
            </a:r>
            <a:endParaRPr lang="en-US" altLang="zh-TW" b="1" kern="100" dirty="0">
              <a:solidFill>
                <a:srgbClr val="FF0000"/>
              </a:solidFill>
              <a:latin typeface="Times New Roman" pitchFamily="18" charset="0"/>
              <a:ea typeface="標楷體"/>
              <a:cs typeface="Times New Roman" pitchFamily="18" charset="0"/>
            </a:endParaRPr>
          </a:p>
          <a:p>
            <a:pPr marL="984250" indent="-266700" algn="just">
              <a:lnSpc>
                <a:spcPts val="2400"/>
              </a:lnSpc>
            </a:pPr>
            <a:r>
              <a:rPr lang="en-US" altLang="zh-TW" kern="100" dirty="0">
                <a:solidFill>
                  <a:prstClr val="black"/>
                </a:solidFill>
                <a:latin typeface="Times New Roman" pitchFamily="18" charset="0"/>
                <a:ea typeface="標楷體"/>
                <a:cs typeface="Times New Roman" pitchFamily="18" charset="0"/>
              </a:rPr>
              <a:t>(2)</a:t>
            </a:r>
            <a:r>
              <a:rPr lang="zh-TW" altLang="en-US" b="1" kern="100" dirty="0">
                <a:solidFill>
                  <a:srgbClr val="0000FF"/>
                </a:solidFill>
                <a:latin typeface="Times New Roman" pitchFamily="18" charset="0"/>
                <a:ea typeface="標楷體"/>
                <a:cs typeface="Times New Roman" pitchFamily="18" charset="0"/>
              </a:rPr>
              <a:t>由東南方進入嘉義縣境</a:t>
            </a:r>
            <a:r>
              <a:rPr lang="zh-TW" altLang="en-US" kern="100" dirty="0">
                <a:solidFill>
                  <a:prstClr val="black"/>
                </a:solidFill>
                <a:latin typeface="Times New Roman" pitchFamily="18" charset="0"/>
                <a:ea typeface="標楷體"/>
                <a:cs typeface="Times New Roman" pitchFamily="18" charset="0"/>
              </a:rPr>
              <a:t>，如</a:t>
            </a:r>
            <a:r>
              <a:rPr lang="en-US" altLang="zh-TW" kern="100" dirty="0">
                <a:solidFill>
                  <a:prstClr val="black"/>
                </a:solidFill>
                <a:latin typeface="Times New Roman" pitchFamily="18" charset="0"/>
                <a:ea typeface="標楷體"/>
                <a:cs typeface="Times New Roman" pitchFamily="18" charset="0"/>
              </a:rPr>
              <a:t>2007</a:t>
            </a:r>
            <a:r>
              <a:rPr lang="zh-TW" altLang="en-US" kern="100" dirty="0">
                <a:solidFill>
                  <a:prstClr val="black"/>
                </a:solidFill>
                <a:latin typeface="Times New Roman" pitchFamily="18" charset="0"/>
                <a:ea typeface="標楷體"/>
                <a:cs typeface="Times New Roman" pitchFamily="18" charset="0"/>
              </a:rPr>
              <a:t>年聖帕颱風及</a:t>
            </a:r>
            <a:r>
              <a:rPr lang="en-US" altLang="zh-TW" kern="100" dirty="0">
                <a:solidFill>
                  <a:prstClr val="black"/>
                </a:solidFill>
                <a:latin typeface="Times New Roman" pitchFamily="18" charset="0"/>
                <a:ea typeface="標楷體"/>
                <a:cs typeface="Times New Roman" pitchFamily="18" charset="0"/>
              </a:rPr>
              <a:t>2000</a:t>
            </a:r>
            <a:r>
              <a:rPr lang="zh-TW" altLang="en-US" kern="100" dirty="0">
                <a:solidFill>
                  <a:prstClr val="black"/>
                </a:solidFill>
                <a:latin typeface="Times New Roman" pitchFamily="18" charset="0"/>
                <a:ea typeface="標楷體"/>
                <a:cs typeface="Times New Roman" pitchFamily="18" charset="0"/>
              </a:rPr>
              <a:t>年碧利斯颱風，颱風眼經過玉山山脈，颱風結構受地形影響減弱，</a:t>
            </a:r>
            <a:r>
              <a:rPr lang="zh-TW" altLang="en-US" b="1" kern="100" dirty="0">
                <a:solidFill>
                  <a:srgbClr val="FF0000"/>
                </a:solidFill>
                <a:latin typeface="Times New Roman" pitchFamily="18" charset="0"/>
                <a:ea typeface="標楷體"/>
                <a:cs typeface="Times New Roman" pitchFamily="18" charset="0"/>
              </a:rPr>
              <a:t>風速及雨勢皆減弱。</a:t>
            </a:r>
            <a:endParaRPr lang="en-US" altLang="zh-TW" b="1" kern="100" dirty="0">
              <a:solidFill>
                <a:srgbClr val="FF0000"/>
              </a:solidFill>
              <a:latin typeface="Times New Roman" pitchFamily="18" charset="0"/>
              <a:ea typeface="標楷體"/>
              <a:cs typeface="Times New Roman" pitchFamily="18" charset="0"/>
            </a:endParaRPr>
          </a:p>
          <a:p>
            <a:pPr marL="984250" indent="-266700" algn="just">
              <a:lnSpc>
                <a:spcPts val="2400"/>
              </a:lnSpc>
            </a:pPr>
            <a:r>
              <a:rPr lang="en-US" altLang="zh-TW" kern="100" dirty="0">
                <a:solidFill>
                  <a:prstClr val="black"/>
                </a:solidFill>
                <a:latin typeface="Times New Roman" pitchFamily="18" charset="0"/>
                <a:ea typeface="標楷體"/>
                <a:cs typeface="Times New Roman" pitchFamily="18" charset="0"/>
              </a:rPr>
              <a:t>(3)</a:t>
            </a:r>
            <a:r>
              <a:rPr lang="zh-TW" altLang="en-US" b="1" kern="100" dirty="0">
                <a:solidFill>
                  <a:srgbClr val="0000FF"/>
                </a:solidFill>
                <a:latin typeface="Times New Roman" pitchFamily="18" charset="0"/>
                <a:ea typeface="標楷體"/>
                <a:cs typeface="Times New Roman" pitchFamily="18" charset="0"/>
              </a:rPr>
              <a:t>強烈颱風由嘉義北側經過</a:t>
            </a:r>
            <a:r>
              <a:rPr lang="zh-TW" altLang="en-US" kern="100" dirty="0">
                <a:solidFill>
                  <a:prstClr val="black"/>
                </a:solidFill>
                <a:latin typeface="Times New Roman" pitchFamily="18" charset="0"/>
                <a:ea typeface="標楷體"/>
                <a:cs typeface="Times New Roman" pitchFamily="18" charset="0"/>
              </a:rPr>
              <a:t>，如</a:t>
            </a:r>
            <a:r>
              <a:rPr lang="en-US" altLang="zh-TW" kern="100" dirty="0">
                <a:solidFill>
                  <a:prstClr val="black"/>
                </a:solidFill>
                <a:latin typeface="Times New Roman" pitchFamily="18" charset="0"/>
                <a:ea typeface="標楷體"/>
                <a:cs typeface="Times New Roman" pitchFamily="18" charset="0"/>
              </a:rPr>
              <a:t>2009</a:t>
            </a:r>
            <a:r>
              <a:rPr lang="zh-TW" altLang="en-US" kern="100" dirty="0">
                <a:solidFill>
                  <a:prstClr val="black"/>
                </a:solidFill>
                <a:latin typeface="Times New Roman" pitchFamily="18" charset="0"/>
                <a:ea typeface="標楷體"/>
                <a:cs typeface="Times New Roman" pitchFamily="18" charset="0"/>
              </a:rPr>
              <a:t>年莫拉克颱風及</a:t>
            </a:r>
            <a:r>
              <a:rPr lang="en-US" altLang="zh-TW" kern="100" dirty="0">
                <a:solidFill>
                  <a:prstClr val="black"/>
                </a:solidFill>
                <a:latin typeface="Times New Roman" pitchFamily="18" charset="0"/>
                <a:ea typeface="標楷體"/>
                <a:cs typeface="Times New Roman" pitchFamily="18" charset="0"/>
              </a:rPr>
              <a:t>2005</a:t>
            </a:r>
            <a:r>
              <a:rPr lang="zh-TW" altLang="en-US" kern="100" dirty="0">
                <a:solidFill>
                  <a:prstClr val="black"/>
                </a:solidFill>
                <a:latin typeface="Times New Roman" pitchFamily="18" charset="0"/>
                <a:ea typeface="標楷體"/>
                <a:cs typeface="Times New Roman" pitchFamily="18" charset="0"/>
              </a:rPr>
              <a:t>年泰利颱風，颱風結構受中央山脈影響較小，</a:t>
            </a:r>
            <a:r>
              <a:rPr lang="zh-TW" altLang="en-US" b="1" kern="100" dirty="0">
                <a:solidFill>
                  <a:srgbClr val="FF0000"/>
                </a:solidFill>
                <a:latin typeface="Times New Roman" pitchFamily="18" charset="0"/>
                <a:ea typeface="標楷體"/>
                <a:cs typeface="Times New Roman" pitchFamily="18" charset="0"/>
              </a:rPr>
              <a:t>此時陣風強度及雨勢皆較大。</a:t>
            </a:r>
            <a:endParaRPr lang="en-US" altLang="zh-TW" b="1" kern="100" dirty="0">
              <a:solidFill>
                <a:srgbClr val="FF0000"/>
              </a:solidFill>
              <a:latin typeface="Times New Roman" pitchFamily="18" charset="0"/>
              <a:ea typeface="標楷體"/>
              <a:cs typeface="Times New Roman" pitchFamily="18" charset="0"/>
            </a:endParaRPr>
          </a:p>
        </p:txBody>
      </p:sp>
      <p:sp>
        <p:nvSpPr>
          <p:cNvPr id="3" name="矩形 2"/>
          <p:cNvSpPr/>
          <p:nvPr/>
        </p:nvSpPr>
        <p:spPr>
          <a:xfrm>
            <a:off x="110639" y="6225769"/>
            <a:ext cx="3474446" cy="369332"/>
          </a:xfrm>
          <a:prstGeom prst="rect">
            <a:avLst/>
          </a:prstGeom>
        </p:spPr>
        <p:txBody>
          <a:bodyPr wrap="square">
            <a:spAutoFit/>
          </a:bodyPr>
          <a:lstStyle/>
          <a:p>
            <a:pPr algn="ctr"/>
            <a:r>
              <a:rPr lang="zh-TW" altLang="en-US" b="1" kern="100" dirty="0">
                <a:solidFill>
                  <a:srgbClr val="0000FF"/>
                </a:solidFill>
                <a:latin typeface="Times New Roman" pitchFamily="18" charset="0"/>
                <a:ea typeface="標楷體"/>
                <a:cs typeface="Times New Roman" pitchFamily="18" charset="0"/>
              </a:rPr>
              <a:t>颱風由東北方進入嘉義</a:t>
            </a:r>
            <a:endParaRPr lang="zh-TW" altLang="en-US" dirty="0">
              <a:solidFill>
                <a:prstClr val="black"/>
              </a:solidFill>
            </a:endParaRPr>
          </a:p>
        </p:txBody>
      </p:sp>
      <p:sp>
        <p:nvSpPr>
          <p:cNvPr id="21" name="矩形 20"/>
          <p:cNvSpPr/>
          <p:nvPr/>
        </p:nvSpPr>
        <p:spPr>
          <a:xfrm>
            <a:off x="3259183" y="6225769"/>
            <a:ext cx="2958738" cy="369332"/>
          </a:xfrm>
          <a:prstGeom prst="rect">
            <a:avLst/>
          </a:prstGeom>
        </p:spPr>
        <p:txBody>
          <a:bodyPr wrap="square">
            <a:spAutoFit/>
          </a:bodyPr>
          <a:lstStyle/>
          <a:p>
            <a:pPr algn="ctr"/>
            <a:r>
              <a:rPr lang="zh-TW" altLang="en-US" b="1" kern="100" dirty="0">
                <a:solidFill>
                  <a:srgbClr val="0000FF"/>
                </a:solidFill>
                <a:latin typeface="Times New Roman" pitchFamily="18" charset="0"/>
                <a:ea typeface="標楷體"/>
                <a:cs typeface="Times New Roman" pitchFamily="18" charset="0"/>
              </a:rPr>
              <a:t>颱風由東南方進入嘉義</a:t>
            </a:r>
            <a:endParaRPr lang="zh-TW" altLang="en-US" dirty="0">
              <a:solidFill>
                <a:prstClr val="black"/>
              </a:solidFill>
            </a:endParaRPr>
          </a:p>
        </p:txBody>
      </p:sp>
      <p:sp>
        <p:nvSpPr>
          <p:cNvPr id="22" name="矩形 21"/>
          <p:cNvSpPr/>
          <p:nvPr/>
        </p:nvSpPr>
        <p:spPr>
          <a:xfrm>
            <a:off x="6217921" y="6221680"/>
            <a:ext cx="2785402" cy="369332"/>
          </a:xfrm>
          <a:prstGeom prst="rect">
            <a:avLst/>
          </a:prstGeom>
        </p:spPr>
        <p:txBody>
          <a:bodyPr wrap="square">
            <a:spAutoFit/>
          </a:bodyPr>
          <a:lstStyle/>
          <a:p>
            <a:pPr algn="ctr"/>
            <a:r>
              <a:rPr lang="zh-TW" altLang="en-US" b="1" kern="100" dirty="0">
                <a:solidFill>
                  <a:srgbClr val="0000FF"/>
                </a:solidFill>
                <a:latin typeface="Times New Roman" pitchFamily="18" charset="0"/>
                <a:ea typeface="標楷體"/>
                <a:cs typeface="Times New Roman" pitchFamily="18" charset="0"/>
              </a:rPr>
              <a:t>強烈颱風由嘉義北側經過</a:t>
            </a:r>
            <a:endParaRPr lang="zh-TW" altLang="en-US" dirty="0">
              <a:solidFill>
                <a:prstClr val="black"/>
              </a:solidFill>
            </a:endParaRPr>
          </a:p>
        </p:txBody>
      </p:sp>
      <p:pic>
        <p:nvPicPr>
          <p:cNvPr id="18" name="圖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87" y="3736981"/>
            <a:ext cx="1811922" cy="2488789"/>
          </a:xfrm>
          <a:prstGeom prst="rect">
            <a:avLst/>
          </a:prstGeom>
          <a:noFill/>
          <a:extLst>
            <a:ext uri="{909E8E84-426E-40DD-AFC4-6F175D3DCCD1}">
              <a14:hiddenFill xmlns:a14="http://schemas.microsoft.com/office/drawing/2010/main">
                <a:solidFill>
                  <a:srgbClr val="FFFFFF"/>
                </a:solidFill>
              </a14:hiddenFill>
            </a:ext>
          </a:extLst>
        </p:spPr>
      </p:pic>
      <p:pic>
        <p:nvPicPr>
          <p:cNvPr id="19" name="圖片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688" y="3736981"/>
            <a:ext cx="2003728" cy="24990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629" y="3736981"/>
            <a:ext cx="1876909" cy="24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433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378" y="2930082"/>
            <a:ext cx="4884464" cy="216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圖片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6107" y="4489870"/>
            <a:ext cx="1375743" cy="1871979"/>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085" y="2926502"/>
            <a:ext cx="2120021" cy="146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2383" y="5215429"/>
            <a:ext cx="29051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166</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3.3</a:t>
            </a:r>
            <a:r>
              <a:rPr lang="zh-TW" altLang="en-US" sz="2000" b="1" kern="100" dirty="0">
                <a:solidFill>
                  <a:srgbClr val="0000FF"/>
                </a:solidFill>
                <a:latin typeface="Times New Roman" pitchFamily="18" charset="0"/>
                <a:ea typeface="標楷體"/>
                <a:cs typeface="Times New Roman" pitchFamily="18" charset="0"/>
              </a:rPr>
              <a:t>區域最大風速及雨量整理</a:t>
            </a:r>
          </a:p>
        </p:txBody>
      </p:sp>
      <p:sp>
        <p:nvSpPr>
          <p:cNvPr id="15" name="矩形 14"/>
          <p:cNvSpPr/>
          <p:nvPr/>
        </p:nvSpPr>
        <p:spPr>
          <a:xfrm>
            <a:off x="297229" y="874659"/>
            <a:ext cx="8635756" cy="1972335"/>
          </a:xfrm>
          <a:prstGeom prst="rect">
            <a:avLst/>
          </a:prstGeom>
        </p:spPr>
        <p:txBody>
          <a:bodyPr wrap="square">
            <a:spAutoFit/>
          </a:bodyPr>
          <a:lstStyle/>
          <a:p>
            <a:r>
              <a:rPr lang="zh-TW" altLang="en-US" b="1" kern="100" dirty="0">
                <a:solidFill>
                  <a:srgbClr val="0000FF"/>
                </a:solidFill>
                <a:latin typeface="Times New Roman" pitchFamily="18" charset="0"/>
                <a:ea typeface="標楷體"/>
                <a:cs typeface="Times New Roman" pitchFamily="18" charset="0"/>
              </a:rPr>
              <a:t>        溫室附近氣象站</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嘉義縣太保市附近之</a:t>
            </a:r>
            <a:r>
              <a:rPr lang="zh-TW" altLang="en-US" b="1" kern="100" dirty="0">
                <a:solidFill>
                  <a:srgbClr val="0000FF"/>
                </a:solidFill>
                <a:latin typeface="Times New Roman" pitchFamily="18" charset="0"/>
                <a:ea typeface="標楷體"/>
                <a:cs typeface="Times New Roman" pitchFamily="18" charset="0"/>
              </a:rPr>
              <a:t>氣象觀測紀錄位置為嘉義氣象站</a:t>
            </a:r>
            <a:r>
              <a:rPr lang="zh-TW" altLang="en-US" kern="100" dirty="0">
                <a:solidFill>
                  <a:prstClr val="black"/>
                </a:solidFill>
                <a:latin typeface="Times New Roman" pitchFamily="18" charset="0"/>
                <a:ea typeface="標楷體"/>
                <a:cs typeface="Times New Roman" pitchFamily="18" charset="0"/>
              </a:rPr>
              <a:t>，位於嘉義市內，地址是嘉義市北新里海口寮路</a:t>
            </a:r>
            <a:r>
              <a:rPr lang="en-US" altLang="zh-TW" kern="100" dirty="0">
                <a:solidFill>
                  <a:prstClr val="black"/>
                </a:solidFill>
                <a:latin typeface="Times New Roman" pitchFamily="18" charset="0"/>
                <a:ea typeface="標楷體"/>
                <a:cs typeface="Times New Roman" pitchFamily="18" charset="0"/>
              </a:rPr>
              <a:t>56</a:t>
            </a:r>
            <a:r>
              <a:rPr lang="zh-TW" altLang="en-US" kern="100" dirty="0">
                <a:solidFill>
                  <a:prstClr val="black"/>
                </a:solidFill>
                <a:latin typeface="Times New Roman" pitchFamily="18" charset="0"/>
                <a:ea typeface="標楷體"/>
                <a:cs typeface="Times New Roman" pitchFamily="18" charset="0"/>
              </a:rPr>
              <a:t>號，與溫室設置旁地址嘉義縣太保市嘉</a:t>
            </a:r>
            <a:r>
              <a:rPr lang="en-US" altLang="zh-TW" kern="100" dirty="0">
                <a:solidFill>
                  <a:prstClr val="black"/>
                </a:solidFill>
                <a:latin typeface="Times New Roman" pitchFamily="18" charset="0"/>
                <a:ea typeface="標楷體"/>
                <a:cs typeface="Times New Roman" pitchFamily="18" charset="0"/>
              </a:rPr>
              <a:t>64</a:t>
            </a:r>
            <a:r>
              <a:rPr lang="zh-TW" altLang="en-US" kern="100" dirty="0">
                <a:solidFill>
                  <a:prstClr val="black"/>
                </a:solidFill>
                <a:latin typeface="Times New Roman" pitchFamily="18" charset="0"/>
                <a:ea typeface="標楷體"/>
                <a:cs typeface="Times New Roman" pitchFamily="18" charset="0"/>
              </a:rPr>
              <a:t>鄉道</a:t>
            </a:r>
            <a:r>
              <a:rPr lang="en-US" altLang="zh-TW" kern="100" dirty="0">
                <a:solidFill>
                  <a:prstClr val="black"/>
                </a:solidFill>
                <a:latin typeface="Times New Roman" pitchFamily="18" charset="0"/>
                <a:ea typeface="標楷體"/>
                <a:cs typeface="Times New Roman" pitchFamily="18" charset="0"/>
              </a:rPr>
              <a:t>178</a:t>
            </a:r>
            <a:r>
              <a:rPr lang="zh-TW" altLang="en-US" kern="100" dirty="0">
                <a:solidFill>
                  <a:prstClr val="black"/>
                </a:solidFill>
                <a:latin typeface="Times New Roman" pitchFamily="18" charset="0"/>
                <a:ea typeface="標楷體"/>
                <a:cs typeface="Times New Roman" pitchFamily="18" charset="0"/>
              </a:rPr>
              <a:t>號相距</a:t>
            </a:r>
            <a:r>
              <a:rPr lang="en-US" altLang="zh-TW" kern="100" dirty="0">
                <a:solidFill>
                  <a:prstClr val="black"/>
                </a:solidFill>
                <a:latin typeface="Times New Roman" pitchFamily="18" charset="0"/>
                <a:ea typeface="標楷體"/>
                <a:cs typeface="Times New Roman" pitchFamily="18" charset="0"/>
              </a:rPr>
              <a:t>9.6</a:t>
            </a:r>
            <a:r>
              <a:rPr lang="zh-TW" altLang="en-US" kern="100" dirty="0">
                <a:solidFill>
                  <a:prstClr val="black"/>
                </a:solidFill>
                <a:latin typeface="Times New Roman" pitchFamily="18" charset="0"/>
                <a:ea typeface="標楷體"/>
                <a:cs typeface="Times New Roman" pitchFamily="18" charset="0"/>
              </a:rPr>
              <a:t>公里。</a:t>
            </a:r>
            <a:endParaRPr lang="en-US" altLang="zh-TW" kern="100" dirty="0">
              <a:solidFill>
                <a:prstClr val="black"/>
              </a:solidFill>
              <a:latin typeface="標楷體"/>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嘉義氣象站設置有：風車型風速計及風向儀，設置高度</a:t>
            </a:r>
            <a:r>
              <a:rPr lang="en-US" altLang="zh-TW" kern="100" dirty="0">
                <a:solidFill>
                  <a:prstClr val="black"/>
                </a:solidFill>
                <a:latin typeface="Times New Roman" pitchFamily="18" charset="0"/>
                <a:ea typeface="標楷體"/>
                <a:cs typeface="Times New Roman" pitchFamily="18" charset="0"/>
              </a:rPr>
              <a:t>14.5m</a:t>
            </a:r>
            <a:r>
              <a:rPr lang="zh-TW" altLang="en-US" kern="100" dirty="0">
                <a:solidFill>
                  <a:prstClr val="black"/>
                </a:solidFill>
                <a:latin typeface="Times New Roman" pitchFamily="18" charset="0"/>
                <a:ea typeface="標楷體"/>
                <a:cs typeface="Times New Roman" pitchFamily="18" charset="0"/>
              </a:rPr>
              <a:t>，雨量器及自記雨量儀，可量測風向風速、降水量、溫度、露點、濕度、氣壓。</a:t>
            </a:r>
            <a:endParaRPr lang="en-US" altLang="zh-TW" kern="100" dirty="0">
              <a:solidFill>
                <a:prstClr val="black"/>
              </a:solidFill>
              <a:latin typeface="Times New Roman" pitchFamily="18" charset="0"/>
              <a:ea typeface="標楷體"/>
              <a:cs typeface="Times New Roman" pitchFamily="18" charset="0"/>
            </a:endParaRPr>
          </a:p>
        </p:txBody>
      </p:sp>
      <p:cxnSp>
        <p:nvCxnSpPr>
          <p:cNvPr id="8" name="直線單箭頭接點 7"/>
          <p:cNvCxnSpPr/>
          <p:nvPr/>
        </p:nvCxnSpPr>
        <p:spPr>
          <a:xfrm>
            <a:off x="6147582" y="3854548"/>
            <a:ext cx="1139483" cy="9847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175636" y="3134479"/>
            <a:ext cx="357742" cy="1754326"/>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嘉義市衛星圖</a:t>
            </a:r>
            <a:endParaRPr lang="zh-TW" altLang="en-US" dirty="0">
              <a:solidFill>
                <a:prstClr val="black"/>
              </a:solidFill>
            </a:endParaRPr>
          </a:p>
        </p:txBody>
      </p:sp>
      <p:sp>
        <p:nvSpPr>
          <p:cNvPr id="32" name="矩形 31"/>
          <p:cNvSpPr/>
          <p:nvPr/>
        </p:nvSpPr>
        <p:spPr>
          <a:xfrm>
            <a:off x="8696809" y="2926502"/>
            <a:ext cx="393895" cy="1477328"/>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嘉義氣象站</a:t>
            </a:r>
            <a:endParaRPr lang="zh-TW" altLang="en-US" dirty="0">
              <a:solidFill>
                <a:prstClr val="black"/>
              </a:solidFill>
            </a:endParaRPr>
          </a:p>
        </p:txBody>
      </p:sp>
      <p:cxnSp>
        <p:nvCxnSpPr>
          <p:cNvPr id="34" name="直線單箭頭接點 33"/>
          <p:cNvCxnSpPr/>
          <p:nvPr/>
        </p:nvCxnSpPr>
        <p:spPr>
          <a:xfrm>
            <a:off x="1941342" y="4489870"/>
            <a:ext cx="5472332" cy="12626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8356211" y="4607523"/>
            <a:ext cx="393895" cy="1754326"/>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溫室設置位置</a:t>
            </a:r>
            <a:endParaRPr lang="zh-TW" altLang="en-US" dirty="0">
              <a:solidFill>
                <a:prstClr val="black"/>
              </a:solidFill>
            </a:endParaRPr>
          </a:p>
        </p:txBody>
      </p:sp>
      <p:sp>
        <p:nvSpPr>
          <p:cNvPr id="45" name="矩形 44"/>
          <p:cNvSpPr/>
          <p:nvPr/>
        </p:nvSpPr>
        <p:spPr>
          <a:xfrm>
            <a:off x="1608308" y="6436821"/>
            <a:ext cx="3069200"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嘉義氣象站戶外測試儀器</a:t>
            </a:r>
            <a:endParaRPr lang="zh-TW" altLang="en-US" dirty="0">
              <a:solidFill>
                <a:prstClr val="black"/>
              </a:solidFill>
            </a:endParaRPr>
          </a:p>
        </p:txBody>
      </p:sp>
    </p:spTree>
    <p:extLst>
      <p:ext uri="{BB962C8B-B14F-4D97-AF65-F5344CB8AC3E}">
        <p14:creationId xmlns:p14="http://schemas.microsoft.com/office/powerpoint/2010/main" val="18369852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167</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3.4</a:t>
            </a:r>
            <a:r>
              <a:rPr lang="zh-TW" altLang="en-US" sz="2000" b="1" kern="100" dirty="0">
                <a:solidFill>
                  <a:srgbClr val="0000FF"/>
                </a:solidFill>
                <a:latin typeface="Times New Roman" pitchFamily="18" charset="0"/>
                <a:ea typeface="標楷體"/>
                <a:cs typeface="Times New Roman" pitchFamily="18" charset="0"/>
              </a:rPr>
              <a:t>氣象站量測之陣風風速及雨量</a:t>
            </a:r>
          </a:p>
        </p:txBody>
      </p:sp>
      <p:sp>
        <p:nvSpPr>
          <p:cNvPr id="15" name="矩形 14"/>
          <p:cNvSpPr/>
          <p:nvPr/>
        </p:nvSpPr>
        <p:spPr>
          <a:xfrm>
            <a:off x="297229" y="874659"/>
            <a:ext cx="8635756" cy="1374735"/>
          </a:xfrm>
          <a:prstGeom prst="rect">
            <a:avLst/>
          </a:prstGeom>
        </p:spPr>
        <p:txBody>
          <a:bodyPr wrap="square">
            <a:spAutoFit/>
          </a:bodyPr>
          <a:lstStyle/>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嘉義氣象站</a:t>
            </a:r>
            <a:r>
              <a:rPr lang="zh-TW" altLang="en-US" kern="100" dirty="0">
                <a:solidFill>
                  <a:prstClr val="black"/>
                </a:solidFill>
                <a:latin typeface="Times New Roman" pitchFamily="18" charset="0"/>
                <a:ea typeface="標楷體"/>
                <a:cs typeface="Times New Roman" pitchFamily="18" charset="0"/>
              </a:rPr>
              <a:t>紀錄歷年颱風路徑</a:t>
            </a:r>
            <a:r>
              <a:rPr lang="en-US" altLang="zh-TW" kern="100" dirty="0">
                <a:solidFill>
                  <a:prstClr val="black"/>
                </a:solidFill>
                <a:latin typeface="Times New Roman" pitchFamily="18" charset="0"/>
                <a:ea typeface="標楷體"/>
                <a:cs typeface="Times New Roman" pitchFamily="18" charset="0"/>
              </a:rPr>
              <a:t>3</a:t>
            </a:r>
            <a:r>
              <a:rPr lang="zh-TW" altLang="en-US" kern="100" dirty="0">
                <a:solidFill>
                  <a:prstClr val="black"/>
                </a:solidFill>
                <a:latin typeface="Times New Roman" pitchFamily="18" charset="0"/>
                <a:ea typeface="標楷體"/>
                <a:cs typeface="Times New Roman" pitchFamily="18" charset="0"/>
              </a:rPr>
              <a:t>之強烈颱風風速及雨量資料如下表</a:t>
            </a:r>
            <a:r>
              <a:rPr lang="zh-TW" altLang="en-US" kern="100" dirty="0">
                <a:solidFill>
                  <a:prstClr val="black"/>
                </a:solidFill>
                <a:latin typeface="標楷體"/>
                <a:ea typeface="標楷體"/>
                <a:cs typeface="Times New Roman" pitchFamily="18" charset="0"/>
              </a:rPr>
              <a:t>：</a:t>
            </a:r>
            <a:endParaRPr lang="en-US" altLang="zh-TW" kern="100" dirty="0">
              <a:solidFill>
                <a:prstClr val="black"/>
              </a:solidFill>
              <a:latin typeface="標楷體"/>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其中以</a:t>
            </a:r>
            <a:r>
              <a:rPr lang="en-US" altLang="zh-TW" b="1" kern="100" dirty="0">
                <a:solidFill>
                  <a:srgbClr val="0000FF"/>
                </a:solidFill>
                <a:latin typeface="Times New Roman" pitchFamily="18" charset="0"/>
                <a:ea typeface="標楷體"/>
                <a:cs typeface="Times New Roman" pitchFamily="18" charset="0"/>
              </a:rPr>
              <a:t>2015</a:t>
            </a:r>
            <a:r>
              <a:rPr lang="zh-TW" altLang="en-US" b="1" kern="100" dirty="0">
                <a:solidFill>
                  <a:srgbClr val="0000FF"/>
                </a:solidFill>
                <a:latin typeface="Times New Roman" pitchFamily="18" charset="0"/>
                <a:ea typeface="標楷體"/>
                <a:cs typeface="Times New Roman" pitchFamily="18" charset="0"/>
              </a:rPr>
              <a:t>年蘇迪勒颱風之陣風值最大為</a:t>
            </a:r>
            <a:r>
              <a:rPr lang="en-US" altLang="zh-TW" b="1" kern="100" dirty="0">
                <a:solidFill>
                  <a:srgbClr val="0000FF"/>
                </a:solidFill>
                <a:latin typeface="Times New Roman" pitchFamily="18" charset="0"/>
                <a:ea typeface="標楷體"/>
                <a:cs typeface="Times New Roman" pitchFamily="18" charset="0"/>
              </a:rPr>
              <a:t>33.8m/s</a:t>
            </a:r>
            <a:r>
              <a:rPr lang="zh-TW" altLang="en-US" b="1" kern="100" dirty="0">
                <a:solidFill>
                  <a:srgbClr val="0000FF"/>
                </a:solidFill>
                <a:latin typeface="Times New Roman" pitchFamily="18" charset="0"/>
                <a:ea typeface="標楷體"/>
                <a:cs typeface="Times New Roman" pitchFamily="18" charset="0"/>
              </a:rPr>
              <a:t>，蒲福風級</a:t>
            </a:r>
            <a:r>
              <a:rPr lang="en-US" altLang="zh-TW" b="1" kern="100" dirty="0">
                <a:solidFill>
                  <a:srgbClr val="0000FF"/>
                </a:solidFill>
                <a:latin typeface="Times New Roman" pitchFamily="18" charset="0"/>
                <a:ea typeface="標楷體"/>
                <a:cs typeface="Times New Roman" pitchFamily="18" charset="0"/>
              </a:rPr>
              <a:t>12</a:t>
            </a:r>
            <a:r>
              <a:rPr lang="zh-TW" altLang="en-US" b="1" kern="100" dirty="0">
                <a:solidFill>
                  <a:srgbClr val="0000FF"/>
                </a:solidFill>
                <a:latin typeface="Times New Roman" pitchFamily="18" charset="0"/>
                <a:ea typeface="標楷體"/>
                <a:cs typeface="Times New Roman" pitchFamily="18" charset="0"/>
              </a:rPr>
              <a:t>級風。</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en-US" altLang="zh-TW" b="1" kern="100" dirty="0">
                <a:solidFill>
                  <a:srgbClr val="0000FF"/>
                </a:solidFill>
                <a:latin typeface="Times New Roman" pitchFamily="18" charset="0"/>
                <a:ea typeface="標楷體"/>
                <a:cs typeface="Times New Roman" pitchFamily="18" charset="0"/>
              </a:rPr>
              <a:t>2009</a:t>
            </a:r>
            <a:r>
              <a:rPr lang="zh-TW" altLang="en-US" b="1" kern="100" dirty="0">
                <a:solidFill>
                  <a:srgbClr val="0000FF"/>
                </a:solidFill>
                <a:latin typeface="Times New Roman" pitchFamily="18" charset="0"/>
                <a:ea typeface="標楷體"/>
                <a:cs typeface="Times New Roman" pitchFamily="18" charset="0"/>
              </a:rPr>
              <a:t>年莫拉克颱風之</a:t>
            </a:r>
            <a:r>
              <a:rPr lang="en-US" altLang="zh-TW" b="1" kern="100" dirty="0">
                <a:solidFill>
                  <a:srgbClr val="0000FF"/>
                </a:solidFill>
                <a:latin typeface="Times New Roman" pitchFamily="18" charset="0"/>
                <a:ea typeface="標楷體"/>
                <a:cs typeface="Times New Roman" pitchFamily="18" charset="0"/>
              </a:rPr>
              <a:t>24</a:t>
            </a:r>
            <a:r>
              <a:rPr lang="zh-TW" altLang="en-US" b="1" kern="100" dirty="0">
                <a:solidFill>
                  <a:srgbClr val="0000FF"/>
                </a:solidFill>
                <a:latin typeface="Times New Roman" pitchFamily="18" charset="0"/>
                <a:ea typeface="標楷體"/>
                <a:cs typeface="Times New Roman" pitchFamily="18" charset="0"/>
              </a:rPr>
              <a:t>小時雨量值最大，量測值為</a:t>
            </a:r>
            <a:r>
              <a:rPr lang="en-US" altLang="zh-TW" b="1" kern="100" dirty="0">
                <a:solidFill>
                  <a:srgbClr val="0000FF"/>
                </a:solidFill>
                <a:latin typeface="Times New Roman" pitchFamily="18" charset="0"/>
                <a:ea typeface="標楷體"/>
                <a:cs typeface="Times New Roman" pitchFamily="18" charset="0"/>
              </a:rPr>
              <a:t>526mm</a:t>
            </a:r>
            <a:r>
              <a:rPr lang="zh-TW" altLang="en-US" b="1" kern="100" dirty="0">
                <a:solidFill>
                  <a:srgbClr val="0000FF"/>
                </a:solidFill>
                <a:latin typeface="Times New Roman" pitchFamily="18" charset="0"/>
                <a:ea typeface="標楷體"/>
                <a:cs typeface="Times New Roman" pitchFamily="18" charset="0"/>
              </a:rPr>
              <a:t>，</a:t>
            </a:r>
            <a:r>
              <a:rPr lang="zh-TW" altLang="en-US" kern="100" dirty="0">
                <a:solidFill>
                  <a:prstClr val="black"/>
                </a:solidFill>
                <a:latin typeface="Times New Roman" pitchFamily="18" charset="0"/>
                <a:ea typeface="標楷體"/>
                <a:cs typeface="Times New Roman" pitchFamily="18" charset="0"/>
              </a:rPr>
              <a:t>其餘較大值介於</a:t>
            </a:r>
            <a:r>
              <a:rPr lang="en-US" altLang="zh-TW" kern="100" dirty="0">
                <a:solidFill>
                  <a:prstClr val="black"/>
                </a:solidFill>
                <a:latin typeface="Times New Roman" pitchFamily="18" charset="0"/>
                <a:ea typeface="標楷體"/>
                <a:cs typeface="Times New Roman" pitchFamily="18" charset="0"/>
              </a:rPr>
              <a:t>200~300mm</a:t>
            </a:r>
            <a:r>
              <a:rPr lang="zh-TW" altLang="en-US" kern="100" dirty="0">
                <a:solidFill>
                  <a:prstClr val="black"/>
                </a:solidFill>
                <a:latin typeface="Times New Roman" pitchFamily="18" charset="0"/>
                <a:ea typeface="標楷體"/>
                <a:cs typeface="Times New Roman" pitchFamily="18" charset="0"/>
              </a:rPr>
              <a:t>之間。</a:t>
            </a:r>
            <a:endParaRPr lang="en-US" altLang="zh-TW" kern="100" dirty="0">
              <a:solidFill>
                <a:prstClr val="black"/>
              </a:solidFill>
              <a:latin typeface="Times New Roman" pitchFamily="18" charset="0"/>
              <a:ea typeface="標楷體"/>
              <a:cs typeface="Times New Roman" pitchFamily="18" charset="0"/>
            </a:endParaRPr>
          </a:p>
        </p:txBody>
      </p:sp>
      <p:graphicFrame>
        <p:nvGraphicFramePr>
          <p:cNvPr id="22" name="表格 21"/>
          <p:cNvGraphicFramePr>
            <a:graphicFrameLocks noGrp="1"/>
          </p:cNvGraphicFramePr>
          <p:nvPr>
            <p:extLst/>
          </p:nvPr>
        </p:nvGraphicFramePr>
        <p:xfrm>
          <a:off x="297229" y="2544796"/>
          <a:ext cx="8552258" cy="2494280"/>
        </p:xfrm>
        <a:graphic>
          <a:graphicData uri="http://schemas.openxmlformats.org/drawingml/2006/table">
            <a:tbl>
              <a:tblPr firstRow="1" bandRow="1">
                <a:tableStyleId>{5C22544A-7EE6-4342-B048-85BDC9FD1C3A}</a:tableStyleId>
              </a:tblPr>
              <a:tblGrid>
                <a:gridCol w="765309">
                  <a:extLst>
                    <a:ext uri="{9D8B030D-6E8A-4147-A177-3AD203B41FA5}">
                      <a16:colId xmlns:a16="http://schemas.microsoft.com/office/drawing/2014/main" val="20000"/>
                    </a:ext>
                  </a:extLst>
                </a:gridCol>
                <a:gridCol w="1019480">
                  <a:extLst>
                    <a:ext uri="{9D8B030D-6E8A-4147-A177-3AD203B41FA5}">
                      <a16:colId xmlns:a16="http://schemas.microsoft.com/office/drawing/2014/main" val="20001"/>
                    </a:ext>
                  </a:extLst>
                </a:gridCol>
                <a:gridCol w="970671">
                  <a:extLst>
                    <a:ext uri="{9D8B030D-6E8A-4147-A177-3AD203B41FA5}">
                      <a16:colId xmlns:a16="http://schemas.microsoft.com/office/drawing/2014/main" val="20002"/>
                    </a:ext>
                  </a:extLst>
                </a:gridCol>
                <a:gridCol w="1111348">
                  <a:extLst>
                    <a:ext uri="{9D8B030D-6E8A-4147-A177-3AD203B41FA5}">
                      <a16:colId xmlns:a16="http://schemas.microsoft.com/office/drawing/2014/main" val="20003"/>
                    </a:ext>
                  </a:extLst>
                </a:gridCol>
                <a:gridCol w="1322363">
                  <a:extLst>
                    <a:ext uri="{9D8B030D-6E8A-4147-A177-3AD203B41FA5}">
                      <a16:colId xmlns:a16="http://schemas.microsoft.com/office/drawing/2014/main" val="20004"/>
                    </a:ext>
                  </a:extLst>
                </a:gridCol>
                <a:gridCol w="1350498">
                  <a:extLst>
                    <a:ext uri="{9D8B030D-6E8A-4147-A177-3AD203B41FA5}">
                      <a16:colId xmlns:a16="http://schemas.microsoft.com/office/drawing/2014/main" val="20005"/>
                    </a:ext>
                  </a:extLst>
                </a:gridCol>
                <a:gridCol w="1336431">
                  <a:extLst>
                    <a:ext uri="{9D8B030D-6E8A-4147-A177-3AD203B41FA5}">
                      <a16:colId xmlns:a16="http://schemas.microsoft.com/office/drawing/2014/main" val="20006"/>
                    </a:ext>
                  </a:extLst>
                </a:gridCol>
                <a:gridCol w="676158">
                  <a:extLst>
                    <a:ext uri="{9D8B030D-6E8A-4147-A177-3AD203B41FA5}">
                      <a16:colId xmlns:a16="http://schemas.microsoft.com/office/drawing/2014/main" val="20007"/>
                    </a:ext>
                  </a:extLst>
                </a:gridCol>
              </a:tblGrid>
              <a:tr h="370840">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年分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颱風名稱</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颱風最大風速</a:t>
                      </a:r>
                      <a:r>
                        <a:rPr lang="en-US" altLang="zh-TW" sz="1800" b="0" kern="1200" dirty="0">
                          <a:solidFill>
                            <a:schemeClr val="tx1"/>
                          </a:solidFill>
                          <a:latin typeface="Times New Roman" pitchFamily="18" charset="0"/>
                          <a:ea typeface="標楷體" pitchFamily="65" charset="-120"/>
                          <a:cs typeface="Times New Roman" pitchFamily="18" charset="0"/>
                        </a:rPr>
                        <a:t>(</a:t>
                      </a:r>
                      <a:r>
                        <a:rPr lang="en-US" sz="1800" b="0" kern="1200" dirty="0">
                          <a:solidFill>
                            <a:schemeClr val="tx1"/>
                          </a:solidFill>
                          <a:latin typeface="Times New Roman" pitchFamily="18" charset="0"/>
                          <a:ea typeface="標楷體" pitchFamily="65" charset="-120"/>
                          <a:cs typeface="Times New Roman" pitchFamily="18" charset="0"/>
                        </a:rPr>
                        <a:t>m/s)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kern="1200" dirty="0">
                          <a:solidFill>
                            <a:schemeClr val="tx1"/>
                          </a:solidFill>
                          <a:latin typeface="Times New Roman" pitchFamily="18" charset="0"/>
                          <a:ea typeface="標楷體" pitchFamily="65" charset="-120"/>
                          <a:cs typeface="Times New Roman" pitchFamily="18" charset="0"/>
                        </a:rPr>
                        <a:t>測站最大陣風</a:t>
                      </a:r>
                      <a:r>
                        <a:rPr lang="en-US" altLang="zh-TW" sz="1800" b="0" kern="1200" dirty="0">
                          <a:solidFill>
                            <a:schemeClr val="tx1"/>
                          </a:solidFill>
                          <a:latin typeface="Times New Roman" pitchFamily="18" charset="0"/>
                          <a:ea typeface="標楷體" pitchFamily="65" charset="-120"/>
                          <a:cs typeface="Times New Roman" pitchFamily="18" charset="0"/>
                        </a:rPr>
                        <a:t>(m/s)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kern="1200" dirty="0">
                          <a:solidFill>
                            <a:schemeClr val="tx1"/>
                          </a:solidFill>
                          <a:latin typeface="Times New Roman" pitchFamily="18" charset="0"/>
                          <a:ea typeface="標楷體" pitchFamily="65" charset="-120"/>
                          <a:cs typeface="Times New Roman" pitchFamily="18" charset="0"/>
                        </a:rPr>
                        <a:t>測站最大風速</a:t>
                      </a:r>
                      <a:r>
                        <a:rPr lang="en-US" altLang="zh-TW" sz="1800" b="0" kern="1200" dirty="0">
                          <a:solidFill>
                            <a:schemeClr val="tx1"/>
                          </a:solidFill>
                          <a:latin typeface="Times New Roman" pitchFamily="18" charset="0"/>
                          <a:ea typeface="標楷體" pitchFamily="65" charset="-120"/>
                          <a:cs typeface="Times New Roman" pitchFamily="18" charset="0"/>
                        </a:rPr>
                        <a:t>(m/s)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itchFamily="65" charset="-120"/>
                          <a:cs typeface="Times New Roman" pitchFamily="18" charset="0"/>
                        </a:rPr>
                        <a:t>24</a:t>
                      </a:r>
                      <a:r>
                        <a:rPr lang="zh-TW" altLang="en-US" sz="1800" b="0" kern="1200" dirty="0">
                          <a:solidFill>
                            <a:schemeClr val="tx1"/>
                          </a:solidFill>
                          <a:latin typeface="Times New Roman" pitchFamily="18" charset="0"/>
                          <a:ea typeface="標楷體" pitchFamily="65" charset="-120"/>
                          <a:cs typeface="Times New Roman" pitchFamily="18" charset="0"/>
                        </a:rPr>
                        <a:t>小時最大雨量</a:t>
                      </a:r>
                      <a:r>
                        <a:rPr lang="en-US" altLang="zh-TW" sz="1800" b="0" kern="1200" dirty="0">
                          <a:solidFill>
                            <a:schemeClr val="tx1"/>
                          </a:solidFill>
                          <a:latin typeface="Times New Roman" pitchFamily="18" charset="0"/>
                          <a:ea typeface="標楷體" pitchFamily="65" charset="-120"/>
                          <a:cs typeface="Times New Roman" pitchFamily="18" charset="0"/>
                        </a:rPr>
                        <a:t>(mm)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itchFamily="65" charset="-120"/>
                          <a:cs typeface="Times New Roman" pitchFamily="18" charset="0"/>
                        </a:rPr>
                        <a:t>最大總雨量</a:t>
                      </a:r>
                      <a:r>
                        <a:rPr lang="en-US" altLang="zh-TW" sz="1800" b="0" kern="1200" dirty="0">
                          <a:solidFill>
                            <a:schemeClr val="tx1"/>
                          </a:solidFill>
                          <a:latin typeface="Times New Roman" pitchFamily="18" charset="0"/>
                          <a:ea typeface="標楷體" pitchFamily="65" charset="-120"/>
                          <a:cs typeface="Times New Roman" pitchFamily="18" charset="0"/>
                        </a:rPr>
                        <a:t>(mm)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itchFamily="65" charset="-120"/>
                          <a:cs typeface="Times New Roman" pitchFamily="18" charset="0"/>
                        </a:rPr>
                        <a:t>農損</a:t>
                      </a:r>
                      <a:r>
                        <a:rPr lang="en-US" altLang="zh-TW" sz="1800" b="0" kern="1200" dirty="0">
                          <a:solidFill>
                            <a:schemeClr val="tx1"/>
                          </a:solidFill>
                          <a:latin typeface="Times New Roman" pitchFamily="18" charset="0"/>
                          <a:ea typeface="標楷體" pitchFamily="65" charset="-120"/>
                          <a:cs typeface="Times New Roman" pitchFamily="18" charset="0"/>
                        </a:rPr>
                        <a:t>(</a:t>
                      </a:r>
                      <a:r>
                        <a:rPr lang="zh-TW" altLang="en-US" sz="1800" b="0" kern="1200" dirty="0">
                          <a:solidFill>
                            <a:schemeClr val="tx1"/>
                          </a:solidFill>
                          <a:latin typeface="Times New Roman" pitchFamily="18" charset="0"/>
                          <a:ea typeface="標楷體" pitchFamily="65" charset="-120"/>
                          <a:cs typeface="Times New Roman" pitchFamily="18" charset="0"/>
                        </a:rPr>
                        <a:t>億</a:t>
                      </a:r>
                      <a:r>
                        <a:rPr lang="en-US" altLang="zh-TW" sz="1800" b="0" kern="1200" dirty="0">
                          <a:solidFill>
                            <a:schemeClr val="tx1"/>
                          </a:solidFill>
                          <a:latin typeface="Times New Roman" pitchFamily="18" charset="0"/>
                          <a:ea typeface="標楷體" pitchFamily="65" charset="-120"/>
                          <a:cs typeface="Times New Roman"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梅姬</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32.5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292.5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313.5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蘇迪勒</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FF0000"/>
                          </a:solidFill>
                          <a:effectLst/>
                          <a:latin typeface="Times New Roman" pitchFamily="18" charset="0"/>
                          <a:ea typeface="標楷體" pitchFamily="65" charset="-120"/>
                          <a:cs typeface="Times New Roman" pitchFamily="18" charset="0"/>
                        </a:rPr>
                        <a:t>33.8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214.6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莫拉克</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FF0000"/>
                          </a:solidFill>
                          <a:effectLst/>
                          <a:latin typeface="Times New Roman" pitchFamily="18" charset="0"/>
                          <a:ea typeface="標楷體" pitchFamily="65" charset="-120"/>
                          <a:cs typeface="Times New Roman" pitchFamily="18" charset="0"/>
                        </a:rPr>
                        <a:t>526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699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鳳凰</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216.7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225.2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泰利</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31.7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258.5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270.5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361797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985" y="2604736"/>
            <a:ext cx="2327686" cy="3804204"/>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168</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4.</a:t>
            </a:r>
            <a:r>
              <a:rPr lang="zh-TW" altLang="en-US" sz="2000" b="1" kern="100" dirty="0">
                <a:solidFill>
                  <a:srgbClr val="0000FF"/>
                </a:solidFill>
                <a:latin typeface="Times New Roman" pitchFamily="18" charset="0"/>
                <a:ea typeface="標楷體"/>
                <a:cs typeface="Times New Roman" pitchFamily="18" charset="0"/>
              </a:rPr>
              <a:t>溫室區域地形地物影響分析</a:t>
            </a:r>
          </a:p>
        </p:txBody>
      </p:sp>
      <p:sp>
        <p:nvSpPr>
          <p:cNvPr id="15" name="矩形 14"/>
          <p:cNvSpPr/>
          <p:nvPr/>
        </p:nvSpPr>
        <p:spPr>
          <a:xfrm>
            <a:off x="297229" y="874659"/>
            <a:ext cx="8579485" cy="2015936"/>
          </a:xfrm>
          <a:prstGeom prst="rect">
            <a:avLst/>
          </a:prstGeom>
        </p:spPr>
        <p:txBody>
          <a:bodyPr wrap="square">
            <a:spAutoFit/>
          </a:bodyPr>
          <a:lstStyle/>
          <a:p>
            <a:pPr>
              <a:lnSpc>
                <a:spcPts val="2500"/>
              </a:lnSpc>
            </a:pPr>
            <a:r>
              <a:rPr lang="zh-TW" altLang="en-US" b="1" kern="100" dirty="0">
                <a:solidFill>
                  <a:srgbClr val="0000FF"/>
                </a:solidFill>
                <a:latin typeface="Times New Roman" pitchFamily="18" charset="0"/>
                <a:ea typeface="標楷體"/>
                <a:cs typeface="Times New Roman" pitchFamily="18" charset="0"/>
              </a:rPr>
              <a:t>        溫室位置周遭環境</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溫室位置東</a:t>
            </a:r>
            <a:r>
              <a:rPr lang="zh-TW" altLang="en-US" b="1" kern="100" dirty="0">
                <a:solidFill>
                  <a:srgbClr val="0000FF"/>
                </a:solidFill>
                <a:latin typeface="Times New Roman" pitchFamily="18" charset="0"/>
                <a:ea typeface="標楷體"/>
                <a:cs typeface="Times New Roman" pitchFamily="18" charset="0"/>
              </a:rPr>
              <a:t>有溫室，南北兩側為道路及農田，西側為農田。</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溫室地基為長方形，</a:t>
            </a:r>
            <a:r>
              <a:rPr lang="zh-TW" altLang="en-US" b="1" kern="100" dirty="0">
                <a:solidFill>
                  <a:srgbClr val="0000FF"/>
                </a:solidFill>
                <a:latin typeface="Times New Roman" pitchFamily="18" charset="0"/>
                <a:ea typeface="標楷體"/>
                <a:cs typeface="Times New Roman" pitchFamily="18" charset="0"/>
              </a:rPr>
              <a:t>長</a:t>
            </a:r>
            <a:r>
              <a:rPr lang="en-US" altLang="zh-TW" b="1" kern="100" dirty="0">
                <a:solidFill>
                  <a:srgbClr val="0000FF"/>
                </a:solidFill>
                <a:latin typeface="Times New Roman" pitchFamily="18" charset="0"/>
                <a:ea typeface="標楷體"/>
                <a:cs typeface="Times New Roman" pitchFamily="18" charset="0"/>
              </a:rPr>
              <a:t>104m</a:t>
            </a:r>
            <a:r>
              <a:rPr lang="zh-TW" altLang="en-US" b="1" kern="100" dirty="0">
                <a:solidFill>
                  <a:srgbClr val="0000FF"/>
                </a:solidFill>
                <a:latin typeface="Times New Roman" pitchFamily="18" charset="0"/>
                <a:ea typeface="標楷體"/>
                <a:cs typeface="Times New Roman" pitchFamily="18" charset="0"/>
              </a:rPr>
              <a:t>，寬</a:t>
            </a:r>
            <a:r>
              <a:rPr lang="en-US" altLang="zh-TW" b="1" kern="100" dirty="0">
                <a:solidFill>
                  <a:srgbClr val="0000FF"/>
                </a:solidFill>
                <a:latin typeface="Times New Roman" pitchFamily="18" charset="0"/>
                <a:ea typeface="標楷體"/>
                <a:cs typeface="Times New Roman" pitchFamily="18" charset="0"/>
              </a:rPr>
              <a:t>25m</a:t>
            </a:r>
            <a:r>
              <a:rPr lang="zh-TW" altLang="en-US" b="1" kern="100" dirty="0">
                <a:solidFill>
                  <a:srgbClr val="0000FF"/>
                </a:solidFill>
                <a:latin typeface="Times New Roman" pitchFamily="18" charset="0"/>
                <a:ea typeface="標楷體"/>
                <a:cs typeface="Times New Roman" pitchFamily="18" charset="0"/>
              </a:rPr>
              <a:t>。</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溫室規劃為南</a:t>
            </a:r>
            <a:r>
              <a:rPr lang="en-US" altLang="zh-TW" kern="100" dirty="0">
                <a:solidFill>
                  <a:prstClr val="black"/>
                </a:solidFill>
                <a:latin typeface="Times New Roman" pitchFamily="18" charset="0"/>
                <a:ea typeface="標楷體"/>
                <a:cs typeface="Times New Roman" pitchFamily="18" charset="0"/>
              </a:rPr>
              <a:t>-</a:t>
            </a:r>
            <a:r>
              <a:rPr lang="zh-TW" altLang="en-US" kern="100" dirty="0">
                <a:solidFill>
                  <a:prstClr val="black"/>
                </a:solidFill>
                <a:latin typeface="Times New Roman" pitchFamily="18" charset="0"/>
                <a:ea typeface="標楷體"/>
                <a:cs typeface="Times New Roman" pitchFamily="18" charset="0"/>
              </a:rPr>
              <a:t>北走向，</a:t>
            </a:r>
            <a:r>
              <a:rPr lang="zh-TW" altLang="en-US" b="1" kern="100" dirty="0">
                <a:solidFill>
                  <a:srgbClr val="0000FF"/>
                </a:solidFill>
                <a:latin typeface="Times New Roman" pitchFamily="18" charset="0"/>
                <a:ea typeface="標楷體"/>
                <a:cs typeface="Times New Roman" pitchFamily="18" charset="0"/>
              </a:rPr>
              <a:t>山牆面朝向北及南方。</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東側溫室高度約為</a:t>
            </a:r>
            <a:r>
              <a:rPr lang="en-US" altLang="zh-TW" kern="100" dirty="0">
                <a:solidFill>
                  <a:prstClr val="black"/>
                </a:solidFill>
                <a:latin typeface="Times New Roman" pitchFamily="18" charset="0"/>
                <a:ea typeface="標楷體"/>
                <a:cs typeface="Times New Roman" pitchFamily="18" charset="0"/>
              </a:rPr>
              <a:t>5m</a:t>
            </a:r>
            <a:r>
              <a:rPr lang="zh-TW" altLang="en-US" kern="100" dirty="0">
                <a:solidFill>
                  <a:prstClr val="black"/>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可提供</a:t>
            </a:r>
            <a:r>
              <a:rPr lang="en-US" altLang="zh-TW" b="1" kern="100" dirty="0">
                <a:solidFill>
                  <a:srgbClr val="0000FF"/>
                </a:solidFill>
                <a:latin typeface="Times New Roman" pitchFamily="18" charset="0"/>
                <a:ea typeface="標楷體"/>
                <a:cs typeface="Times New Roman" pitchFamily="18" charset="0"/>
              </a:rPr>
              <a:t>4m</a:t>
            </a:r>
            <a:r>
              <a:rPr lang="zh-TW" altLang="en-US" b="1" kern="100" dirty="0">
                <a:solidFill>
                  <a:srgbClr val="0000FF"/>
                </a:solidFill>
                <a:latin typeface="Times New Roman" pitchFamily="18" charset="0"/>
                <a:ea typeface="標楷體"/>
                <a:cs typeface="Times New Roman" pitchFamily="18" charset="0"/>
              </a:rPr>
              <a:t>高之屏障。</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溫室地基西方為農地，北側及南側為道路，</a:t>
            </a:r>
            <a:r>
              <a:rPr lang="zh-TW" altLang="en-US" b="1" kern="100" dirty="0">
                <a:solidFill>
                  <a:srgbClr val="0000FF"/>
                </a:solidFill>
                <a:latin typeface="Times New Roman" pitchFamily="18" charset="0"/>
                <a:ea typeface="標楷體"/>
                <a:cs typeface="Times New Roman" pitchFamily="18" charset="0"/>
              </a:rPr>
              <a:t>無擋風屏障。</a:t>
            </a:r>
          </a:p>
        </p:txBody>
      </p:sp>
      <p:sp>
        <p:nvSpPr>
          <p:cNvPr id="2" name="矩形 1"/>
          <p:cNvSpPr/>
          <p:nvPr/>
        </p:nvSpPr>
        <p:spPr>
          <a:xfrm>
            <a:off x="6305766" y="6408940"/>
            <a:ext cx="2743662"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溫室地基圖</a:t>
            </a:r>
            <a:endParaRPr lang="zh-TW" altLang="en-US" dirty="0">
              <a:solidFill>
                <a:prstClr val="black"/>
              </a:solidFill>
            </a:endParaRPr>
          </a:p>
        </p:txBody>
      </p:sp>
      <p:sp>
        <p:nvSpPr>
          <p:cNvPr id="12" name="矩形 11"/>
          <p:cNvSpPr/>
          <p:nvPr/>
        </p:nvSpPr>
        <p:spPr>
          <a:xfrm>
            <a:off x="354379" y="6314545"/>
            <a:ext cx="2743662"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溫室地形地貌衛星圖</a:t>
            </a:r>
            <a:endParaRPr lang="zh-TW" altLang="en-US" dirty="0">
              <a:solidFill>
                <a:prstClr val="black"/>
              </a:solidFill>
            </a:endParaRPr>
          </a:p>
        </p:txBody>
      </p:sp>
      <p:cxnSp>
        <p:nvCxnSpPr>
          <p:cNvPr id="14" name="直線單箭頭接點 13"/>
          <p:cNvCxnSpPr/>
          <p:nvPr/>
        </p:nvCxnSpPr>
        <p:spPr>
          <a:xfrm flipV="1">
            <a:off x="7697230" y="1978106"/>
            <a:ext cx="0" cy="65820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632118" y="2074804"/>
            <a:ext cx="1511882"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溫室方向</a:t>
            </a:r>
            <a:endParaRPr lang="zh-TW" altLang="en-US" dirty="0">
              <a:solidFill>
                <a:prstClr val="black"/>
              </a:solidFill>
            </a:endParaRPr>
          </a:p>
        </p:txBody>
      </p:sp>
      <p:cxnSp>
        <p:nvCxnSpPr>
          <p:cNvPr id="19" name="直線單箭頭接點 18"/>
          <p:cNvCxnSpPr/>
          <p:nvPr/>
        </p:nvCxnSpPr>
        <p:spPr>
          <a:xfrm flipV="1">
            <a:off x="6279836" y="3247302"/>
            <a:ext cx="0" cy="366871"/>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014621" y="6417070"/>
            <a:ext cx="3092840"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溫室地基之朝南向視圖</a:t>
            </a:r>
            <a:endParaRPr lang="zh-TW" altLang="en-US" dirty="0">
              <a:solidFill>
                <a:prstClr val="black"/>
              </a:solidFill>
            </a:endParaRPr>
          </a:p>
        </p:txBody>
      </p:sp>
      <p:sp>
        <p:nvSpPr>
          <p:cNvPr id="26" name="矩形 25"/>
          <p:cNvSpPr/>
          <p:nvPr/>
        </p:nvSpPr>
        <p:spPr>
          <a:xfrm>
            <a:off x="3014620" y="4527401"/>
            <a:ext cx="3092840"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溫室地基之朝北向視圖</a:t>
            </a:r>
            <a:endParaRPr lang="zh-TW" altLang="en-US" dirty="0">
              <a:solidFill>
                <a:prstClr val="black"/>
              </a:solidFill>
            </a:endParaRPr>
          </a:p>
        </p:txBody>
      </p:sp>
      <p:pic>
        <p:nvPicPr>
          <p:cNvPr id="17" name="圖片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02" y="3662784"/>
            <a:ext cx="1948816" cy="2651761"/>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227" y="2965904"/>
            <a:ext cx="3519487" cy="1561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7227" y="4866939"/>
            <a:ext cx="3519487" cy="156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20554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72" y="3346190"/>
            <a:ext cx="398145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圖片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646" y="3187123"/>
            <a:ext cx="1948816" cy="2651761"/>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169</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4.1</a:t>
            </a:r>
            <a:r>
              <a:rPr lang="zh-TW" altLang="en-US" sz="2000" b="1" kern="100" dirty="0">
                <a:solidFill>
                  <a:srgbClr val="0000FF"/>
                </a:solidFill>
                <a:latin typeface="Times New Roman" pitchFamily="18" charset="0"/>
                <a:ea typeface="標楷體"/>
                <a:cs typeface="Times New Roman" pitchFamily="18" charset="0"/>
              </a:rPr>
              <a:t>溫室區域周遭地形地物影響評估</a:t>
            </a:r>
          </a:p>
        </p:txBody>
      </p:sp>
      <p:sp>
        <p:nvSpPr>
          <p:cNvPr id="15" name="矩形 14"/>
          <p:cNvSpPr/>
          <p:nvPr/>
        </p:nvSpPr>
        <p:spPr>
          <a:xfrm>
            <a:off x="297229" y="874659"/>
            <a:ext cx="8579485" cy="2015936"/>
          </a:xfrm>
          <a:prstGeom prst="rect">
            <a:avLst/>
          </a:prstGeom>
        </p:spPr>
        <p:txBody>
          <a:bodyPr wrap="square">
            <a:spAutoFit/>
          </a:bodyPr>
          <a:lstStyle/>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溫室位置西方為台灣海峽，東側為山脈，南方為八掌溪，北方為朴子溪，</a:t>
            </a:r>
            <a:r>
              <a:rPr lang="zh-TW" altLang="en-US" b="1" kern="100" dirty="0">
                <a:solidFill>
                  <a:srgbClr val="0000FF"/>
                </a:solidFill>
                <a:latin typeface="Times New Roman" pitchFamily="18" charset="0"/>
                <a:ea typeface="標楷體"/>
                <a:cs typeface="Times New Roman" pitchFamily="18" charset="0"/>
              </a:rPr>
              <a:t>平時承受風向以西風、北風及東南方風向為主，颱風侵襲時可能會出現強烈南風。</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由於溫室北側、西側及南側為農田無屏障，</a:t>
            </a:r>
            <a:r>
              <a:rPr lang="zh-TW" altLang="en-US" b="1" kern="100" dirty="0">
                <a:solidFill>
                  <a:srgbClr val="0000FF"/>
                </a:solidFill>
                <a:latin typeface="Times New Roman" pitchFamily="18" charset="0"/>
                <a:ea typeface="標楷體"/>
                <a:cs typeface="Times New Roman" pitchFamily="18" charset="0"/>
              </a:rPr>
              <a:t>颱風侵襲時可能承受當地最高陣風風壓。</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東邊溫室可提供</a:t>
            </a:r>
            <a:r>
              <a:rPr lang="en-US" altLang="zh-TW" b="1" kern="100" dirty="0">
                <a:solidFill>
                  <a:srgbClr val="0000FF"/>
                </a:solidFill>
                <a:latin typeface="Times New Roman" pitchFamily="18" charset="0"/>
                <a:ea typeface="標楷體"/>
                <a:cs typeface="Times New Roman" pitchFamily="18" charset="0"/>
              </a:rPr>
              <a:t>4m</a:t>
            </a:r>
            <a:r>
              <a:rPr lang="zh-TW" altLang="en-US" b="1" kern="100" dirty="0">
                <a:solidFill>
                  <a:srgbClr val="0000FF"/>
                </a:solidFill>
                <a:latin typeface="Times New Roman" pitchFamily="18" charset="0"/>
                <a:ea typeface="標楷體"/>
                <a:cs typeface="Times New Roman" pitchFamily="18" charset="0"/>
              </a:rPr>
              <a:t>高之屏障。</a:t>
            </a:r>
            <a:endParaRPr lang="en-US" altLang="zh-TW" b="1" kern="100" dirty="0">
              <a:solidFill>
                <a:srgbClr val="0000FF"/>
              </a:solidFill>
              <a:latin typeface="Times New Roman" pitchFamily="18" charset="0"/>
              <a:ea typeface="標楷體"/>
              <a:cs typeface="Times New Roman" pitchFamily="18" charset="0"/>
            </a:endParaRPr>
          </a:p>
        </p:txBody>
      </p:sp>
      <p:sp>
        <p:nvSpPr>
          <p:cNvPr id="16" name="矩形 15"/>
          <p:cNvSpPr/>
          <p:nvPr/>
        </p:nvSpPr>
        <p:spPr>
          <a:xfrm>
            <a:off x="559674" y="5760237"/>
            <a:ext cx="2993963"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溫室地理位置圖</a:t>
            </a:r>
            <a:endParaRPr lang="zh-TW" altLang="en-US" dirty="0">
              <a:solidFill>
                <a:prstClr val="black"/>
              </a:solidFill>
            </a:endParaRPr>
          </a:p>
        </p:txBody>
      </p:sp>
      <p:sp>
        <p:nvSpPr>
          <p:cNvPr id="17" name="矩形 16"/>
          <p:cNvSpPr/>
          <p:nvPr/>
        </p:nvSpPr>
        <p:spPr>
          <a:xfrm>
            <a:off x="4414506" y="5812609"/>
            <a:ext cx="2445096"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溫室地基衛星圖</a:t>
            </a:r>
            <a:endParaRPr lang="zh-TW" altLang="en-US" dirty="0">
              <a:solidFill>
                <a:prstClr val="black"/>
              </a:solidFill>
            </a:endParaRPr>
          </a:p>
        </p:txBody>
      </p:sp>
      <p:sp>
        <p:nvSpPr>
          <p:cNvPr id="19" name="矩形 18"/>
          <p:cNvSpPr/>
          <p:nvPr/>
        </p:nvSpPr>
        <p:spPr>
          <a:xfrm>
            <a:off x="952523" y="4133021"/>
            <a:ext cx="1104132" cy="369332"/>
          </a:xfrm>
          <a:prstGeom prst="rect">
            <a:avLst/>
          </a:prstGeom>
        </p:spPr>
        <p:txBody>
          <a:bodyPr wrap="square">
            <a:spAutoFit/>
          </a:bodyPr>
          <a:lstStyle/>
          <a:p>
            <a:r>
              <a:rPr lang="zh-TW" altLang="en-US" b="1" kern="100" dirty="0">
                <a:solidFill>
                  <a:srgbClr val="FF0000"/>
                </a:solidFill>
                <a:latin typeface="Times New Roman" pitchFamily="18" charset="0"/>
                <a:ea typeface="標楷體"/>
                <a:cs typeface="Times New Roman" pitchFamily="18" charset="0"/>
              </a:rPr>
              <a:t>主要風向</a:t>
            </a:r>
            <a:endParaRPr lang="zh-TW" altLang="en-US" b="1" dirty="0">
              <a:solidFill>
                <a:srgbClr val="FF0000"/>
              </a:solidFill>
            </a:endParaRPr>
          </a:p>
        </p:txBody>
      </p:sp>
      <p:cxnSp>
        <p:nvCxnSpPr>
          <p:cNvPr id="25" name="直線單箭頭接點 24"/>
          <p:cNvCxnSpPr/>
          <p:nvPr/>
        </p:nvCxnSpPr>
        <p:spPr>
          <a:xfrm>
            <a:off x="4686786" y="4359028"/>
            <a:ext cx="42643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678468" y="3051571"/>
            <a:ext cx="1104132" cy="369332"/>
          </a:xfrm>
          <a:prstGeom prst="rect">
            <a:avLst/>
          </a:prstGeom>
        </p:spPr>
        <p:txBody>
          <a:bodyPr wrap="square">
            <a:spAutoFit/>
          </a:bodyPr>
          <a:lstStyle/>
          <a:p>
            <a:r>
              <a:rPr lang="zh-TW" altLang="en-US" b="1" kern="100" dirty="0">
                <a:solidFill>
                  <a:srgbClr val="FF0000"/>
                </a:solidFill>
                <a:latin typeface="Times New Roman" pitchFamily="18" charset="0"/>
                <a:ea typeface="標楷體"/>
                <a:cs typeface="Times New Roman" pitchFamily="18" charset="0"/>
              </a:rPr>
              <a:t>主要風向</a:t>
            </a:r>
            <a:endParaRPr lang="zh-TW" altLang="en-US" b="1" dirty="0">
              <a:solidFill>
                <a:srgbClr val="FF0000"/>
              </a:solidFill>
            </a:endParaRPr>
          </a:p>
        </p:txBody>
      </p:sp>
      <p:cxnSp>
        <p:nvCxnSpPr>
          <p:cNvPr id="27" name="直線單箭頭接點 26"/>
          <p:cNvCxnSpPr/>
          <p:nvPr/>
        </p:nvCxnSpPr>
        <p:spPr>
          <a:xfrm flipH="1">
            <a:off x="5519672" y="2966764"/>
            <a:ext cx="1" cy="6969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4838241" y="5065787"/>
            <a:ext cx="354692" cy="4534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5637054" y="5210291"/>
            <a:ext cx="0" cy="628593"/>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V="1">
            <a:off x="2521036" y="4976141"/>
            <a:ext cx="0" cy="578655"/>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637054" y="5358510"/>
            <a:ext cx="1631852" cy="369332"/>
          </a:xfrm>
          <a:prstGeom prst="rect">
            <a:avLst/>
          </a:prstGeom>
        </p:spPr>
        <p:txBody>
          <a:bodyPr wrap="square">
            <a:spAutoFit/>
          </a:bodyPr>
          <a:lstStyle/>
          <a:p>
            <a:r>
              <a:rPr lang="zh-TW" altLang="en-US" b="1" kern="100" dirty="0">
                <a:solidFill>
                  <a:srgbClr val="0000FF"/>
                </a:solidFill>
                <a:latin typeface="Times New Roman" pitchFamily="18" charset="0"/>
                <a:ea typeface="標楷體"/>
                <a:cs typeface="Times New Roman" pitchFamily="18" charset="0"/>
              </a:rPr>
              <a:t>颱風可能風向</a:t>
            </a:r>
            <a:endParaRPr lang="zh-TW" altLang="en-US" b="1" dirty="0">
              <a:solidFill>
                <a:srgbClr val="0000FF"/>
              </a:solidFill>
            </a:endParaRPr>
          </a:p>
        </p:txBody>
      </p:sp>
      <p:sp>
        <p:nvSpPr>
          <p:cNvPr id="33" name="矩形 32"/>
          <p:cNvSpPr/>
          <p:nvPr/>
        </p:nvSpPr>
        <p:spPr>
          <a:xfrm>
            <a:off x="2521036" y="5033549"/>
            <a:ext cx="1631852" cy="369332"/>
          </a:xfrm>
          <a:prstGeom prst="rect">
            <a:avLst/>
          </a:prstGeom>
        </p:spPr>
        <p:txBody>
          <a:bodyPr wrap="square">
            <a:spAutoFit/>
          </a:bodyPr>
          <a:lstStyle/>
          <a:p>
            <a:r>
              <a:rPr lang="zh-TW" altLang="en-US" b="1" kern="100" dirty="0">
                <a:solidFill>
                  <a:srgbClr val="0000FF"/>
                </a:solidFill>
                <a:latin typeface="Times New Roman" pitchFamily="18" charset="0"/>
                <a:ea typeface="標楷體"/>
                <a:cs typeface="Times New Roman" pitchFamily="18" charset="0"/>
              </a:rPr>
              <a:t>颱風可能風向</a:t>
            </a:r>
            <a:endParaRPr lang="zh-TW" altLang="en-US" b="1" dirty="0">
              <a:solidFill>
                <a:srgbClr val="0000FF"/>
              </a:solidFill>
            </a:endParaRPr>
          </a:p>
        </p:txBody>
      </p:sp>
      <p:cxnSp>
        <p:nvCxnSpPr>
          <p:cNvPr id="38" name="直線單箭頭接點 37"/>
          <p:cNvCxnSpPr/>
          <p:nvPr/>
        </p:nvCxnSpPr>
        <p:spPr>
          <a:xfrm flipV="1">
            <a:off x="1091120" y="4574824"/>
            <a:ext cx="609599"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2507559" y="3501742"/>
            <a:ext cx="0" cy="5619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1832818" y="4916277"/>
            <a:ext cx="447674"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202908" y="3758864"/>
            <a:ext cx="409304" cy="1200329"/>
          </a:xfrm>
          <a:prstGeom prst="rect">
            <a:avLst/>
          </a:prstGeom>
        </p:spPr>
        <p:txBody>
          <a:bodyPr wrap="square">
            <a:spAutoFit/>
          </a:bodyPr>
          <a:lstStyle/>
          <a:p>
            <a:r>
              <a:rPr lang="zh-TW" altLang="en-US" b="1" kern="100" dirty="0">
                <a:solidFill>
                  <a:prstClr val="black"/>
                </a:solidFill>
                <a:latin typeface="Times New Roman" pitchFamily="18" charset="0"/>
                <a:ea typeface="標楷體"/>
                <a:cs typeface="Times New Roman" pitchFamily="18" charset="0"/>
              </a:rPr>
              <a:t>溫室屏障</a:t>
            </a:r>
            <a:endParaRPr lang="zh-TW" altLang="en-US" b="1" dirty="0">
              <a:solidFill>
                <a:prstClr val="black"/>
              </a:solidFill>
            </a:endParaRPr>
          </a:p>
        </p:txBody>
      </p:sp>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0394" y="2744844"/>
            <a:ext cx="8382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4" name="直線單箭頭接點 43"/>
          <p:cNvCxnSpPr/>
          <p:nvPr/>
        </p:nvCxnSpPr>
        <p:spPr>
          <a:xfrm>
            <a:off x="6950555" y="4317687"/>
            <a:ext cx="42643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7973319" y="2199580"/>
            <a:ext cx="1104132" cy="369332"/>
          </a:xfrm>
          <a:prstGeom prst="rect">
            <a:avLst/>
          </a:prstGeom>
        </p:spPr>
        <p:txBody>
          <a:bodyPr wrap="square">
            <a:spAutoFit/>
          </a:bodyPr>
          <a:lstStyle/>
          <a:p>
            <a:r>
              <a:rPr lang="zh-TW" altLang="en-US" b="1" kern="100" dirty="0">
                <a:solidFill>
                  <a:srgbClr val="FF0000"/>
                </a:solidFill>
                <a:latin typeface="Times New Roman" pitchFamily="18" charset="0"/>
                <a:ea typeface="標楷體"/>
                <a:cs typeface="Times New Roman" pitchFamily="18" charset="0"/>
              </a:rPr>
              <a:t>主要風向</a:t>
            </a:r>
            <a:endParaRPr lang="zh-TW" altLang="en-US" b="1" dirty="0">
              <a:solidFill>
                <a:srgbClr val="FF0000"/>
              </a:solidFill>
            </a:endParaRPr>
          </a:p>
        </p:txBody>
      </p:sp>
      <p:cxnSp>
        <p:nvCxnSpPr>
          <p:cNvPr id="46" name="直線單箭頭接點 45"/>
          <p:cNvCxnSpPr/>
          <p:nvPr/>
        </p:nvCxnSpPr>
        <p:spPr>
          <a:xfrm>
            <a:off x="7814523" y="2384246"/>
            <a:ext cx="1" cy="4274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V="1">
            <a:off x="7133092" y="5875214"/>
            <a:ext cx="354692" cy="4534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27650" idx="2"/>
          </p:cNvCxnSpPr>
          <p:nvPr/>
        </p:nvCxnSpPr>
        <p:spPr>
          <a:xfrm flipV="1">
            <a:off x="7839494" y="5850485"/>
            <a:ext cx="0" cy="332884"/>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7234584" y="6181941"/>
            <a:ext cx="1631852" cy="369332"/>
          </a:xfrm>
          <a:prstGeom prst="rect">
            <a:avLst/>
          </a:prstGeom>
        </p:spPr>
        <p:txBody>
          <a:bodyPr wrap="square">
            <a:spAutoFit/>
          </a:bodyPr>
          <a:lstStyle/>
          <a:p>
            <a:r>
              <a:rPr lang="zh-TW" altLang="en-US" b="1" kern="100" dirty="0">
                <a:solidFill>
                  <a:srgbClr val="0000FF"/>
                </a:solidFill>
                <a:latin typeface="Times New Roman" pitchFamily="18" charset="0"/>
                <a:ea typeface="標楷體"/>
                <a:cs typeface="Times New Roman" pitchFamily="18" charset="0"/>
              </a:rPr>
              <a:t>颱風可能風向</a:t>
            </a:r>
            <a:endParaRPr lang="zh-TW" altLang="en-US" b="1" dirty="0">
              <a:solidFill>
                <a:srgbClr val="0000FF"/>
              </a:solidFill>
            </a:endParaRPr>
          </a:p>
        </p:txBody>
      </p:sp>
    </p:spTree>
    <p:extLst>
      <p:ext uri="{BB962C8B-B14F-4D97-AF65-F5344CB8AC3E}">
        <p14:creationId xmlns:p14="http://schemas.microsoft.com/office/powerpoint/2010/main" val="3476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445" y="773773"/>
            <a:ext cx="5743575"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17</a:t>
            </a:fld>
            <a:endParaRPr lang="zh-TW" altLang="en-US">
              <a:solidFill>
                <a:prstClr val="black">
                  <a:tint val="75000"/>
                </a:prstClr>
              </a:solidFill>
            </a:endParaRPr>
          </a:p>
        </p:txBody>
      </p:sp>
      <p:sp>
        <p:nvSpPr>
          <p:cNvPr id="27" name="矩形 26"/>
          <p:cNvSpPr/>
          <p:nvPr/>
        </p:nvSpPr>
        <p:spPr>
          <a:xfrm>
            <a:off x="2051247" y="5426621"/>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VBP</a:t>
            </a:r>
            <a:r>
              <a:rPr lang="zh-TW" altLang="en-US" kern="100" dirty="0">
                <a:solidFill>
                  <a:prstClr val="black"/>
                </a:solidFill>
                <a:latin typeface="Times New Roman" pitchFamily="18" charset="0"/>
                <a:ea typeface="標楷體"/>
                <a:cs typeface="Times New Roman" pitchFamily="18" charset="0"/>
              </a:rPr>
              <a:t>山型塑膠型溫室規劃輕量化型材構件</a:t>
            </a:r>
            <a:endParaRPr lang="zh-TW" altLang="en-US" dirty="0">
              <a:solidFill>
                <a:prstClr val="black"/>
              </a:solidFill>
            </a:endParaRPr>
          </a:p>
        </p:txBody>
      </p:sp>
      <p:sp>
        <p:nvSpPr>
          <p:cNvPr id="36" name="矩形 35"/>
          <p:cNvSpPr/>
          <p:nvPr/>
        </p:nvSpPr>
        <p:spPr>
          <a:xfrm>
            <a:off x="6648410" y="4882016"/>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2" name="直線單箭頭接點 41"/>
          <p:cNvCxnSpPr/>
          <p:nvPr/>
        </p:nvCxnSpPr>
        <p:spPr>
          <a:xfrm flipH="1" flipV="1">
            <a:off x="6998026" y="4188818"/>
            <a:ext cx="354039" cy="92333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flipV="1">
            <a:off x="6648410" y="4650483"/>
            <a:ext cx="703656" cy="4616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66589" y="4188818"/>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7" name="直線單箭頭接點 46"/>
          <p:cNvCxnSpPr/>
          <p:nvPr/>
        </p:nvCxnSpPr>
        <p:spPr>
          <a:xfrm flipV="1">
            <a:off x="2516427" y="3140735"/>
            <a:ext cx="1235237" cy="126194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2516427" y="3555051"/>
            <a:ext cx="1379253" cy="847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5868320" y="1722505"/>
            <a:ext cx="2441695" cy="923330"/>
          </a:xfrm>
          <a:prstGeom prst="rect">
            <a:avLst/>
          </a:prstGeom>
        </p:spPr>
        <p:txBody>
          <a:bodyPr wrap="none">
            <a:spAutoFit/>
          </a:bodyPr>
          <a:lstStyle/>
          <a:p>
            <a:pPr algn="ctr" fontAlgn="ctr"/>
            <a:r>
              <a:rPr lang="zh-TW" altLang="en-US" dirty="0">
                <a:solidFill>
                  <a:srgbClr val="FF0000"/>
                </a:solidFill>
                <a:latin typeface="Times New Roman" pitchFamily="18" charset="0"/>
                <a:ea typeface="標楷體" pitchFamily="65" charset="-120"/>
                <a:cs typeface="Times New Roman" pitchFamily="18" charset="0"/>
              </a:rPr>
              <a:t>水槽</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r>
              <a:rPr lang="en-US" altLang="zh-TW" dirty="0">
                <a:solidFill>
                  <a:prstClr val="black"/>
                </a:solidFill>
                <a:latin typeface="Times New Roman" pitchFamily="18" charset="0"/>
                <a:ea typeface="標楷體" pitchFamily="65" charset="-120"/>
                <a:cs typeface="Times New Roman" pitchFamily="18" charset="0"/>
              </a:rPr>
              <a:t>U120x100 2t</a:t>
            </a:r>
          </a:p>
          <a:p>
            <a:pPr algn="ctr" fontAlgn="ctr"/>
            <a:r>
              <a:rPr lang="en-US" altLang="zh-TW" kern="100" dirty="0">
                <a:solidFill>
                  <a:srgbClr val="0000FF"/>
                </a:solidFill>
                <a:latin typeface="Times New Roman" pitchFamily="18" charset="0"/>
                <a:ea typeface="標楷體"/>
                <a:cs typeface="Times New Roman" pitchFamily="18" charset="0"/>
              </a:rPr>
              <a:t>【SS400→SUS202-1】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200250" y="1939556"/>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093386" y="933945"/>
            <a:ext cx="2368386" cy="923330"/>
          </a:xfrm>
          <a:prstGeom prst="rect">
            <a:avLst/>
          </a:prstGeom>
        </p:spPr>
        <p:txBody>
          <a:bodyPr wrap="square">
            <a:spAutoFit/>
          </a:bodyPr>
          <a:lstStyle/>
          <a:p>
            <a:pPr algn="ctr" fontAlgn="ctr">
              <a:defRPr/>
            </a:pPr>
            <a:r>
              <a:rPr lang="zh-TW" altLang="en-US" dirty="0">
                <a:solidFill>
                  <a:srgbClr val="FF0000"/>
                </a:solidFill>
                <a:latin typeface="Times New Roman" pitchFamily="18" charset="0"/>
                <a:ea typeface="標楷體" pitchFamily="65" charset="-120"/>
                <a:cs typeface="Times New Roman" pitchFamily="18" charset="0"/>
              </a:rPr>
              <a:t>屋頂桁樑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100x50x20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29" name="直線單箭頭接點 28"/>
          <p:cNvCxnSpPr/>
          <p:nvPr/>
        </p:nvCxnSpPr>
        <p:spPr>
          <a:xfrm flipH="1">
            <a:off x="4471744" y="1118614"/>
            <a:ext cx="1243284" cy="8209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nvPr>
        </p:nvGraphicFramePr>
        <p:xfrm>
          <a:off x="477774" y="5783978"/>
          <a:ext cx="8280920" cy="1101090"/>
        </p:xfrm>
        <a:graphic>
          <a:graphicData uri="http://schemas.openxmlformats.org/drawingml/2006/table">
            <a:tbl>
              <a:tblPr>
                <a:tableStyleId>{5C22544A-7EE6-4342-B048-85BDC9FD1C3A}</a:tableStyleId>
              </a:tblPr>
              <a:tblGrid>
                <a:gridCol w="919289">
                  <a:extLst>
                    <a:ext uri="{9D8B030D-6E8A-4147-A177-3AD203B41FA5}">
                      <a16:colId xmlns:a16="http://schemas.microsoft.com/office/drawing/2014/main" val="20000"/>
                    </a:ext>
                  </a:extLst>
                </a:gridCol>
                <a:gridCol w="1024927">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1512168">
                  <a:extLst>
                    <a:ext uri="{9D8B030D-6E8A-4147-A177-3AD203B41FA5}">
                      <a16:colId xmlns:a16="http://schemas.microsoft.com/office/drawing/2014/main" val="20005"/>
                    </a:ext>
                  </a:extLst>
                </a:gridCol>
                <a:gridCol w="1872208">
                  <a:extLst>
                    <a:ext uri="{9D8B030D-6E8A-4147-A177-3AD203B41FA5}">
                      <a16:colId xmlns:a16="http://schemas.microsoft.com/office/drawing/2014/main" val="20006"/>
                    </a:ext>
                  </a:extLst>
                </a:gridCol>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標楷體" pitchFamily="65" charset="-120"/>
                          <a:ea typeface="標楷體" pitchFamily="65" charset="-120"/>
                          <a:cs typeface="Times New Roman" pitchFamily="18" charset="0"/>
                        </a:rPr>
                        <a:t>型鋼形式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134706">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6,000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8320">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100x50x20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4.18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10,400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58320">
                <a:tc>
                  <a:txBody>
                    <a:bodyPr/>
                    <a:lstStyle/>
                    <a:p>
                      <a:pPr algn="ctr" fontAlgn="ctr"/>
                      <a:r>
                        <a:rPr lang="en-US" sz="1800" b="0" i="0" u="none" strike="noStrike" dirty="0">
                          <a:solidFill>
                            <a:schemeClr val="tx1"/>
                          </a:solidFill>
                          <a:effectLst/>
                          <a:latin typeface="Times New Roman" pitchFamily="18" charset="0"/>
                          <a:ea typeface="標楷體" pitchFamily="65" charset="-120"/>
                          <a:cs typeface="Times New Roman"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方型鋼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a:rPr>
                        <a:t>120 x 60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10,200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7" name="矩形 16"/>
          <p:cNvSpPr/>
          <p:nvPr/>
        </p:nvSpPr>
        <p:spPr>
          <a:xfrm>
            <a:off x="200267" y="3140735"/>
            <a:ext cx="2467342" cy="923330"/>
          </a:xfrm>
          <a:prstGeom prst="rect">
            <a:avLst/>
          </a:prstGeom>
        </p:spPr>
        <p:txBody>
          <a:bodyPr wrap="none">
            <a:spAutoFit/>
          </a:bodyPr>
          <a:lstStyle/>
          <a:p>
            <a:pPr algn="ctr" fontAlgn="ctr">
              <a:defRPr/>
            </a:pPr>
            <a:r>
              <a:rPr lang="zh-TW" altLang="en-US" dirty="0">
                <a:solidFill>
                  <a:srgbClr val="FF0000"/>
                </a:solidFill>
                <a:latin typeface="Times New Roman" pitchFamily="18" charset="0"/>
                <a:ea typeface="標楷體" pitchFamily="65" charset="-120"/>
                <a:cs typeface="Times New Roman" pitchFamily="18" charset="0"/>
              </a:rPr>
              <a:t>副立柱</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a:t>
            </a:r>
            <a:r>
              <a:rPr lang="en-US" altLang="zh-TW" dirty="0">
                <a:solidFill>
                  <a:srgbClr val="000000"/>
                </a:solidFill>
                <a:latin typeface="Times New Roman"/>
              </a:rPr>
              <a:t>120 x 60</a:t>
            </a:r>
            <a:endParaRPr lang="en-US" altLang="zh-TW" dirty="0">
              <a:solidFill>
                <a:prstClr val="black"/>
              </a:solidFill>
              <a:latin typeface="Times New Roman" pitchFamily="18" charset="0"/>
              <a:ea typeface="標楷體" panose="03000509000000000000" pitchFamily="65" charset="-120"/>
              <a:cs typeface="Times New Roman" pitchFamily="18" charset="0"/>
            </a:endParaRP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8" name="直線單箭頭接點 17"/>
          <p:cNvCxnSpPr/>
          <p:nvPr/>
        </p:nvCxnSpPr>
        <p:spPr>
          <a:xfrm flipV="1">
            <a:off x="1825855" y="2862005"/>
            <a:ext cx="1161969" cy="4304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77972" y="250631"/>
            <a:ext cx="8694360" cy="461665"/>
          </a:xfrm>
          <a:prstGeom prst="rect">
            <a:avLst/>
          </a:prstGeom>
        </p:spPr>
        <p:txBody>
          <a:bodyPr wrap="square">
            <a:spAutoFit/>
          </a:bodyPr>
          <a:lstStyle/>
          <a:p>
            <a:pPr algn="ctr"/>
            <a:r>
              <a:rPr lang="en-US" altLang="zh-TW" sz="2400" b="1" dirty="0">
                <a:solidFill>
                  <a:srgbClr val="0000FF"/>
                </a:solidFill>
                <a:latin typeface="Times New Roman" pitchFamily="18" charset="0"/>
                <a:ea typeface="標楷體" panose="03000509000000000000" pitchFamily="65" charset="-120"/>
                <a:cs typeface="Times New Roman" pitchFamily="18" charset="0"/>
              </a:rPr>
              <a:t> VBP</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山型塑膠型溫室</a:t>
            </a:r>
          </a:p>
        </p:txBody>
      </p:sp>
    </p:spTree>
    <p:extLst>
      <p:ext uri="{BB962C8B-B14F-4D97-AF65-F5344CB8AC3E}">
        <p14:creationId xmlns:p14="http://schemas.microsoft.com/office/powerpoint/2010/main" val="52391848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0883" y="3090607"/>
            <a:ext cx="8382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170</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4.2</a:t>
            </a:r>
            <a:r>
              <a:rPr lang="zh-TW" altLang="en-US" sz="2000" b="1" kern="100" dirty="0">
                <a:solidFill>
                  <a:srgbClr val="0000FF"/>
                </a:solidFill>
                <a:latin typeface="Times New Roman" pitchFamily="18" charset="0"/>
                <a:ea typeface="標楷體"/>
                <a:cs typeface="Times New Roman" pitchFamily="18" charset="0"/>
              </a:rPr>
              <a:t>溫室耐風等級設定</a:t>
            </a:r>
          </a:p>
        </p:txBody>
      </p:sp>
      <p:sp>
        <p:nvSpPr>
          <p:cNvPr id="15" name="矩形 14"/>
          <p:cNvSpPr/>
          <p:nvPr/>
        </p:nvSpPr>
        <p:spPr>
          <a:xfrm>
            <a:off x="297229" y="874659"/>
            <a:ext cx="8579485" cy="2015936"/>
          </a:xfrm>
          <a:prstGeom prst="rect">
            <a:avLst/>
          </a:prstGeom>
        </p:spPr>
        <p:txBody>
          <a:bodyPr wrap="square">
            <a:spAutoFit/>
          </a:bodyPr>
          <a:lstStyle/>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由於溫室所在位置於颱風侵襲時可能遭遇</a:t>
            </a:r>
            <a:r>
              <a:rPr lang="en-US" altLang="zh-TW" kern="100" dirty="0">
                <a:solidFill>
                  <a:prstClr val="black"/>
                </a:solidFill>
                <a:latin typeface="Times New Roman" pitchFamily="18" charset="0"/>
                <a:ea typeface="標楷體"/>
                <a:cs typeface="Times New Roman" pitchFamily="18" charset="0"/>
              </a:rPr>
              <a:t>12</a:t>
            </a:r>
            <a:r>
              <a:rPr lang="zh-TW" altLang="en-US" kern="100" dirty="0">
                <a:solidFill>
                  <a:prstClr val="black"/>
                </a:solidFill>
                <a:latin typeface="Times New Roman" pitchFamily="18" charset="0"/>
                <a:ea typeface="標楷體"/>
                <a:cs typeface="Times New Roman" pitchFamily="18" charset="0"/>
              </a:rPr>
              <a:t>級陣風，</a:t>
            </a:r>
            <a:r>
              <a:rPr lang="zh-TW" altLang="en-US" b="1" kern="100" dirty="0">
                <a:solidFill>
                  <a:srgbClr val="0000FF"/>
                </a:solidFill>
                <a:latin typeface="Times New Roman" pitchFamily="18" charset="0"/>
                <a:ea typeface="標楷體"/>
                <a:cs typeface="Times New Roman" pitchFamily="18" charset="0"/>
              </a:rPr>
              <a:t>則溫室北方、西方及南方之承受風壓設定須為</a:t>
            </a:r>
            <a:r>
              <a:rPr lang="en-US" altLang="zh-TW" b="1" kern="100" dirty="0">
                <a:solidFill>
                  <a:srgbClr val="0000FF"/>
                </a:solidFill>
                <a:latin typeface="Times New Roman" pitchFamily="18" charset="0"/>
                <a:ea typeface="標楷體"/>
                <a:cs typeface="Times New Roman" pitchFamily="18" charset="0"/>
              </a:rPr>
              <a:t>12</a:t>
            </a:r>
            <a:r>
              <a:rPr lang="zh-TW" altLang="en-US" b="1" kern="100" dirty="0">
                <a:solidFill>
                  <a:srgbClr val="0000FF"/>
                </a:solidFill>
                <a:latin typeface="Times New Roman" pitchFamily="18" charset="0"/>
                <a:ea typeface="標楷體"/>
                <a:cs typeface="Times New Roman" pitchFamily="18" charset="0"/>
              </a:rPr>
              <a:t>級風，東方由於有山脈屏障，設為</a:t>
            </a:r>
            <a:r>
              <a:rPr lang="en-US" altLang="zh-TW" b="1" kern="100" dirty="0">
                <a:solidFill>
                  <a:srgbClr val="0000FF"/>
                </a:solidFill>
                <a:latin typeface="Times New Roman" pitchFamily="18" charset="0"/>
                <a:ea typeface="標楷體"/>
                <a:cs typeface="Times New Roman" pitchFamily="18" charset="0"/>
              </a:rPr>
              <a:t>10</a:t>
            </a:r>
            <a:r>
              <a:rPr lang="zh-TW" altLang="en-US" b="1" kern="100" dirty="0">
                <a:solidFill>
                  <a:srgbClr val="0000FF"/>
                </a:solidFill>
                <a:latin typeface="Times New Roman" pitchFamily="18" charset="0"/>
                <a:ea typeface="標楷體"/>
                <a:cs typeface="Times New Roman" pitchFamily="18" charset="0"/>
              </a:rPr>
              <a:t>級風。</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由於溫室東方有溫室遮蔽，</a:t>
            </a:r>
            <a:r>
              <a:rPr lang="zh-TW" altLang="en-US" b="1" kern="100" dirty="0">
                <a:solidFill>
                  <a:srgbClr val="0000FF"/>
                </a:solidFill>
                <a:latin typeface="Times New Roman" pitchFamily="18" charset="0"/>
                <a:ea typeface="標楷體"/>
                <a:cs typeface="Times New Roman" pitchFamily="18" charset="0"/>
              </a:rPr>
              <a:t>所以溫室東方之承受風壓可設定為</a:t>
            </a:r>
            <a:r>
              <a:rPr lang="en-US" altLang="zh-TW" b="1" kern="100" dirty="0">
                <a:solidFill>
                  <a:srgbClr val="0000FF"/>
                </a:solidFill>
                <a:latin typeface="Times New Roman" pitchFamily="18" charset="0"/>
                <a:ea typeface="標楷體"/>
                <a:cs typeface="Times New Roman" pitchFamily="18" charset="0"/>
              </a:rPr>
              <a:t>9</a:t>
            </a:r>
            <a:r>
              <a:rPr lang="zh-TW" altLang="en-US" b="1" kern="100" dirty="0">
                <a:solidFill>
                  <a:srgbClr val="0000FF"/>
                </a:solidFill>
                <a:latin typeface="Times New Roman" pitchFamily="18" charset="0"/>
                <a:ea typeface="標楷體"/>
                <a:cs typeface="Times New Roman" pitchFamily="18" charset="0"/>
              </a:rPr>
              <a:t>級風。</a:t>
            </a:r>
            <a:endParaRPr lang="en-US" altLang="zh-TW" kern="100" dirty="0">
              <a:solidFill>
                <a:prstClr val="black"/>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溫室高度低於</a:t>
            </a:r>
            <a:r>
              <a:rPr lang="en-US" altLang="zh-TW" kern="100" dirty="0">
                <a:solidFill>
                  <a:prstClr val="black"/>
                </a:solidFill>
                <a:latin typeface="Times New Roman" pitchFamily="18" charset="0"/>
                <a:ea typeface="標楷體"/>
                <a:cs typeface="Times New Roman" pitchFamily="18" charset="0"/>
              </a:rPr>
              <a:t>5m</a:t>
            </a:r>
            <a:r>
              <a:rPr lang="zh-TW" altLang="en-US" kern="100" dirty="0">
                <a:solidFill>
                  <a:prstClr val="black"/>
                </a:solidFill>
                <a:latin typeface="Times New Roman" pitchFamily="18" charset="0"/>
                <a:ea typeface="標楷體"/>
                <a:cs typeface="Times New Roman" pitchFamily="18" charset="0"/>
              </a:rPr>
              <a:t>時，可降低頂部承受風壓設定，</a:t>
            </a:r>
            <a:r>
              <a:rPr lang="zh-TW" altLang="en-US" b="1" kern="100" dirty="0">
                <a:solidFill>
                  <a:srgbClr val="0000FF"/>
                </a:solidFill>
                <a:latin typeface="Times New Roman" pitchFamily="18" charset="0"/>
                <a:ea typeface="標楷體"/>
                <a:cs typeface="Times New Roman" pitchFamily="18" charset="0"/>
              </a:rPr>
              <a:t>高於</a:t>
            </a:r>
            <a:r>
              <a:rPr lang="en-US" altLang="zh-TW" b="1" kern="100" dirty="0">
                <a:solidFill>
                  <a:srgbClr val="0000FF"/>
                </a:solidFill>
                <a:latin typeface="Times New Roman" pitchFamily="18" charset="0"/>
                <a:ea typeface="標楷體"/>
                <a:cs typeface="Times New Roman" pitchFamily="18" charset="0"/>
              </a:rPr>
              <a:t>5m</a:t>
            </a:r>
            <a:r>
              <a:rPr lang="zh-TW" altLang="en-US" b="1" kern="100" dirty="0">
                <a:solidFill>
                  <a:srgbClr val="0000FF"/>
                </a:solidFill>
                <a:latin typeface="Times New Roman" pitchFamily="18" charset="0"/>
                <a:ea typeface="標楷體"/>
                <a:cs typeface="Times New Roman" pitchFamily="18" charset="0"/>
              </a:rPr>
              <a:t>時，須設定溫室頂部承受風壓為</a:t>
            </a:r>
            <a:r>
              <a:rPr lang="en-US" altLang="zh-TW" b="1" kern="100" dirty="0">
                <a:solidFill>
                  <a:srgbClr val="0000FF"/>
                </a:solidFill>
                <a:latin typeface="Times New Roman" pitchFamily="18" charset="0"/>
                <a:ea typeface="標楷體"/>
                <a:cs typeface="Times New Roman" pitchFamily="18" charset="0"/>
              </a:rPr>
              <a:t>12</a:t>
            </a:r>
            <a:r>
              <a:rPr lang="zh-TW" altLang="en-US" b="1" kern="100" dirty="0">
                <a:solidFill>
                  <a:srgbClr val="0000FF"/>
                </a:solidFill>
                <a:latin typeface="Times New Roman" pitchFamily="18" charset="0"/>
                <a:ea typeface="標楷體"/>
                <a:cs typeface="Times New Roman" pitchFamily="18" charset="0"/>
              </a:rPr>
              <a:t>級風。</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溫室頂部及周遭排水需能承受</a:t>
            </a:r>
            <a:r>
              <a:rPr lang="en-US" altLang="zh-TW" kern="100" dirty="0">
                <a:solidFill>
                  <a:prstClr val="black"/>
                </a:solidFill>
                <a:latin typeface="Times New Roman" pitchFamily="18" charset="0"/>
                <a:ea typeface="標楷體"/>
                <a:cs typeface="Times New Roman" pitchFamily="18" charset="0"/>
              </a:rPr>
              <a:t>24</a:t>
            </a:r>
            <a:r>
              <a:rPr lang="zh-TW" altLang="en-US" kern="100" dirty="0">
                <a:solidFill>
                  <a:prstClr val="black"/>
                </a:solidFill>
                <a:latin typeface="Times New Roman" pitchFamily="18" charset="0"/>
                <a:ea typeface="標楷體"/>
                <a:cs typeface="Times New Roman" pitchFamily="18" charset="0"/>
              </a:rPr>
              <a:t>小時</a:t>
            </a:r>
            <a:r>
              <a:rPr lang="en-US" altLang="zh-TW" kern="100" dirty="0">
                <a:solidFill>
                  <a:prstClr val="black"/>
                </a:solidFill>
                <a:latin typeface="Times New Roman" pitchFamily="18" charset="0"/>
                <a:ea typeface="標楷體"/>
                <a:cs typeface="Times New Roman" pitchFamily="18" charset="0"/>
              </a:rPr>
              <a:t>526mm</a:t>
            </a:r>
            <a:r>
              <a:rPr lang="zh-TW" altLang="en-US" kern="100" dirty="0">
                <a:solidFill>
                  <a:prstClr val="black"/>
                </a:solidFill>
                <a:latin typeface="Times New Roman" pitchFamily="18" charset="0"/>
                <a:ea typeface="標楷體"/>
                <a:cs typeface="Times New Roman" pitchFamily="18" charset="0"/>
              </a:rPr>
              <a:t>之累積雨量。</a:t>
            </a:r>
            <a:endParaRPr lang="zh-TW" altLang="en-US" b="1" kern="100" dirty="0">
              <a:solidFill>
                <a:srgbClr val="0000FF"/>
              </a:solidFill>
              <a:latin typeface="Times New Roman" pitchFamily="18" charset="0"/>
              <a:ea typeface="標楷體"/>
              <a:cs typeface="Times New Roman" pitchFamily="18" charset="0"/>
            </a:endParaRPr>
          </a:p>
        </p:txBody>
      </p:sp>
      <p:sp>
        <p:nvSpPr>
          <p:cNvPr id="36" name="矩形 35"/>
          <p:cNvSpPr/>
          <p:nvPr/>
        </p:nvSpPr>
        <p:spPr>
          <a:xfrm>
            <a:off x="5802818" y="6498162"/>
            <a:ext cx="2714331"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溫室平面圖</a:t>
            </a:r>
            <a:endParaRPr lang="zh-TW" altLang="en-US" dirty="0">
              <a:solidFill>
                <a:prstClr val="black"/>
              </a:solidFill>
            </a:endParaRPr>
          </a:p>
        </p:txBody>
      </p:sp>
      <p:cxnSp>
        <p:nvCxnSpPr>
          <p:cNvPr id="37" name="直線單箭頭接點 36"/>
          <p:cNvCxnSpPr/>
          <p:nvPr/>
        </p:nvCxnSpPr>
        <p:spPr>
          <a:xfrm flipV="1">
            <a:off x="7176815" y="6188759"/>
            <a:ext cx="0" cy="370565"/>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270129" y="6189992"/>
            <a:ext cx="1499907" cy="369332"/>
          </a:xfrm>
          <a:prstGeom prst="rect">
            <a:avLst/>
          </a:prstGeom>
        </p:spPr>
        <p:txBody>
          <a:bodyPr wrap="square">
            <a:spAutoFit/>
          </a:bodyPr>
          <a:lstStyle/>
          <a:p>
            <a:r>
              <a:rPr lang="zh-TW" altLang="en-US" b="1" dirty="0">
                <a:solidFill>
                  <a:srgbClr val="0000FF"/>
                </a:solidFill>
                <a:latin typeface="Times New Roman" pitchFamily="18" charset="0"/>
                <a:ea typeface="標楷體" pitchFamily="65" charset="-120"/>
                <a:cs typeface="Times New Roman" pitchFamily="18" charset="0"/>
              </a:rPr>
              <a:t>設定</a:t>
            </a:r>
            <a:r>
              <a:rPr lang="en-US" altLang="zh-TW" b="1" dirty="0">
                <a:solidFill>
                  <a:srgbClr val="0000FF"/>
                </a:solidFill>
                <a:latin typeface="Times New Roman" pitchFamily="18" charset="0"/>
                <a:ea typeface="標楷體" pitchFamily="65" charset="-120"/>
                <a:cs typeface="Times New Roman" pitchFamily="18" charset="0"/>
              </a:rPr>
              <a:t>12</a:t>
            </a:r>
            <a:r>
              <a:rPr lang="zh-TW" altLang="en-US" b="1" dirty="0">
                <a:solidFill>
                  <a:srgbClr val="0000FF"/>
                </a:solidFill>
                <a:latin typeface="Times New Roman" pitchFamily="18" charset="0"/>
                <a:ea typeface="標楷體" pitchFamily="65" charset="-120"/>
                <a:cs typeface="Times New Roman" pitchFamily="18" charset="0"/>
              </a:rPr>
              <a:t>級風</a:t>
            </a:r>
          </a:p>
        </p:txBody>
      </p:sp>
      <p:cxnSp>
        <p:nvCxnSpPr>
          <p:cNvPr id="40" name="直線單箭頭接點 39"/>
          <p:cNvCxnSpPr/>
          <p:nvPr/>
        </p:nvCxnSpPr>
        <p:spPr>
          <a:xfrm flipH="1">
            <a:off x="7660045" y="4809869"/>
            <a:ext cx="70191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623118" y="4336965"/>
            <a:ext cx="1477108" cy="369332"/>
          </a:xfrm>
          <a:prstGeom prst="rect">
            <a:avLst/>
          </a:prstGeom>
        </p:spPr>
        <p:txBody>
          <a:bodyPr wrap="square">
            <a:spAutoFit/>
          </a:bodyPr>
          <a:lstStyle/>
          <a:p>
            <a:r>
              <a:rPr lang="zh-TW" altLang="en-US" b="1" dirty="0">
                <a:solidFill>
                  <a:srgbClr val="FF0000"/>
                </a:solidFill>
                <a:latin typeface="Times New Roman" pitchFamily="18" charset="0"/>
                <a:ea typeface="標楷體" pitchFamily="65" charset="-120"/>
                <a:cs typeface="Times New Roman" pitchFamily="18" charset="0"/>
              </a:rPr>
              <a:t>設定</a:t>
            </a:r>
            <a:r>
              <a:rPr lang="en-US" altLang="zh-TW" b="1" dirty="0">
                <a:solidFill>
                  <a:srgbClr val="FF0000"/>
                </a:solidFill>
                <a:latin typeface="Times New Roman" pitchFamily="18" charset="0"/>
                <a:ea typeface="標楷體" pitchFamily="65" charset="-120"/>
                <a:cs typeface="Times New Roman" pitchFamily="18" charset="0"/>
              </a:rPr>
              <a:t>9</a:t>
            </a:r>
            <a:r>
              <a:rPr lang="zh-TW" altLang="en-US" b="1" dirty="0">
                <a:solidFill>
                  <a:srgbClr val="FF0000"/>
                </a:solidFill>
                <a:latin typeface="Times New Roman" pitchFamily="18" charset="0"/>
                <a:ea typeface="標楷體" pitchFamily="65" charset="-120"/>
                <a:cs typeface="Times New Roman" pitchFamily="18" charset="0"/>
              </a:rPr>
              <a:t>級風</a:t>
            </a:r>
          </a:p>
        </p:txBody>
      </p:sp>
      <p:cxnSp>
        <p:nvCxnSpPr>
          <p:cNvPr id="44" name="直線單箭頭接點 43"/>
          <p:cNvCxnSpPr/>
          <p:nvPr/>
        </p:nvCxnSpPr>
        <p:spPr>
          <a:xfrm>
            <a:off x="7159983" y="2557213"/>
            <a:ext cx="0" cy="46464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270129" y="2583592"/>
            <a:ext cx="1597980" cy="369332"/>
          </a:xfrm>
          <a:prstGeom prst="rect">
            <a:avLst/>
          </a:prstGeom>
        </p:spPr>
        <p:txBody>
          <a:bodyPr wrap="square">
            <a:spAutoFit/>
          </a:bodyPr>
          <a:lstStyle/>
          <a:p>
            <a:r>
              <a:rPr lang="zh-TW" altLang="en-US" b="1" dirty="0">
                <a:solidFill>
                  <a:srgbClr val="FF0000"/>
                </a:solidFill>
                <a:latin typeface="Times New Roman" pitchFamily="18" charset="0"/>
                <a:ea typeface="標楷體" pitchFamily="65" charset="-120"/>
                <a:cs typeface="Times New Roman" pitchFamily="18" charset="0"/>
              </a:rPr>
              <a:t>設定</a:t>
            </a:r>
            <a:r>
              <a:rPr lang="en-US" altLang="zh-TW" b="1" dirty="0">
                <a:solidFill>
                  <a:srgbClr val="FF0000"/>
                </a:solidFill>
                <a:latin typeface="Times New Roman" pitchFamily="18" charset="0"/>
                <a:ea typeface="標楷體" pitchFamily="65" charset="-120"/>
                <a:cs typeface="Times New Roman" pitchFamily="18" charset="0"/>
              </a:rPr>
              <a:t>12</a:t>
            </a:r>
            <a:r>
              <a:rPr lang="zh-TW" altLang="en-US" b="1" dirty="0">
                <a:solidFill>
                  <a:srgbClr val="FF0000"/>
                </a:solidFill>
                <a:latin typeface="Times New Roman" pitchFamily="18" charset="0"/>
                <a:ea typeface="標楷體" pitchFamily="65" charset="-120"/>
                <a:cs typeface="Times New Roman" pitchFamily="18" charset="0"/>
              </a:rPr>
              <a:t>級風</a:t>
            </a:r>
          </a:p>
        </p:txBody>
      </p:sp>
      <p:cxnSp>
        <p:nvCxnSpPr>
          <p:cNvPr id="42" name="直線單箭頭接點 41"/>
          <p:cNvCxnSpPr/>
          <p:nvPr/>
        </p:nvCxnSpPr>
        <p:spPr>
          <a:xfrm>
            <a:off x="6247660" y="4809869"/>
            <a:ext cx="534161"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6247660" y="3292398"/>
            <a:ext cx="493223" cy="1477328"/>
          </a:xfrm>
          <a:prstGeom prst="rect">
            <a:avLst/>
          </a:prstGeom>
        </p:spPr>
        <p:txBody>
          <a:bodyPr wrap="square">
            <a:spAutoFit/>
          </a:bodyPr>
          <a:lstStyle/>
          <a:p>
            <a:r>
              <a:rPr lang="zh-TW" altLang="en-US" b="1" dirty="0">
                <a:solidFill>
                  <a:srgbClr val="FF0000"/>
                </a:solidFill>
                <a:latin typeface="Times New Roman" pitchFamily="18" charset="0"/>
                <a:ea typeface="標楷體" pitchFamily="65" charset="-120"/>
                <a:cs typeface="Times New Roman" pitchFamily="18" charset="0"/>
              </a:rPr>
              <a:t>設定</a:t>
            </a:r>
            <a:r>
              <a:rPr lang="en-US" altLang="zh-TW" b="1" dirty="0">
                <a:solidFill>
                  <a:srgbClr val="FF0000"/>
                </a:solidFill>
                <a:latin typeface="Times New Roman" pitchFamily="18" charset="0"/>
                <a:ea typeface="標楷體" pitchFamily="65" charset="-120"/>
                <a:cs typeface="Times New Roman" pitchFamily="18" charset="0"/>
              </a:rPr>
              <a:t>12</a:t>
            </a:r>
            <a:r>
              <a:rPr lang="zh-TW" altLang="en-US" b="1" dirty="0">
                <a:solidFill>
                  <a:srgbClr val="FF0000"/>
                </a:solidFill>
                <a:latin typeface="Times New Roman" pitchFamily="18" charset="0"/>
                <a:ea typeface="標楷體" pitchFamily="65" charset="-120"/>
                <a:cs typeface="Times New Roman" pitchFamily="18" charset="0"/>
              </a:rPr>
              <a:t>級風</a:t>
            </a:r>
          </a:p>
        </p:txBody>
      </p:sp>
      <p:pic>
        <p:nvPicPr>
          <p:cNvPr id="45" name="圖片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74" y="2890595"/>
            <a:ext cx="2670356" cy="36998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p:cNvGraphicFramePr>
            <a:graphicFrameLocks noGrp="1"/>
          </p:cNvGraphicFramePr>
          <p:nvPr>
            <p:extLst/>
          </p:nvPr>
        </p:nvGraphicFramePr>
        <p:xfrm>
          <a:off x="3157889" y="3033228"/>
          <a:ext cx="2858163" cy="3755679"/>
        </p:xfrm>
        <a:graphic>
          <a:graphicData uri="http://schemas.openxmlformats.org/drawingml/2006/table">
            <a:tbl>
              <a:tblPr>
                <a:tableStyleId>{5C22544A-7EE6-4342-B048-85BDC9FD1C3A}</a:tableStyleId>
              </a:tblPr>
              <a:tblGrid>
                <a:gridCol w="562145">
                  <a:extLst>
                    <a:ext uri="{9D8B030D-6E8A-4147-A177-3AD203B41FA5}">
                      <a16:colId xmlns:a16="http://schemas.microsoft.com/office/drawing/2014/main" val="20000"/>
                    </a:ext>
                  </a:extLst>
                </a:gridCol>
                <a:gridCol w="512335">
                  <a:extLst>
                    <a:ext uri="{9D8B030D-6E8A-4147-A177-3AD203B41FA5}">
                      <a16:colId xmlns:a16="http://schemas.microsoft.com/office/drawing/2014/main" val="20001"/>
                    </a:ext>
                  </a:extLst>
                </a:gridCol>
                <a:gridCol w="1138521">
                  <a:extLst>
                    <a:ext uri="{9D8B030D-6E8A-4147-A177-3AD203B41FA5}">
                      <a16:colId xmlns:a16="http://schemas.microsoft.com/office/drawing/2014/main" val="20002"/>
                    </a:ext>
                  </a:extLst>
                </a:gridCol>
                <a:gridCol w="645162">
                  <a:extLst>
                    <a:ext uri="{9D8B030D-6E8A-4147-A177-3AD203B41FA5}">
                      <a16:colId xmlns:a16="http://schemas.microsoft.com/office/drawing/2014/main" val="20003"/>
                    </a:ext>
                  </a:extLst>
                </a:gridCol>
              </a:tblGrid>
              <a:tr h="363205">
                <a:tc>
                  <a:txBody>
                    <a:bodyPr/>
                    <a:lstStyle/>
                    <a:p>
                      <a:pPr algn="ctr" fontAlgn="ctr"/>
                      <a:r>
                        <a:rPr lang="zh-TW" altLang="en-US" sz="1200" u="none" strike="noStrike" dirty="0">
                          <a:effectLst/>
                          <a:latin typeface="Times New Roman" pitchFamily="18" charset="0"/>
                          <a:ea typeface="標楷體" pitchFamily="65" charset="-120"/>
                          <a:cs typeface="Times New Roman" pitchFamily="18" charset="0"/>
                        </a:rPr>
                        <a:t>編號</a:t>
                      </a:r>
                      <a:endParaRPr lang="zh-TW" altLang="en-US" sz="12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縣市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dirty="0">
                          <a:effectLst/>
                          <a:latin typeface="Times New Roman" pitchFamily="18" charset="0"/>
                          <a:ea typeface="標楷體" pitchFamily="65" charset="-120"/>
                          <a:cs typeface="Times New Roman" pitchFamily="18" charset="0"/>
                        </a:rPr>
                        <a:t>24</a:t>
                      </a:r>
                      <a:r>
                        <a:rPr lang="zh-TW" altLang="en-US" sz="1200" u="none" strike="noStrike" dirty="0">
                          <a:effectLst/>
                          <a:latin typeface="Times New Roman" pitchFamily="18" charset="0"/>
                          <a:ea typeface="標楷體" pitchFamily="65" charset="-120"/>
                          <a:cs typeface="Times New Roman" pitchFamily="18" charset="0"/>
                        </a:rPr>
                        <a:t>小時最大雨量</a:t>
                      </a:r>
                      <a:br>
                        <a:rPr lang="zh-TW" altLang="en-US" sz="1200" u="none" strike="noStrike" dirty="0">
                          <a:effectLst/>
                          <a:latin typeface="Times New Roman" pitchFamily="18" charset="0"/>
                          <a:ea typeface="標楷體" pitchFamily="65" charset="-120"/>
                          <a:cs typeface="Times New Roman" pitchFamily="18" charset="0"/>
                        </a:rPr>
                      </a:br>
                      <a:r>
                        <a:rPr lang="en-US" altLang="zh-TW" sz="1200" u="none" strike="noStrike" dirty="0">
                          <a:effectLst/>
                          <a:latin typeface="Times New Roman" pitchFamily="18" charset="0"/>
                          <a:ea typeface="標楷體" pitchFamily="65" charset="-120"/>
                          <a:cs typeface="Times New Roman" pitchFamily="18" charset="0"/>
                        </a:rPr>
                        <a:t>(mm)</a:t>
                      </a:r>
                      <a:endParaRPr lang="zh-TW" altLang="en-US" sz="12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主要河流</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台北市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218.5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淡水河</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2</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新北市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603.5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淡水河</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3</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桃園縣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南崁溪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4</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新竹縣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602</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頭前溪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苗栗縣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大安溪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6</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台中市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478.9</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大甲溪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7</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彰化縣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濁水溪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8</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雲林縣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濁水溪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9</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嘉義縣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526</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八掌溪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10</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台南市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535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曾文溪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11</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高雄市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537.5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鳳山溪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12</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屏東縣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618.5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高屏溪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13</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南投縣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655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烏溪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14</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基隆市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490.3</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基隆河</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宜蘭縣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400</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蘭陽溪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16</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花蓮縣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443.5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花蓮溪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17</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台東縣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842</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dirty="0">
                          <a:effectLst/>
                          <a:latin typeface="Times New Roman" pitchFamily="18" charset="0"/>
                          <a:ea typeface="標楷體" pitchFamily="65" charset="-120"/>
                          <a:cs typeface="Times New Roman" pitchFamily="18" charset="0"/>
                        </a:rPr>
                        <a:t>卑南溪</a:t>
                      </a:r>
                      <a:endParaRPr lang="zh-TW" altLang="en-US" sz="12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7"/>
                  </a:ext>
                </a:extLst>
              </a:tr>
            </a:tbl>
          </a:graphicData>
        </a:graphic>
      </p:graphicFrame>
      <p:sp>
        <p:nvSpPr>
          <p:cNvPr id="48" name="矩形 47"/>
          <p:cNvSpPr/>
          <p:nvPr/>
        </p:nvSpPr>
        <p:spPr>
          <a:xfrm>
            <a:off x="3240887" y="2745954"/>
            <a:ext cx="2714331"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各縣市最大雨量表</a:t>
            </a:r>
            <a:endParaRPr lang="zh-TW" altLang="en-US" dirty="0">
              <a:solidFill>
                <a:prstClr val="black"/>
              </a:solidFill>
            </a:endParaRPr>
          </a:p>
        </p:txBody>
      </p:sp>
    </p:spTree>
    <p:extLst>
      <p:ext uri="{BB962C8B-B14F-4D97-AF65-F5344CB8AC3E}">
        <p14:creationId xmlns:p14="http://schemas.microsoft.com/office/powerpoint/2010/main" val="156258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171</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4.3</a:t>
            </a:r>
            <a:r>
              <a:rPr lang="zh-TW" altLang="en-US" sz="2000" b="1" kern="100" dirty="0">
                <a:solidFill>
                  <a:srgbClr val="0000FF"/>
                </a:solidFill>
                <a:latin typeface="Times New Roman" pitchFamily="18" charset="0"/>
                <a:ea typeface="標楷體"/>
                <a:cs typeface="Times New Roman" pitchFamily="18" charset="0"/>
              </a:rPr>
              <a:t>溫室環境腐蝕分析</a:t>
            </a:r>
          </a:p>
        </p:txBody>
      </p:sp>
      <p:sp>
        <p:nvSpPr>
          <p:cNvPr id="15" name="矩形 14"/>
          <p:cNvSpPr/>
          <p:nvPr/>
        </p:nvSpPr>
        <p:spPr>
          <a:xfrm>
            <a:off x="154744" y="874658"/>
            <a:ext cx="8846771" cy="2015936"/>
          </a:xfrm>
          <a:prstGeom prst="rect">
            <a:avLst/>
          </a:prstGeom>
        </p:spPr>
        <p:txBody>
          <a:bodyPr wrap="square">
            <a:spAutoFit/>
          </a:bodyPr>
          <a:lstStyle/>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由於台灣地處高溫高濕的亞熱帶環境，四面環海，以致</a:t>
            </a:r>
            <a:r>
              <a:rPr lang="zh-TW" altLang="en-US" b="1" kern="100" dirty="0">
                <a:solidFill>
                  <a:srgbClr val="0000FF"/>
                </a:solidFill>
                <a:latin typeface="Times New Roman" pitchFamily="18" charset="0"/>
                <a:ea typeface="標楷體"/>
                <a:cs typeface="Times New Roman" pitchFamily="18" charset="0"/>
              </a:rPr>
              <a:t>大氣腐蝕性偏高</a:t>
            </a:r>
            <a:r>
              <a:rPr lang="zh-TW" altLang="en-US" kern="100" dirty="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台灣</a:t>
            </a:r>
            <a:r>
              <a:rPr lang="zh-TW" altLang="en-US" b="1" kern="100" dirty="0">
                <a:solidFill>
                  <a:srgbClr val="0000FF"/>
                </a:solidFill>
                <a:latin typeface="Times New Roman" pitchFamily="18" charset="0"/>
                <a:ea typeface="標楷體"/>
                <a:cs typeface="Times New Roman" pitchFamily="18" charset="0"/>
              </a:rPr>
              <a:t>沿海地帶屬於空氣中鹽分較高的高腐蝕性環境</a:t>
            </a:r>
            <a:r>
              <a:rPr lang="zh-TW" altLang="en-US" kern="100" dirty="0">
                <a:solidFill>
                  <a:prstClr val="black"/>
                </a:solidFill>
                <a:latin typeface="Times New Roman" pitchFamily="18" charset="0"/>
                <a:ea typeface="標楷體"/>
                <a:cs typeface="Times New Roman" pitchFamily="18" charset="0"/>
              </a:rPr>
              <a:t>，金屬建物需要加強防護及防蝕處理。</a:t>
            </a:r>
            <a:endParaRPr lang="en-US" altLang="zh-TW" kern="100" dirty="0">
              <a:solidFill>
                <a:prstClr val="black"/>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防護方式分為鍍層及塗層，常用鍍鋅及塗漆進行金屬表面處理以防止腐蝕發生。</a:t>
            </a:r>
            <a:endParaRPr lang="en-US" altLang="zh-TW" kern="100" dirty="0">
              <a:solidFill>
                <a:prstClr val="black"/>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建造環境可分為郊區、平原及沿海地帶</a:t>
            </a:r>
            <a:r>
              <a:rPr lang="zh-TW" altLang="en-US" kern="100" dirty="0">
                <a:solidFill>
                  <a:prstClr val="black"/>
                </a:solidFill>
                <a:latin typeface="Times New Roman" pitchFamily="18" charset="0"/>
                <a:ea typeface="標楷體"/>
                <a:cs typeface="Times New Roman" pitchFamily="18" charset="0"/>
              </a:rPr>
              <a:t>，其中以</a:t>
            </a:r>
            <a:r>
              <a:rPr lang="zh-TW" altLang="en-US" b="1" kern="100" dirty="0">
                <a:solidFill>
                  <a:srgbClr val="FF0000"/>
                </a:solidFill>
                <a:latin typeface="Times New Roman" pitchFamily="18" charset="0"/>
                <a:ea typeface="標楷體"/>
                <a:cs typeface="Times New Roman" pitchFamily="18" charset="0"/>
              </a:rPr>
              <a:t>沿海區域腐蝕較為嚴重，平原地區因為強風吹襲而次之，郊區因為周遭建物阻擋風勢以致影響較小。</a:t>
            </a:r>
          </a:p>
        </p:txBody>
      </p:sp>
      <p:sp>
        <p:nvSpPr>
          <p:cNvPr id="36" name="矩形 35"/>
          <p:cNvSpPr/>
          <p:nvPr/>
        </p:nvSpPr>
        <p:spPr>
          <a:xfrm>
            <a:off x="836125" y="2840237"/>
            <a:ext cx="7484011"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大氣腐蝕性分類表</a:t>
            </a:r>
            <a:endParaRPr lang="zh-TW" altLang="en-US" dirty="0">
              <a:solidFill>
                <a:prstClr val="black"/>
              </a:solidFill>
            </a:endParaRPr>
          </a:p>
        </p:txBody>
      </p:sp>
      <p:graphicFrame>
        <p:nvGraphicFramePr>
          <p:cNvPr id="2" name="表格 1"/>
          <p:cNvGraphicFramePr>
            <a:graphicFrameLocks noGrp="1"/>
          </p:cNvGraphicFramePr>
          <p:nvPr>
            <p:extLst/>
          </p:nvPr>
        </p:nvGraphicFramePr>
        <p:xfrm>
          <a:off x="844061" y="3209569"/>
          <a:ext cx="7469945" cy="3053715"/>
        </p:xfrm>
        <a:graphic>
          <a:graphicData uri="http://schemas.openxmlformats.org/drawingml/2006/table">
            <a:tbl>
              <a:tblPr>
                <a:tableStyleId>{5C22544A-7EE6-4342-B048-85BDC9FD1C3A}</a:tableStyleId>
              </a:tblPr>
              <a:tblGrid>
                <a:gridCol w="1572621">
                  <a:extLst>
                    <a:ext uri="{9D8B030D-6E8A-4147-A177-3AD203B41FA5}">
                      <a16:colId xmlns:a16="http://schemas.microsoft.com/office/drawing/2014/main" val="20000"/>
                    </a:ext>
                  </a:extLst>
                </a:gridCol>
                <a:gridCol w="1897989">
                  <a:extLst>
                    <a:ext uri="{9D8B030D-6E8A-4147-A177-3AD203B41FA5}">
                      <a16:colId xmlns:a16="http://schemas.microsoft.com/office/drawing/2014/main" val="20001"/>
                    </a:ext>
                  </a:extLst>
                </a:gridCol>
                <a:gridCol w="3999335">
                  <a:extLst>
                    <a:ext uri="{9D8B030D-6E8A-4147-A177-3AD203B41FA5}">
                      <a16:colId xmlns:a16="http://schemas.microsoft.com/office/drawing/2014/main" val="20002"/>
                    </a:ext>
                  </a:extLst>
                </a:gridCol>
              </a:tblGrid>
              <a:tr h="219075">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腐蝕性分類</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腐蝕性說明</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a:effectLst/>
                          <a:latin typeface="Times New Roman" pitchFamily="18" charset="0"/>
                          <a:ea typeface="標楷體" pitchFamily="65" charset="-120"/>
                          <a:cs typeface="Times New Roman" pitchFamily="18" charset="0"/>
                        </a:rPr>
                        <a:t>環境說明</a:t>
                      </a:r>
                      <a:endParaRPr lang="zh-TW" alt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19075">
                <a:tc>
                  <a:txBody>
                    <a:bodyPr/>
                    <a:lstStyle/>
                    <a:p>
                      <a:pPr algn="ctr" fontAlgn="ctr"/>
                      <a:r>
                        <a:rPr lang="en-US" sz="1800" u="none" strike="noStrike">
                          <a:effectLst/>
                          <a:latin typeface="Times New Roman" pitchFamily="18" charset="0"/>
                          <a:ea typeface="標楷體" pitchFamily="65" charset="-120"/>
                          <a:cs typeface="Times New Roman" pitchFamily="18" charset="0"/>
                        </a:rPr>
                        <a:t>C1</a:t>
                      </a:r>
                      <a:endParaRPr 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腐蝕性非常低</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台灣山區乾燥地域</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47650">
                <a:tc>
                  <a:txBody>
                    <a:bodyPr/>
                    <a:lstStyle/>
                    <a:p>
                      <a:pPr algn="ctr" fontAlgn="ctr"/>
                      <a:r>
                        <a:rPr lang="en-US" sz="1800" u="none" strike="noStrike">
                          <a:effectLst/>
                          <a:latin typeface="Times New Roman" pitchFamily="18" charset="0"/>
                          <a:ea typeface="標楷體" pitchFamily="65" charset="-120"/>
                          <a:cs typeface="Times New Roman" pitchFamily="18" charset="0"/>
                        </a:rPr>
                        <a:t>C2</a:t>
                      </a:r>
                      <a:endParaRPr 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腐蝕性低</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a:effectLst/>
                          <a:latin typeface="Times New Roman" pitchFamily="18" charset="0"/>
                          <a:ea typeface="標楷體" pitchFamily="65" charset="-120"/>
                          <a:cs typeface="Times New Roman" pitchFamily="18" charset="0"/>
                        </a:rPr>
                        <a:t>台灣山區</a:t>
                      </a:r>
                      <a:endParaRPr lang="zh-TW" alt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95300">
                <a:tc>
                  <a:txBody>
                    <a:bodyPr/>
                    <a:lstStyle/>
                    <a:p>
                      <a:pPr algn="ctr" fontAlgn="ctr"/>
                      <a:r>
                        <a:rPr lang="en-US" sz="1800" u="none" strike="noStrike">
                          <a:effectLst/>
                          <a:latin typeface="Times New Roman" pitchFamily="18" charset="0"/>
                          <a:ea typeface="標楷體" pitchFamily="65" charset="-120"/>
                          <a:cs typeface="Times New Roman" pitchFamily="18" charset="0"/>
                        </a:rPr>
                        <a:t>C3</a:t>
                      </a:r>
                      <a:endParaRPr 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腐蝕性中等</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800" u="none" strike="noStrike" dirty="0">
                          <a:effectLst/>
                          <a:latin typeface="Times New Roman" pitchFamily="18" charset="0"/>
                          <a:ea typeface="標楷體" pitchFamily="65" charset="-120"/>
                          <a:cs typeface="Times New Roman" pitchFamily="18" charset="0"/>
                        </a:rPr>
                        <a:t>臺灣西部大甲溪以南</a:t>
                      </a:r>
                      <a:r>
                        <a:rPr lang="en-US" altLang="zh-TW" sz="1800" u="none" strike="noStrike" dirty="0">
                          <a:effectLst/>
                          <a:latin typeface="Times New Roman" pitchFamily="18" charset="0"/>
                          <a:ea typeface="標楷體" pitchFamily="65" charset="-120"/>
                          <a:cs typeface="Times New Roman" pitchFamily="18" charset="0"/>
                        </a:rPr>
                        <a:t>(</a:t>
                      </a:r>
                      <a:r>
                        <a:rPr lang="zh-TW" altLang="en-US" sz="1800" u="none" strike="noStrike" dirty="0">
                          <a:effectLst/>
                          <a:latin typeface="Times New Roman" pitchFamily="18" charset="0"/>
                          <a:ea typeface="標楷體" pitchFamily="65" charset="-120"/>
                          <a:cs typeface="Times New Roman" pitchFamily="18" charset="0"/>
                        </a:rPr>
                        <a:t>如台中市至台南市</a:t>
                      </a:r>
                      <a:r>
                        <a:rPr lang="en-US" altLang="zh-TW" sz="1800" u="none" strike="noStrike" dirty="0">
                          <a:effectLst/>
                          <a:latin typeface="Times New Roman" pitchFamily="18" charset="0"/>
                          <a:ea typeface="標楷體" pitchFamily="65" charset="-120"/>
                          <a:cs typeface="Times New Roman" pitchFamily="18" charset="0"/>
                        </a:rPr>
                        <a:t>)</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91285">
                <a:tc>
                  <a:txBody>
                    <a:bodyPr/>
                    <a:lstStyle/>
                    <a:p>
                      <a:pPr algn="ctr" fontAlgn="ctr"/>
                      <a:r>
                        <a:rPr lang="en-US" sz="1800" u="none" strike="noStrike">
                          <a:effectLst/>
                          <a:latin typeface="Times New Roman" pitchFamily="18" charset="0"/>
                          <a:ea typeface="標楷體" pitchFamily="65" charset="-120"/>
                          <a:cs typeface="Times New Roman" pitchFamily="18" charset="0"/>
                        </a:rPr>
                        <a:t>C4</a:t>
                      </a:r>
                      <a:endParaRPr 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腐蝕性高</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800" u="none" strike="noStrike" dirty="0">
                          <a:effectLst/>
                          <a:latin typeface="Times New Roman" pitchFamily="18" charset="0"/>
                          <a:ea typeface="標楷體" pitchFamily="65" charset="-120"/>
                          <a:cs typeface="Times New Roman" pitchFamily="18" charset="0"/>
                        </a:rPr>
                        <a:t>臺灣西部大甲溪以北地區</a:t>
                      </a:r>
                      <a:r>
                        <a:rPr lang="en-US" altLang="zh-TW" sz="1800" u="none" strike="noStrike" dirty="0">
                          <a:effectLst/>
                          <a:latin typeface="Times New Roman" pitchFamily="18" charset="0"/>
                          <a:ea typeface="標楷體" pitchFamily="65" charset="-120"/>
                          <a:cs typeface="Times New Roman" pitchFamily="18" charset="0"/>
                        </a:rPr>
                        <a:t>(</a:t>
                      </a:r>
                      <a:r>
                        <a:rPr lang="zh-TW" altLang="en-US" sz="1800" u="none" strike="noStrike" dirty="0">
                          <a:effectLst/>
                          <a:latin typeface="Times New Roman" pitchFamily="18" charset="0"/>
                          <a:ea typeface="標楷體" pitchFamily="65" charset="-120"/>
                          <a:cs typeface="Times New Roman" pitchFamily="18" charset="0"/>
                        </a:rPr>
                        <a:t>如通霄以北之苗栗、新竹、桃園、台北市</a:t>
                      </a:r>
                      <a:r>
                        <a:rPr lang="en-US" altLang="zh-TW" sz="1800" u="none" strike="noStrike" dirty="0">
                          <a:effectLst/>
                          <a:latin typeface="Times New Roman" pitchFamily="18" charset="0"/>
                          <a:ea typeface="標楷體" pitchFamily="65" charset="-120"/>
                          <a:cs typeface="Times New Roman" pitchFamily="18" charset="0"/>
                        </a:rPr>
                        <a:t>)</a:t>
                      </a:r>
                      <a:r>
                        <a:rPr lang="zh-TW" altLang="en-US" sz="1800" u="none" strike="noStrike" dirty="0">
                          <a:effectLst/>
                          <a:latin typeface="Times New Roman" pitchFamily="18" charset="0"/>
                          <a:ea typeface="標楷體" pitchFamily="65" charset="-120"/>
                          <a:cs typeface="Times New Roman" pitchFamily="18" charset="0"/>
                        </a:rPr>
                        <a:t>及高雄市與屏東恆春。</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19075">
                <a:tc>
                  <a:txBody>
                    <a:bodyPr/>
                    <a:lstStyle/>
                    <a:p>
                      <a:pPr algn="ctr" fontAlgn="ctr"/>
                      <a:r>
                        <a:rPr lang="en-US" sz="1800" u="none" strike="noStrike">
                          <a:effectLst/>
                          <a:latin typeface="Times New Roman" pitchFamily="18" charset="0"/>
                          <a:ea typeface="標楷體" pitchFamily="65" charset="-120"/>
                          <a:cs typeface="Times New Roman" pitchFamily="18" charset="0"/>
                        </a:rPr>
                        <a:t>C5</a:t>
                      </a:r>
                      <a:endParaRPr 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腐蝕性非常高</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a:effectLst/>
                          <a:latin typeface="Times New Roman" pitchFamily="18" charset="0"/>
                          <a:ea typeface="標楷體" pitchFamily="65" charset="-120"/>
                          <a:cs typeface="Times New Roman" pitchFamily="18" charset="0"/>
                        </a:rPr>
                        <a:t>台灣沿海地區</a:t>
                      </a:r>
                      <a:endParaRPr lang="zh-TW" alt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38175">
                <a:tc gridSpan="3">
                  <a:txBody>
                    <a:bodyPr/>
                    <a:lstStyle/>
                    <a:p>
                      <a:pPr algn="l" fontAlgn="ctr"/>
                      <a:r>
                        <a:rPr lang="zh-TW" altLang="en-US" sz="1800" u="none" strike="noStrike" dirty="0">
                          <a:effectLst/>
                          <a:latin typeface="Times New Roman" pitchFamily="18" charset="0"/>
                          <a:ea typeface="標楷體" pitchFamily="65" charset="-120"/>
                          <a:cs typeface="Times New Roman" pitchFamily="18" charset="0"/>
                        </a:rPr>
                        <a:t>大氣腐蝕性定義</a:t>
                      </a:r>
                      <a:r>
                        <a:rPr lang="en-US" altLang="zh-TW" sz="1800" u="none" strike="noStrike" dirty="0">
                          <a:effectLst/>
                          <a:latin typeface="Times New Roman" pitchFamily="18" charset="0"/>
                          <a:ea typeface="標楷體" pitchFamily="65" charset="-120"/>
                          <a:cs typeface="Times New Roman" pitchFamily="18" charset="0"/>
                        </a:rPr>
                        <a:t>：</a:t>
                      </a:r>
                      <a:r>
                        <a:rPr lang="zh-TW" altLang="en-US" sz="1800" u="none" strike="noStrike" dirty="0">
                          <a:effectLst/>
                          <a:latin typeface="Times New Roman" pitchFamily="18" charset="0"/>
                          <a:ea typeface="標楷體" pitchFamily="65" charset="-120"/>
                          <a:cs typeface="Times New Roman" pitchFamily="18" charset="0"/>
                        </a:rPr>
                        <a:t>根據標準金屬試片在某環境中進行自然暴露，並以最初第一年的腐蝕率大小來決定大氣腐蝕環境分類。</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716474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775" y="3103183"/>
            <a:ext cx="8382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452" y="4822446"/>
            <a:ext cx="218122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172</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5.</a:t>
            </a:r>
            <a:r>
              <a:rPr lang="zh-TW" altLang="en-US" sz="2000" b="1" kern="100" dirty="0">
                <a:solidFill>
                  <a:srgbClr val="0000FF"/>
                </a:solidFill>
                <a:latin typeface="Times New Roman" pitchFamily="18" charset="0"/>
                <a:ea typeface="標楷體"/>
                <a:cs typeface="Times New Roman" pitchFamily="18" charset="0"/>
              </a:rPr>
              <a:t>溫室形式選擇</a:t>
            </a:r>
          </a:p>
        </p:txBody>
      </p:sp>
      <p:sp>
        <p:nvSpPr>
          <p:cNvPr id="15" name="矩形 14"/>
          <p:cNvSpPr/>
          <p:nvPr/>
        </p:nvSpPr>
        <p:spPr>
          <a:xfrm>
            <a:off x="297229" y="874659"/>
            <a:ext cx="8579485" cy="2336537"/>
          </a:xfrm>
          <a:prstGeom prst="rect">
            <a:avLst/>
          </a:prstGeom>
        </p:spPr>
        <p:txBody>
          <a:bodyPr wrap="square">
            <a:spAutoFit/>
          </a:bodyPr>
          <a:lstStyle/>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由於溫室山牆面及西面需承受</a:t>
            </a:r>
            <a:r>
              <a:rPr lang="en-US" altLang="zh-TW" kern="100" dirty="0">
                <a:solidFill>
                  <a:prstClr val="black"/>
                </a:solidFill>
                <a:latin typeface="Times New Roman" pitchFamily="18" charset="0"/>
                <a:ea typeface="標楷體"/>
                <a:cs typeface="Times New Roman" pitchFamily="18" charset="0"/>
              </a:rPr>
              <a:t>12</a:t>
            </a:r>
            <a:r>
              <a:rPr lang="zh-TW" altLang="en-US" kern="100" dirty="0">
                <a:solidFill>
                  <a:prstClr val="black"/>
                </a:solidFill>
                <a:latin typeface="Times New Roman" pitchFamily="18" charset="0"/>
                <a:ea typeface="標楷體"/>
                <a:cs typeface="Times New Roman" pitchFamily="18" charset="0"/>
              </a:rPr>
              <a:t>級風，</a:t>
            </a:r>
            <a:r>
              <a:rPr lang="zh-TW" altLang="en-US" b="1" kern="100" dirty="0">
                <a:solidFill>
                  <a:srgbClr val="0000FF"/>
                </a:solidFill>
                <a:latin typeface="Times New Roman" pitchFamily="18" charset="0"/>
                <a:ea typeface="標楷體"/>
                <a:cs typeface="Times New Roman" pitchFamily="18" charset="0"/>
              </a:rPr>
              <a:t>可選用力霸梁結構，以增加溫室結構穩固性。</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溫室座向為南 </a:t>
            </a:r>
            <a:r>
              <a:rPr lang="en-US" altLang="zh-TW" kern="100" dirty="0">
                <a:solidFill>
                  <a:prstClr val="black"/>
                </a:solidFill>
                <a:latin typeface="Times New Roman" pitchFamily="18" charset="0"/>
                <a:ea typeface="標楷體"/>
                <a:cs typeface="Times New Roman" pitchFamily="18" charset="0"/>
              </a:rPr>
              <a:t>–</a:t>
            </a:r>
            <a:r>
              <a:rPr lang="zh-TW" altLang="en-US" kern="100" dirty="0">
                <a:solidFill>
                  <a:prstClr val="black"/>
                </a:solidFill>
                <a:latin typeface="Times New Roman" pitchFamily="18" charset="0"/>
                <a:ea typeface="標楷體"/>
                <a:cs typeface="Times New Roman" pitchFamily="18" charset="0"/>
              </a:rPr>
              <a:t> 北方向，</a:t>
            </a:r>
            <a:r>
              <a:rPr lang="zh-TW" altLang="en-US" b="1" kern="100" dirty="0">
                <a:solidFill>
                  <a:srgbClr val="0000FF"/>
                </a:solidFill>
                <a:latin typeface="Times New Roman" pitchFamily="18" charset="0"/>
                <a:ea typeface="標楷體"/>
                <a:cs typeface="Times New Roman" pitchFamily="18" charset="0"/>
              </a:rPr>
              <a:t>適合使用圓頂型溫室以增加照光率，也可承受東北風及東風之非正向風壓力，立柱適合選用方型鋼以承受兩方向受力。</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溫室北方山牆面需加強承受風壓能力，</a:t>
            </a:r>
            <a:r>
              <a:rPr lang="zh-TW" altLang="en-US" b="1" kern="100" dirty="0">
                <a:solidFill>
                  <a:srgbClr val="0000FF"/>
                </a:solidFill>
                <a:latin typeface="Times New Roman" pitchFamily="18" charset="0"/>
                <a:ea typeface="標楷體"/>
                <a:cs typeface="Times New Roman" pitchFamily="18" charset="0"/>
              </a:rPr>
              <a:t>靠近山牆面之桁架間距以</a:t>
            </a:r>
            <a:r>
              <a:rPr lang="en-US" altLang="zh-TW" b="1" kern="100" dirty="0">
                <a:solidFill>
                  <a:srgbClr val="0000FF"/>
                </a:solidFill>
                <a:latin typeface="Times New Roman" pitchFamily="18" charset="0"/>
                <a:ea typeface="標楷體"/>
                <a:cs typeface="Times New Roman" pitchFamily="18" charset="0"/>
              </a:rPr>
              <a:t>2m</a:t>
            </a:r>
            <a:r>
              <a:rPr lang="zh-TW" altLang="en-US" b="1" kern="100" dirty="0">
                <a:solidFill>
                  <a:srgbClr val="0000FF"/>
                </a:solidFill>
                <a:latin typeface="Times New Roman" pitchFamily="18" charset="0"/>
                <a:ea typeface="標楷體"/>
                <a:cs typeface="Times New Roman" pitchFamily="18" charset="0"/>
              </a:rPr>
              <a:t>連續至</a:t>
            </a:r>
            <a:r>
              <a:rPr lang="en-US" altLang="zh-TW" b="1" kern="100" dirty="0">
                <a:solidFill>
                  <a:srgbClr val="0000FF"/>
                </a:solidFill>
                <a:latin typeface="Times New Roman" pitchFamily="18" charset="0"/>
                <a:ea typeface="標楷體"/>
                <a:cs typeface="Times New Roman" pitchFamily="18" charset="0"/>
              </a:rPr>
              <a:t>4m</a:t>
            </a:r>
            <a:r>
              <a:rPr lang="zh-TW" altLang="en-US" b="1" kern="100" dirty="0">
                <a:solidFill>
                  <a:srgbClr val="0000FF"/>
                </a:solidFill>
                <a:latin typeface="Times New Roman" pitchFamily="18" charset="0"/>
                <a:ea typeface="標楷體"/>
                <a:cs typeface="Times New Roman" pitchFamily="18" charset="0"/>
              </a:rPr>
              <a:t>長，並安裝側補強樑，且須於颱風天增加補強結構。</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endParaRPr lang="zh-TW" altLang="en-US" b="1" kern="100" dirty="0">
              <a:solidFill>
                <a:srgbClr val="0000FF"/>
              </a:solidFill>
              <a:latin typeface="Times New Roman" pitchFamily="18" charset="0"/>
              <a:ea typeface="標楷體"/>
              <a:cs typeface="Times New Roman" pitchFamily="18" charset="0"/>
            </a:endParaRPr>
          </a:p>
        </p:txBody>
      </p:sp>
      <p:sp>
        <p:nvSpPr>
          <p:cNvPr id="2" name="矩形 1"/>
          <p:cNvSpPr/>
          <p:nvPr/>
        </p:nvSpPr>
        <p:spPr>
          <a:xfrm>
            <a:off x="6529416" y="6505734"/>
            <a:ext cx="2347296"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北方山牆面側視圖</a:t>
            </a:r>
            <a:endParaRPr lang="zh-TW" altLang="en-US" dirty="0">
              <a:solidFill>
                <a:prstClr val="black"/>
              </a:solidFill>
            </a:endParaRPr>
          </a:p>
        </p:txBody>
      </p:sp>
      <p:sp>
        <p:nvSpPr>
          <p:cNvPr id="24" name="矩形 23"/>
          <p:cNvSpPr/>
          <p:nvPr/>
        </p:nvSpPr>
        <p:spPr>
          <a:xfrm>
            <a:off x="3355953" y="6507936"/>
            <a:ext cx="2827841"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圓頂力霸型山牆面結構</a:t>
            </a:r>
            <a:endParaRPr lang="zh-TW" altLang="en-US" dirty="0">
              <a:solidFill>
                <a:prstClr val="black"/>
              </a:solidFill>
            </a:endParaRPr>
          </a:p>
        </p:txBody>
      </p:sp>
      <p:sp>
        <p:nvSpPr>
          <p:cNvPr id="13" name="矩形 12"/>
          <p:cNvSpPr/>
          <p:nvPr/>
        </p:nvSpPr>
        <p:spPr>
          <a:xfrm>
            <a:off x="153094" y="4099845"/>
            <a:ext cx="1104132" cy="369332"/>
          </a:xfrm>
          <a:prstGeom prst="rect">
            <a:avLst/>
          </a:prstGeom>
        </p:spPr>
        <p:txBody>
          <a:bodyPr wrap="square">
            <a:spAutoFit/>
          </a:bodyPr>
          <a:lstStyle/>
          <a:p>
            <a:r>
              <a:rPr lang="zh-TW" altLang="en-US" b="1" kern="100" dirty="0">
                <a:solidFill>
                  <a:srgbClr val="FF0000"/>
                </a:solidFill>
                <a:latin typeface="Times New Roman" pitchFamily="18" charset="0"/>
                <a:ea typeface="標楷體"/>
                <a:cs typeface="Times New Roman" pitchFamily="18" charset="0"/>
              </a:rPr>
              <a:t>主要風向</a:t>
            </a:r>
            <a:endParaRPr lang="zh-TW" altLang="en-US" b="1" dirty="0">
              <a:solidFill>
                <a:srgbClr val="FF0000"/>
              </a:solidFill>
            </a:endParaRPr>
          </a:p>
        </p:txBody>
      </p:sp>
      <p:cxnSp>
        <p:nvCxnSpPr>
          <p:cNvPr id="14" name="直線單箭頭接點 13"/>
          <p:cNvCxnSpPr/>
          <p:nvPr/>
        </p:nvCxnSpPr>
        <p:spPr>
          <a:xfrm>
            <a:off x="230457" y="4541988"/>
            <a:ext cx="108931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17679" y="6505734"/>
            <a:ext cx="2743662"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溫室日光及主要風向圖</a:t>
            </a:r>
            <a:endParaRPr lang="zh-TW" altLang="en-US" dirty="0">
              <a:solidFill>
                <a:prstClr val="black"/>
              </a:solidFill>
            </a:endParaRPr>
          </a:p>
        </p:txBody>
      </p:sp>
      <p:cxnSp>
        <p:nvCxnSpPr>
          <p:cNvPr id="17" name="直線單箭頭接點 16"/>
          <p:cNvCxnSpPr/>
          <p:nvPr/>
        </p:nvCxnSpPr>
        <p:spPr>
          <a:xfrm flipH="1">
            <a:off x="2322444" y="4602609"/>
            <a:ext cx="653629"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230947" y="4175679"/>
            <a:ext cx="745126" cy="369332"/>
          </a:xfrm>
          <a:prstGeom prst="rect">
            <a:avLst/>
          </a:prstGeom>
        </p:spPr>
        <p:txBody>
          <a:bodyPr wrap="square">
            <a:spAutoFit/>
          </a:bodyPr>
          <a:lstStyle/>
          <a:p>
            <a:pPr algn="ctr"/>
            <a:r>
              <a:rPr lang="zh-TW" altLang="en-US" b="1" kern="100" dirty="0">
                <a:solidFill>
                  <a:srgbClr val="ED7D31"/>
                </a:solidFill>
                <a:latin typeface="Times New Roman" pitchFamily="18" charset="0"/>
                <a:ea typeface="標楷體"/>
                <a:cs typeface="Times New Roman" pitchFamily="18" charset="0"/>
              </a:rPr>
              <a:t>日光</a:t>
            </a:r>
            <a:endParaRPr lang="zh-TW" altLang="en-US" b="1" dirty="0">
              <a:solidFill>
                <a:srgbClr val="ED7D31"/>
              </a:solidFill>
            </a:endParaRPr>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954" y="5197255"/>
            <a:ext cx="2827839" cy="1310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5812" y="3312824"/>
            <a:ext cx="2208125" cy="1656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3413576" y="2733851"/>
            <a:ext cx="1382237" cy="369332"/>
          </a:xfrm>
          <a:prstGeom prst="rect">
            <a:avLst/>
          </a:prstGeom>
        </p:spPr>
        <p:txBody>
          <a:bodyPr wrap="square">
            <a:spAutoFit/>
          </a:bodyPr>
          <a:lstStyle/>
          <a:p>
            <a:r>
              <a:rPr lang="zh-TW" altLang="en-US" b="1" kern="100" dirty="0">
                <a:solidFill>
                  <a:srgbClr val="FF0000"/>
                </a:solidFill>
                <a:latin typeface="Times New Roman" pitchFamily="18" charset="0"/>
                <a:ea typeface="標楷體"/>
                <a:cs typeface="Times New Roman" pitchFamily="18" charset="0"/>
              </a:rPr>
              <a:t>承受力方向</a:t>
            </a:r>
            <a:endParaRPr lang="zh-TW" altLang="en-US" b="1" dirty="0">
              <a:solidFill>
                <a:srgbClr val="FF0000"/>
              </a:solidFill>
            </a:endParaRPr>
          </a:p>
        </p:txBody>
      </p:sp>
      <p:cxnSp>
        <p:nvCxnSpPr>
          <p:cNvPr id="21" name="直線單箭頭接點 20"/>
          <p:cNvCxnSpPr/>
          <p:nvPr/>
        </p:nvCxnSpPr>
        <p:spPr>
          <a:xfrm>
            <a:off x="3161341" y="2889349"/>
            <a:ext cx="504471" cy="39838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665813" y="4911320"/>
            <a:ext cx="2208124"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立柱承受力方向</a:t>
            </a:r>
            <a:endParaRPr lang="zh-TW" altLang="en-US" dirty="0">
              <a:solidFill>
                <a:prstClr val="black"/>
              </a:solidFill>
            </a:endParaRPr>
          </a:p>
        </p:txBody>
      </p:sp>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69025" y="2808387"/>
            <a:ext cx="2268077" cy="1764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矩形 27"/>
          <p:cNvSpPr/>
          <p:nvPr/>
        </p:nvSpPr>
        <p:spPr>
          <a:xfrm>
            <a:off x="6569025" y="4469177"/>
            <a:ext cx="2268078"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山牆面補強結構</a:t>
            </a:r>
            <a:endParaRPr lang="zh-TW" altLang="en-US" dirty="0">
              <a:solidFill>
                <a:prstClr val="black"/>
              </a:solidFill>
            </a:endParaRPr>
          </a:p>
        </p:txBody>
      </p:sp>
      <p:cxnSp>
        <p:nvCxnSpPr>
          <p:cNvPr id="26" name="直線單箭頭接點 25"/>
          <p:cNvCxnSpPr>
            <a:endCxn id="22" idx="0"/>
          </p:cNvCxnSpPr>
          <p:nvPr/>
        </p:nvCxnSpPr>
        <p:spPr>
          <a:xfrm>
            <a:off x="1738875" y="2843828"/>
            <a:ext cx="0" cy="25935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105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4" y="3601328"/>
            <a:ext cx="3527416" cy="2938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5410203" y="6493916"/>
            <a:ext cx="3466511"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圓頂力霸型溫室桁架間距</a:t>
            </a:r>
            <a:endParaRPr lang="zh-TW" altLang="en-US" dirty="0">
              <a:solidFill>
                <a:prstClr val="black"/>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173</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5.1</a:t>
            </a:r>
            <a:r>
              <a:rPr lang="zh-TW" altLang="en-US" sz="2000" b="1" kern="100" dirty="0">
                <a:solidFill>
                  <a:srgbClr val="0000FF"/>
                </a:solidFill>
                <a:latin typeface="Times New Roman" pitchFamily="18" charset="0"/>
                <a:ea typeface="標楷體"/>
                <a:cs typeface="Times New Roman" pitchFamily="18" charset="0"/>
              </a:rPr>
              <a:t>溫室結構及構件選擇</a:t>
            </a:r>
          </a:p>
        </p:txBody>
      </p:sp>
      <p:sp>
        <p:nvSpPr>
          <p:cNvPr id="16" name="矩形 15"/>
          <p:cNvSpPr/>
          <p:nvPr/>
        </p:nvSpPr>
        <p:spPr>
          <a:xfrm>
            <a:off x="2049964" y="6488668"/>
            <a:ext cx="3360239"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圓頂力霸型溫室尺寸</a:t>
            </a:r>
            <a:endParaRPr lang="zh-TW" altLang="en-US" dirty="0">
              <a:solidFill>
                <a:prstClr val="black"/>
              </a:solidFill>
            </a:endParaRPr>
          </a:p>
        </p:txBody>
      </p:sp>
      <p:sp>
        <p:nvSpPr>
          <p:cNvPr id="22" name="矩形 21"/>
          <p:cNvSpPr/>
          <p:nvPr/>
        </p:nvSpPr>
        <p:spPr>
          <a:xfrm>
            <a:off x="297229" y="874659"/>
            <a:ext cx="8579485" cy="2977738"/>
          </a:xfrm>
          <a:prstGeom prst="rect">
            <a:avLst/>
          </a:prstGeom>
        </p:spPr>
        <p:txBody>
          <a:bodyPr wrap="square">
            <a:spAutoFit/>
          </a:bodyPr>
          <a:lstStyle/>
          <a:p>
            <a:pPr>
              <a:lnSpc>
                <a:spcPts val="2500"/>
              </a:lnSpc>
            </a:pPr>
            <a:r>
              <a:rPr lang="en-US" altLang="zh-TW" b="1" kern="100" dirty="0">
                <a:solidFill>
                  <a:srgbClr val="0000FF"/>
                </a:solidFill>
                <a:latin typeface="Times New Roman" pitchFamily="18" charset="0"/>
                <a:ea typeface="標楷體"/>
                <a:cs typeface="Times New Roman" pitchFamily="18" charset="0"/>
              </a:rPr>
              <a:t>        </a:t>
            </a:r>
            <a:r>
              <a:rPr lang="zh-TW" altLang="en-US" b="1" kern="100" dirty="0">
                <a:solidFill>
                  <a:srgbClr val="0000FF"/>
                </a:solidFill>
                <a:latin typeface="Times New Roman" pitchFamily="18" charset="0"/>
                <a:ea typeface="標楷體"/>
                <a:cs typeface="Times New Roman" pitchFamily="18" charset="0"/>
              </a:rPr>
              <a:t>溫室結構選擇</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溫室地基大小為寬</a:t>
            </a:r>
            <a:r>
              <a:rPr lang="en-US" altLang="zh-TW" kern="100" dirty="0">
                <a:solidFill>
                  <a:prstClr val="black"/>
                </a:solidFill>
                <a:latin typeface="Times New Roman" pitchFamily="18" charset="0"/>
                <a:ea typeface="標楷體"/>
                <a:cs typeface="Times New Roman" pitchFamily="18" charset="0"/>
              </a:rPr>
              <a:t>2500cm x</a:t>
            </a:r>
            <a:r>
              <a:rPr lang="zh-TW" altLang="en-US" kern="100" dirty="0">
                <a:solidFill>
                  <a:prstClr val="black"/>
                </a:solidFill>
                <a:latin typeface="Times New Roman" pitchFamily="18" charset="0"/>
                <a:ea typeface="標楷體"/>
                <a:cs typeface="Times New Roman" pitchFamily="18" charset="0"/>
              </a:rPr>
              <a:t>長</a:t>
            </a:r>
            <a:r>
              <a:rPr lang="en-US" altLang="zh-TW" kern="100" dirty="0">
                <a:solidFill>
                  <a:prstClr val="black"/>
                </a:solidFill>
                <a:latin typeface="Times New Roman" pitchFamily="18" charset="0"/>
                <a:ea typeface="標楷體"/>
                <a:cs typeface="Times New Roman" pitchFamily="18" charset="0"/>
              </a:rPr>
              <a:t>10400cm</a:t>
            </a:r>
            <a:r>
              <a:rPr lang="zh-TW" altLang="en-US" kern="100" dirty="0">
                <a:solidFill>
                  <a:prstClr val="black"/>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以圓頂力霸型溫室跨距</a:t>
            </a:r>
            <a:r>
              <a:rPr lang="en-US" altLang="zh-TW" b="1" kern="100" dirty="0">
                <a:solidFill>
                  <a:srgbClr val="0000FF"/>
                </a:solidFill>
                <a:latin typeface="Times New Roman" pitchFamily="18" charset="0"/>
                <a:ea typeface="標楷體"/>
                <a:cs typeface="Times New Roman" pitchFamily="18" charset="0"/>
              </a:rPr>
              <a:t>600cm</a:t>
            </a:r>
            <a:r>
              <a:rPr lang="zh-TW" altLang="en-US" b="1" kern="100" dirty="0">
                <a:solidFill>
                  <a:srgbClr val="0000FF"/>
                </a:solidFill>
                <a:latin typeface="Times New Roman" pitchFamily="18" charset="0"/>
                <a:ea typeface="標楷體"/>
                <a:cs typeface="Times New Roman" pitchFamily="18" charset="0"/>
              </a:rPr>
              <a:t>，可以連棟</a:t>
            </a:r>
            <a:r>
              <a:rPr lang="en-US" altLang="zh-TW" b="1" kern="100" dirty="0">
                <a:solidFill>
                  <a:srgbClr val="0000FF"/>
                </a:solidFill>
                <a:latin typeface="Times New Roman" pitchFamily="18" charset="0"/>
                <a:ea typeface="標楷體"/>
                <a:cs typeface="Times New Roman" pitchFamily="18" charset="0"/>
              </a:rPr>
              <a:t>4</a:t>
            </a:r>
            <a:r>
              <a:rPr lang="zh-TW" altLang="en-US" b="1" kern="100" dirty="0">
                <a:solidFill>
                  <a:srgbClr val="0000FF"/>
                </a:solidFill>
                <a:latin typeface="Times New Roman" pitchFamily="18" charset="0"/>
                <a:ea typeface="標楷體"/>
                <a:cs typeface="Times New Roman" pitchFamily="18" charset="0"/>
              </a:rPr>
              <a:t>座圓頂，溫室圓頂結構需選擇能承受側風。</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圓頂力霸型溫室總高</a:t>
            </a:r>
            <a:r>
              <a:rPr lang="en-US" altLang="zh-TW" kern="100" dirty="0">
                <a:solidFill>
                  <a:prstClr val="black"/>
                </a:solidFill>
                <a:latin typeface="Times New Roman" pitchFamily="18" charset="0"/>
                <a:ea typeface="標楷體"/>
                <a:cs typeface="Times New Roman" pitchFamily="18" charset="0"/>
              </a:rPr>
              <a:t>550cm</a:t>
            </a:r>
            <a:r>
              <a:rPr lang="zh-TW" altLang="en-US" kern="100" dirty="0">
                <a:solidFill>
                  <a:prstClr val="black"/>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立柱高可選擇</a:t>
            </a:r>
            <a:r>
              <a:rPr lang="en-US" altLang="zh-TW" b="1" kern="100" dirty="0">
                <a:solidFill>
                  <a:srgbClr val="0000FF"/>
                </a:solidFill>
                <a:latin typeface="Times New Roman" pitchFamily="18" charset="0"/>
                <a:ea typeface="標楷體"/>
                <a:cs typeface="Times New Roman" pitchFamily="18" charset="0"/>
              </a:rPr>
              <a:t>400cm</a:t>
            </a:r>
            <a:r>
              <a:rPr lang="zh-TW" altLang="en-US" b="1" kern="100" dirty="0">
                <a:solidFill>
                  <a:srgbClr val="0000FF"/>
                </a:solidFill>
                <a:latin typeface="Times New Roman" pitchFamily="18" charset="0"/>
                <a:ea typeface="標楷體"/>
                <a:cs typeface="Times New Roman" pitchFamily="18" charset="0"/>
              </a:rPr>
              <a:t>，圓頂高</a:t>
            </a:r>
            <a:r>
              <a:rPr lang="en-US" altLang="zh-TW" b="1" kern="100" dirty="0">
                <a:solidFill>
                  <a:srgbClr val="0000FF"/>
                </a:solidFill>
                <a:latin typeface="Times New Roman" pitchFamily="18" charset="0"/>
                <a:ea typeface="標楷體"/>
                <a:cs typeface="Times New Roman" pitchFamily="18" charset="0"/>
              </a:rPr>
              <a:t>150cm</a:t>
            </a:r>
            <a:r>
              <a:rPr lang="zh-TW" altLang="en-US" b="1" kern="100" dirty="0">
                <a:solidFill>
                  <a:srgbClr val="0000FF"/>
                </a:solidFill>
                <a:latin typeface="Times New Roman" pitchFamily="18" charset="0"/>
                <a:ea typeface="標楷體"/>
                <a:cs typeface="Times New Roman" pitchFamily="18" charset="0"/>
              </a:rPr>
              <a:t>。</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溫室長度</a:t>
            </a:r>
            <a:r>
              <a:rPr lang="en-US" altLang="zh-TW" kern="100" dirty="0">
                <a:solidFill>
                  <a:prstClr val="black"/>
                </a:solidFill>
                <a:latin typeface="Times New Roman" pitchFamily="18" charset="0"/>
                <a:ea typeface="標楷體"/>
                <a:cs typeface="Times New Roman" pitchFamily="18" charset="0"/>
              </a:rPr>
              <a:t>10400cm</a:t>
            </a:r>
            <a:r>
              <a:rPr lang="zh-TW" altLang="en-US" kern="100" dirty="0">
                <a:solidFill>
                  <a:prstClr val="black"/>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桁架間距可選擇</a:t>
            </a:r>
            <a:r>
              <a:rPr lang="en-US" altLang="zh-TW" b="1" kern="100" dirty="0">
                <a:solidFill>
                  <a:srgbClr val="0000FF"/>
                </a:solidFill>
                <a:latin typeface="Times New Roman" pitchFamily="18" charset="0"/>
                <a:ea typeface="標楷體"/>
                <a:cs typeface="Times New Roman" pitchFamily="18" charset="0"/>
              </a:rPr>
              <a:t>400cm</a:t>
            </a:r>
            <a:r>
              <a:rPr lang="zh-TW" altLang="en-US" b="1" kern="100" dirty="0">
                <a:solidFill>
                  <a:srgbClr val="0000FF"/>
                </a:solidFill>
                <a:latin typeface="Times New Roman" pitchFamily="18" charset="0"/>
                <a:ea typeface="標楷體"/>
                <a:cs typeface="Times New Roman" pitchFamily="18" charset="0"/>
              </a:rPr>
              <a:t>，山牆面桁架間距為</a:t>
            </a:r>
            <a:r>
              <a:rPr lang="en-US" altLang="zh-TW" b="1" kern="100" dirty="0">
                <a:solidFill>
                  <a:srgbClr val="0000FF"/>
                </a:solidFill>
                <a:latin typeface="Times New Roman" pitchFamily="18" charset="0"/>
                <a:ea typeface="標楷體"/>
                <a:cs typeface="Times New Roman" pitchFamily="18" charset="0"/>
              </a:rPr>
              <a:t>200cm</a:t>
            </a:r>
            <a:r>
              <a:rPr lang="zh-TW" altLang="en-US" b="1" kern="100" dirty="0">
                <a:solidFill>
                  <a:srgbClr val="0000FF"/>
                </a:solidFill>
                <a:latin typeface="Times New Roman" pitchFamily="18" charset="0"/>
                <a:ea typeface="標楷體"/>
                <a:cs typeface="Times New Roman" pitchFamily="18" charset="0"/>
              </a:rPr>
              <a:t>。</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溫室長度</a:t>
            </a:r>
            <a:r>
              <a:rPr lang="en-US" altLang="zh-TW" kern="100" dirty="0">
                <a:solidFill>
                  <a:prstClr val="black"/>
                </a:solidFill>
                <a:latin typeface="Times New Roman" pitchFamily="18" charset="0"/>
                <a:ea typeface="標楷體"/>
                <a:cs typeface="Times New Roman" pitchFamily="18" charset="0"/>
              </a:rPr>
              <a:t>10400cm</a:t>
            </a:r>
            <a:r>
              <a:rPr lang="zh-TW" altLang="en-US" kern="100" dirty="0">
                <a:solidFill>
                  <a:prstClr val="black"/>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颱風侵襲時</a:t>
            </a:r>
            <a:r>
              <a:rPr lang="en-US" altLang="zh-TW" b="1" kern="100" dirty="0">
                <a:solidFill>
                  <a:srgbClr val="0000FF"/>
                </a:solidFill>
                <a:latin typeface="Times New Roman" pitchFamily="18" charset="0"/>
                <a:ea typeface="標楷體"/>
                <a:cs typeface="Times New Roman" pitchFamily="18" charset="0"/>
              </a:rPr>
              <a:t>24hr</a:t>
            </a:r>
            <a:r>
              <a:rPr lang="zh-TW" altLang="en-US" b="1" kern="100" dirty="0">
                <a:solidFill>
                  <a:srgbClr val="0000FF"/>
                </a:solidFill>
                <a:latin typeface="Times New Roman" pitchFamily="18" charset="0"/>
                <a:ea typeface="標楷體"/>
                <a:cs typeface="Times New Roman" pitchFamily="18" charset="0"/>
              </a:rPr>
              <a:t>降雨量為</a:t>
            </a:r>
            <a:r>
              <a:rPr lang="en-US" altLang="zh-TW" b="1" kern="100" dirty="0">
                <a:solidFill>
                  <a:srgbClr val="0000FF"/>
                </a:solidFill>
                <a:latin typeface="Times New Roman" pitchFamily="18" charset="0"/>
                <a:ea typeface="標楷體"/>
                <a:cs typeface="Times New Roman" pitchFamily="18" charset="0"/>
              </a:rPr>
              <a:t>526mm</a:t>
            </a:r>
            <a:r>
              <a:rPr lang="zh-TW" altLang="en-US" b="1" kern="100" dirty="0">
                <a:solidFill>
                  <a:srgbClr val="0000FF"/>
                </a:solidFill>
                <a:latin typeface="Times New Roman" pitchFamily="18" charset="0"/>
                <a:ea typeface="標楷體"/>
                <a:cs typeface="Times New Roman" pitchFamily="18" charset="0"/>
              </a:rPr>
              <a:t>，圓頂水槽可選擇寬</a:t>
            </a:r>
            <a:r>
              <a:rPr lang="en-US" altLang="zh-TW" b="1" kern="100" dirty="0">
                <a:solidFill>
                  <a:srgbClr val="0000FF"/>
                </a:solidFill>
                <a:latin typeface="Times New Roman" pitchFamily="18" charset="0"/>
                <a:ea typeface="標楷體"/>
                <a:cs typeface="Times New Roman" pitchFamily="18" charset="0"/>
              </a:rPr>
              <a:t>220mm</a:t>
            </a:r>
            <a:r>
              <a:rPr lang="zh-TW" altLang="en-US" b="1" kern="100" dirty="0">
                <a:solidFill>
                  <a:srgbClr val="0000FF"/>
                </a:solidFill>
                <a:latin typeface="Times New Roman" pitchFamily="18" charset="0"/>
                <a:ea typeface="標楷體"/>
                <a:cs typeface="Times New Roman" pitchFamily="18" charset="0"/>
              </a:rPr>
              <a:t> </a:t>
            </a:r>
            <a:r>
              <a:rPr lang="en-US" altLang="zh-TW" b="1" kern="100" dirty="0">
                <a:solidFill>
                  <a:srgbClr val="0000FF"/>
                </a:solidFill>
                <a:latin typeface="Times New Roman" pitchFamily="18" charset="0"/>
                <a:ea typeface="標楷體"/>
                <a:cs typeface="Times New Roman" pitchFamily="18" charset="0"/>
              </a:rPr>
              <a:t>x</a:t>
            </a:r>
            <a:r>
              <a:rPr lang="zh-TW" altLang="en-US" b="1" kern="100" dirty="0">
                <a:solidFill>
                  <a:srgbClr val="0000FF"/>
                </a:solidFill>
                <a:latin typeface="Times New Roman" pitchFamily="18" charset="0"/>
                <a:ea typeface="標楷體"/>
                <a:cs typeface="Times New Roman" pitchFamily="18" charset="0"/>
              </a:rPr>
              <a:t>高</a:t>
            </a:r>
            <a:r>
              <a:rPr lang="en-US" altLang="zh-TW" b="1" kern="100" dirty="0">
                <a:solidFill>
                  <a:srgbClr val="0000FF"/>
                </a:solidFill>
                <a:latin typeface="Times New Roman" pitchFamily="18" charset="0"/>
                <a:ea typeface="標楷體"/>
                <a:cs typeface="Times New Roman" pitchFamily="18" charset="0"/>
              </a:rPr>
              <a:t>150mm</a:t>
            </a:r>
            <a:r>
              <a:rPr lang="zh-TW" altLang="en-US" b="1" kern="100" dirty="0">
                <a:solidFill>
                  <a:srgbClr val="0000FF"/>
                </a:solidFill>
                <a:latin typeface="Times New Roman" pitchFamily="18" charset="0"/>
                <a:ea typeface="標楷體"/>
                <a:cs typeface="Times New Roman" pitchFamily="18" charset="0"/>
              </a:rPr>
              <a:t>之尺寸以方便排水。</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溫室出入口可選擇開於南面山牆或東側面，</a:t>
            </a:r>
            <a:r>
              <a:rPr lang="zh-TW" altLang="en-US" b="1" kern="100" dirty="0">
                <a:solidFill>
                  <a:srgbClr val="0000FF"/>
                </a:solidFill>
                <a:latin typeface="Times New Roman" pitchFamily="18" charset="0"/>
                <a:ea typeface="標楷體"/>
                <a:cs typeface="Times New Roman" pitchFamily="18" charset="0"/>
              </a:rPr>
              <a:t>避免直接於北側開口以影響溫室結構。</a:t>
            </a:r>
            <a:endParaRPr lang="en-US" altLang="zh-TW" b="1" kern="100" dirty="0">
              <a:solidFill>
                <a:srgbClr val="0000FF"/>
              </a:solidFill>
              <a:latin typeface="Times New Roman" pitchFamily="18" charset="0"/>
              <a:ea typeface="標楷體"/>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965" y="3601329"/>
            <a:ext cx="3360239" cy="2938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229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174</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5.2</a:t>
            </a:r>
            <a:r>
              <a:rPr lang="zh-TW" altLang="en-US" sz="2000" b="1" kern="100" dirty="0">
                <a:solidFill>
                  <a:srgbClr val="0000FF"/>
                </a:solidFill>
                <a:latin typeface="Times New Roman" pitchFamily="18" charset="0"/>
                <a:ea typeface="標楷體"/>
                <a:cs typeface="Times New Roman" pitchFamily="18" charset="0"/>
              </a:rPr>
              <a:t>溫室構件選擇</a:t>
            </a:r>
          </a:p>
        </p:txBody>
      </p:sp>
      <p:sp>
        <p:nvSpPr>
          <p:cNvPr id="2" name="矩形 1"/>
          <p:cNvSpPr/>
          <p:nvPr/>
        </p:nvSpPr>
        <p:spPr>
          <a:xfrm>
            <a:off x="6332468" y="6507936"/>
            <a:ext cx="2347296"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溫室構件鍍鋅</a:t>
            </a:r>
            <a:r>
              <a:rPr lang="en-US" altLang="zh-TW" kern="100" dirty="0">
                <a:solidFill>
                  <a:prstClr val="black"/>
                </a:solidFill>
                <a:latin typeface="Times New Roman" pitchFamily="18" charset="0"/>
                <a:ea typeface="標楷體"/>
                <a:cs typeface="Times New Roman" pitchFamily="18" charset="0"/>
              </a:rPr>
              <a:t>C</a:t>
            </a:r>
            <a:r>
              <a:rPr lang="zh-TW" altLang="en-US" kern="100" dirty="0">
                <a:solidFill>
                  <a:prstClr val="black"/>
                </a:solidFill>
                <a:latin typeface="Times New Roman" pitchFamily="18" charset="0"/>
                <a:ea typeface="標楷體"/>
                <a:cs typeface="Times New Roman" pitchFamily="18" charset="0"/>
              </a:rPr>
              <a:t>型鋼</a:t>
            </a:r>
            <a:endParaRPr lang="zh-TW" altLang="en-US" dirty="0">
              <a:solidFill>
                <a:prstClr val="black"/>
              </a:solidFill>
            </a:endParaRPr>
          </a:p>
        </p:txBody>
      </p:sp>
      <p:sp>
        <p:nvSpPr>
          <p:cNvPr id="24" name="矩形 23"/>
          <p:cNvSpPr/>
          <p:nvPr/>
        </p:nvSpPr>
        <p:spPr>
          <a:xfrm>
            <a:off x="3529728" y="6507936"/>
            <a:ext cx="2114485"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溫室構件鍍鋅圓管</a:t>
            </a:r>
            <a:endParaRPr lang="zh-TW" altLang="en-US" dirty="0">
              <a:solidFill>
                <a:prstClr val="black"/>
              </a:solidFill>
            </a:endParaRPr>
          </a:p>
        </p:txBody>
      </p:sp>
      <p:sp>
        <p:nvSpPr>
          <p:cNvPr id="16" name="矩形 15"/>
          <p:cNvSpPr/>
          <p:nvPr/>
        </p:nvSpPr>
        <p:spPr>
          <a:xfrm>
            <a:off x="457116" y="6505734"/>
            <a:ext cx="2743662"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溫室構件鍍鋅方管</a:t>
            </a:r>
            <a:endParaRPr lang="zh-TW" altLang="en-US" dirty="0">
              <a:solidFill>
                <a:prstClr val="black"/>
              </a:solidFill>
            </a:endParaRPr>
          </a:p>
        </p:txBody>
      </p:sp>
      <p:sp>
        <p:nvSpPr>
          <p:cNvPr id="22" name="矩形 21"/>
          <p:cNvSpPr/>
          <p:nvPr/>
        </p:nvSpPr>
        <p:spPr>
          <a:xfrm>
            <a:off x="297229" y="874659"/>
            <a:ext cx="8579485" cy="3939540"/>
          </a:xfrm>
          <a:prstGeom prst="rect">
            <a:avLst/>
          </a:prstGeom>
        </p:spPr>
        <p:txBody>
          <a:bodyPr wrap="square">
            <a:spAutoFit/>
          </a:bodyPr>
          <a:lstStyle/>
          <a:p>
            <a:pPr marL="450850" algn="just">
              <a:lnSpc>
                <a:spcPts val="2500"/>
              </a:lnSpc>
            </a:pPr>
            <a:r>
              <a:rPr lang="zh-TW" altLang="en-US" b="1" kern="100" dirty="0">
                <a:solidFill>
                  <a:srgbClr val="0000FF"/>
                </a:solidFill>
                <a:latin typeface="Times New Roman" pitchFamily="18" charset="0"/>
                <a:ea typeface="標楷體"/>
                <a:cs typeface="Times New Roman" pitchFamily="18" charset="0"/>
              </a:rPr>
              <a:t>依據溫室主結構選定與溫室耐風壓設定可選擇以下構件：</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主立柱</a:t>
            </a:r>
            <a:r>
              <a:rPr lang="zh-TW" altLang="en-US" kern="100" dirty="0">
                <a:solidFill>
                  <a:prstClr val="black"/>
                </a:solidFill>
                <a:latin typeface="Times New Roman" pitchFamily="18" charset="0"/>
                <a:ea typeface="標楷體"/>
                <a:cs typeface="Times New Roman" pitchFamily="18" charset="0"/>
              </a:rPr>
              <a:t>可選擇鍍鋅方管，尺寸為長</a:t>
            </a:r>
            <a:r>
              <a:rPr lang="en-US" altLang="zh-TW" kern="100" dirty="0">
                <a:solidFill>
                  <a:prstClr val="black"/>
                </a:solidFill>
                <a:latin typeface="Times New Roman" pitchFamily="18" charset="0"/>
                <a:ea typeface="標楷體"/>
                <a:cs typeface="Times New Roman" pitchFamily="18" charset="0"/>
              </a:rPr>
              <a:t>150mm x</a:t>
            </a:r>
            <a:r>
              <a:rPr lang="zh-TW" altLang="en-US" kern="100" dirty="0">
                <a:solidFill>
                  <a:prstClr val="black"/>
                </a:solidFill>
                <a:latin typeface="Times New Roman" pitchFamily="18" charset="0"/>
                <a:ea typeface="標楷體"/>
                <a:cs typeface="Times New Roman" pitchFamily="18" charset="0"/>
              </a:rPr>
              <a:t>寬</a:t>
            </a:r>
            <a:r>
              <a:rPr lang="en-US" altLang="zh-TW" kern="100" dirty="0">
                <a:solidFill>
                  <a:prstClr val="black"/>
                </a:solidFill>
                <a:latin typeface="Times New Roman" pitchFamily="18" charset="0"/>
                <a:ea typeface="標楷體"/>
                <a:cs typeface="Times New Roman" pitchFamily="18" charset="0"/>
              </a:rPr>
              <a:t>75mm</a:t>
            </a:r>
            <a:r>
              <a:rPr lang="zh-TW" altLang="en-US" kern="100" dirty="0">
                <a:solidFill>
                  <a:prstClr val="black"/>
                </a:solidFill>
                <a:latin typeface="Times New Roman" pitchFamily="18" charset="0"/>
                <a:ea typeface="標楷體"/>
                <a:cs typeface="Times New Roman" pitchFamily="18" charset="0"/>
              </a:rPr>
              <a:t> </a:t>
            </a:r>
            <a:r>
              <a:rPr lang="en-US" altLang="zh-TW" kern="100" dirty="0">
                <a:solidFill>
                  <a:prstClr val="black"/>
                </a:solidFill>
                <a:latin typeface="Times New Roman" pitchFamily="18" charset="0"/>
                <a:ea typeface="標楷體"/>
                <a:cs typeface="Times New Roman" pitchFamily="18" charset="0"/>
              </a:rPr>
              <a:t>x </a:t>
            </a:r>
            <a:r>
              <a:rPr lang="zh-TW" altLang="en-US" kern="100" dirty="0">
                <a:solidFill>
                  <a:prstClr val="black"/>
                </a:solidFill>
                <a:latin typeface="Times New Roman" pitchFamily="18" charset="0"/>
                <a:ea typeface="標楷體"/>
                <a:cs typeface="Times New Roman" pitchFamily="18" charset="0"/>
              </a:rPr>
              <a:t>厚</a:t>
            </a:r>
            <a:r>
              <a:rPr lang="en-US" altLang="zh-TW" kern="100" dirty="0">
                <a:solidFill>
                  <a:prstClr val="black"/>
                </a:solidFill>
                <a:latin typeface="Times New Roman" pitchFamily="18" charset="0"/>
                <a:ea typeface="標楷體"/>
                <a:cs typeface="Times New Roman" pitchFamily="18" charset="0"/>
              </a:rPr>
              <a:t>3.2mm</a:t>
            </a:r>
            <a:r>
              <a:rPr lang="zh-TW" altLang="en-US" kern="100" dirty="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副立柱</a:t>
            </a:r>
            <a:r>
              <a:rPr lang="zh-TW" altLang="en-US" kern="100" dirty="0">
                <a:solidFill>
                  <a:prstClr val="black"/>
                </a:solidFill>
                <a:latin typeface="Times New Roman" pitchFamily="18" charset="0"/>
                <a:ea typeface="標楷體"/>
                <a:cs typeface="Times New Roman" pitchFamily="18" charset="0"/>
              </a:rPr>
              <a:t>可選擇鍍鋅方管，尺寸為長 </a:t>
            </a:r>
            <a:r>
              <a:rPr lang="en-US" altLang="zh-TW" kern="100" dirty="0">
                <a:solidFill>
                  <a:prstClr val="black"/>
                </a:solidFill>
                <a:latin typeface="Times New Roman" pitchFamily="18" charset="0"/>
                <a:ea typeface="標楷體"/>
                <a:cs typeface="Times New Roman" pitchFamily="18" charset="0"/>
              </a:rPr>
              <a:t>60mm x</a:t>
            </a:r>
            <a:r>
              <a:rPr lang="zh-TW" altLang="en-US" kern="100" dirty="0">
                <a:solidFill>
                  <a:prstClr val="black"/>
                </a:solidFill>
                <a:latin typeface="Times New Roman" pitchFamily="18" charset="0"/>
                <a:ea typeface="標楷體"/>
                <a:cs typeface="Times New Roman" pitchFamily="18" charset="0"/>
              </a:rPr>
              <a:t>寬</a:t>
            </a:r>
            <a:r>
              <a:rPr lang="en-US" altLang="zh-TW" kern="100" dirty="0">
                <a:solidFill>
                  <a:prstClr val="black"/>
                </a:solidFill>
                <a:latin typeface="Times New Roman" pitchFamily="18" charset="0"/>
                <a:ea typeface="標楷體"/>
                <a:cs typeface="Times New Roman" pitchFamily="18" charset="0"/>
              </a:rPr>
              <a:t>60mm</a:t>
            </a:r>
            <a:r>
              <a:rPr lang="zh-TW" altLang="en-US" kern="100" dirty="0">
                <a:solidFill>
                  <a:prstClr val="black"/>
                </a:solidFill>
                <a:latin typeface="Times New Roman" pitchFamily="18" charset="0"/>
                <a:ea typeface="標楷體"/>
                <a:cs typeface="Times New Roman" pitchFamily="18" charset="0"/>
              </a:rPr>
              <a:t> </a:t>
            </a:r>
            <a:r>
              <a:rPr lang="en-US" altLang="zh-TW" kern="100" dirty="0">
                <a:solidFill>
                  <a:prstClr val="black"/>
                </a:solidFill>
                <a:latin typeface="Times New Roman" pitchFamily="18" charset="0"/>
                <a:ea typeface="標楷體"/>
                <a:cs typeface="Times New Roman" pitchFamily="18" charset="0"/>
              </a:rPr>
              <a:t>x </a:t>
            </a:r>
            <a:r>
              <a:rPr lang="zh-TW" altLang="en-US" kern="100" dirty="0">
                <a:solidFill>
                  <a:prstClr val="black"/>
                </a:solidFill>
                <a:latin typeface="Times New Roman" pitchFamily="18" charset="0"/>
                <a:ea typeface="標楷體"/>
                <a:cs typeface="Times New Roman" pitchFamily="18" charset="0"/>
              </a:rPr>
              <a:t>厚</a:t>
            </a:r>
            <a:r>
              <a:rPr lang="en-US" altLang="zh-TW" kern="100" dirty="0">
                <a:solidFill>
                  <a:prstClr val="black"/>
                </a:solidFill>
                <a:latin typeface="Times New Roman" pitchFamily="18" charset="0"/>
                <a:ea typeface="標楷體"/>
                <a:cs typeface="Times New Roman" pitchFamily="18" charset="0"/>
              </a:rPr>
              <a:t>3.2mm</a:t>
            </a:r>
            <a:r>
              <a:rPr lang="zh-TW" altLang="en-US" kern="100" dirty="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圓頂彎管</a:t>
            </a:r>
            <a:r>
              <a:rPr lang="zh-TW" altLang="en-US" kern="100" dirty="0">
                <a:solidFill>
                  <a:prstClr val="black"/>
                </a:solidFill>
                <a:latin typeface="Times New Roman" pitchFamily="18" charset="0"/>
                <a:ea typeface="標楷體"/>
                <a:cs typeface="Times New Roman" pitchFamily="18" charset="0"/>
              </a:rPr>
              <a:t>可選擇鍍鋅圓管，尺寸為直徑</a:t>
            </a:r>
            <a:r>
              <a:rPr lang="en-US" altLang="zh-TW" kern="100" dirty="0">
                <a:solidFill>
                  <a:prstClr val="black"/>
                </a:solidFill>
                <a:latin typeface="Times New Roman" pitchFamily="18" charset="0"/>
                <a:ea typeface="標楷體"/>
                <a:cs typeface="Times New Roman" pitchFamily="18" charset="0"/>
              </a:rPr>
              <a:t>1”(33.4mm)x </a:t>
            </a:r>
            <a:r>
              <a:rPr lang="zh-TW" altLang="en-US" kern="100" dirty="0">
                <a:solidFill>
                  <a:prstClr val="black"/>
                </a:solidFill>
                <a:latin typeface="Times New Roman" pitchFamily="18" charset="0"/>
                <a:ea typeface="標楷體"/>
                <a:cs typeface="Times New Roman" pitchFamily="18" charset="0"/>
              </a:rPr>
              <a:t>厚</a:t>
            </a:r>
            <a:r>
              <a:rPr lang="en-US" altLang="zh-TW" kern="100" dirty="0">
                <a:solidFill>
                  <a:prstClr val="black"/>
                </a:solidFill>
                <a:latin typeface="Times New Roman" pitchFamily="18" charset="0"/>
                <a:ea typeface="標楷體"/>
                <a:cs typeface="Times New Roman" pitchFamily="18" charset="0"/>
              </a:rPr>
              <a:t>1.8mm</a:t>
            </a:r>
            <a:r>
              <a:rPr lang="zh-TW" altLang="en-US" kern="100" dirty="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圓頂桁管</a:t>
            </a:r>
            <a:r>
              <a:rPr lang="zh-TW" altLang="en-US" kern="100" dirty="0">
                <a:solidFill>
                  <a:prstClr val="black"/>
                </a:solidFill>
                <a:latin typeface="Times New Roman" pitchFamily="18" charset="0"/>
                <a:ea typeface="標楷體"/>
                <a:cs typeface="Times New Roman" pitchFamily="18" charset="0"/>
              </a:rPr>
              <a:t>可選擇鍍鋅圓管，尺寸為直徑</a:t>
            </a:r>
            <a:r>
              <a:rPr lang="en-US" altLang="zh-TW" kern="100" dirty="0">
                <a:solidFill>
                  <a:prstClr val="black"/>
                </a:solidFill>
                <a:latin typeface="Times New Roman" pitchFamily="18" charset="0"/>
                <a:ea typeface="標楷體"/>
                <a:cs typeface="Times New Roman" pitchFamily="18" charset="0"/>
              </a:rPr>
              <a:t>3/4”(26.8mm)x </a:t>
            </a:r>
            <a:r>
              <a:rPr lang="zh-TW" altLang="en-US" kern="100" dirty="0">
                <a:solidFill>
                  <a:prstClr val="black"/>
                </a:solidFill>
                <a:latin typeface="Times New Roman" pitchFamily="18" charset="0"/>
                <a:ea typeface="標楷體"/>
                <a:cs typeface="Times New Roman" pitchFamily="18" charset="0"/>
              </a:rPr>
              <a:t>厚</a:t>
            </a:r>
            <a:r>
              <a:rPr lang="en-US" altLang="zh-TW" kern="100" dirty="0">
                <a:solidFill>
                  <a:prstClr val="black"/>
                </a:solidFill>
                <a:latin typeface="Times New Roman" pitchFamily="18" charset="0"/>
                <a:ea typeface="標楷體"/>
                <a:cs typeface="Times New Roman" pitchFamily="18" charset="0"/>
              </a:rPr>
              <a:t>1.6mm</a:t>
            </a:r>
            <a:r>
              <a:rPr lang="zh-TW" altLang="en-US" kern="100" dirty="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力霸梁直樑</a:t>
            </a:r>
            <a:r>
              <a:rPr lang="zh-TW" altLang="en-US" kern="100" dirty="0">
                <a:solidFill>
                  <a:prstClr val="black"/>
                </a:solidFill>
                <a:latin typeface="Times New Roman" pitchFamily="18" charset="0"/>
                <a:ea typeface="標楷體"/>
                <a:cs typeface="Times New Roman" pitchFamily="18" charset="0"/>
              </a:rPr>
              <a:t>可選擇鍍鋅方管，尺寸為長</a:t>
            </a:r>
            <a:r>
              <a:rPr lang="en-US" altLang="zh-TW" kern="100" dirty="0">
                <a:solidFill>
                  <a:prstClr val="black"/>
                </a:solidFill>
                <a:latin typeface="Times New Roman" pitchFamily="18" charset="0"/>
                <a:ea typeface="標楷體"/>
                <a:cs typeface="Times New Roman" pitchFamily="18" charset="0"/>
              </a:rPr>
              <a:t>60mm x</a:t>
            </a:r>
            <a:r>
              <a:rPr lang="zh-TW" altLang="en-US" kern="100" dirty="0">
                <a:solidFill>
                  <a:prstClr val="black"/>
                </a:solidFill>
                <a:latin typeface="Times New Roman" pitchFamily="18" charset="0"/>
                <a:ea typeface="標楷體"/>
                <a:cs typeface="Times New Roman" pitchFamily="18" charset="0"/>
              </a:rPr>
              <a:t>寬</a:t>
            </a:r>
            <a:r>
              <a:rPr lang="en-US" altLang="zh-TW" kern="100" dirty="0">
                <a:solidFill>
                  <a:prstClr val="black"/>
                </a:solidFill>
                <a:latin typeface="Times New Roman" pitchFamily="18" charset="0"/>
                <a:ea typeface="標楷體"/>
                <a:cs typeface="Times New Roman" pitchFamily="18" charset="0"/>
              </a:rPr>
              <a:t>30mm</a:t>
            </a:r>
            <a:r>
              <a:rPr lang="zh-TW" altLang="en-US" kern="100" dirty="0">
                <a:solidFill>
                  <a:prstClr val="black"/>
                </a:solidFill>
                <a:latin typeface="Times New Roman" pitchFamily="18" charset="0"/>
                <a:ea typeface="標楷體"/>
                <a:cs typeface="Times New Roman" pitchFamily="18" charset="0"/>
              </a:rPr>
              <a:t> </a:t>
            </a:r>
            <a:r>
              <a:rPr lang="en-US" altLang="zh-TW" kern="100" dirty="0">
                <a:solidFill>
                  <a:prstClr val="black"/>
                </a:solidFill>
                <a:latin typeface="Times New Roman" pitchFamily="18" charset="0"/>
                <a:ea typeface="標楷體"/>
                <a:cs typeface="Times New Roman" pitchFamily="18" charset="0"/>
              </a:rPr>
              <a:t>x </a:t>
            </a:r>
            <a:r>
              <a:rPr lang="zh-TW" altLang="en-US" kern="100" dirty="0">
                <a:solidFill>
                  <a:prstClr val="black"/>
                </a:solidFill>
                <a:latin typeface="Times New Roman" pitchFamily="18" charset="0"/>
                <a:ea typeface="標楷體"/>
                <a:cs typeface="Times New Roman" pitchFamily="18" charset="0"/>
              </a:rPr>
              <a:t>厚</a:t>
            </a:r>
            <a:r>
              <a:rPr lang="en-US" altLang="zh-TW" kern="100" dirty="0">
                <a:solidFill>
                  <a:prstClr val="black"/>
                </a:solidFill>
                <a:latin typeface="Times New Roman" pitchFamily="18" charset="0"/>
                <a:ea typeface="標楷體"/>
                <a:cs typeface="Times New Roman" pitchFamily="18" charset="0"/>
              </a:rPr>
              <a:t>2mm</a:t>
            </a:r>
            <a:r>
              <a:rPr lang="zh-TW" altLang="en-US" kern="100" dirty="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力霸梁支架</a:t>
            </a:r>
            <a:r>
              <a:rPr lang="zh-TW" altLang="en-US" kern="100" dirty="0">
                <a:solidFill>
                  <a:prstClr val="black"/>
                </a:solidFill>
                <a:latin typeface="Times New Roman" pitchFamily="18" charset="0"/>
                <a:ea typeface="標楷體"/>
                <a:cs typeface="Times New Roman" pitchFamily="18" charset="0"/>
              </a:rPr>
              <a:t>可選擇鍍鋅方管，尺寸為長</a:t>
            </a:r>
            <a:r>
              <a:rPr lang="en-US" altLang="zh-TW" kern="100" dirty="0">
                <a:solidFill>
                  <a:prstClr val="black"/>
                </a:solidFill>
                <a:latin typeface="Times New Roman" pitchFamily="18" charset="0"/>
                <a:ea typeface="標楷體"/>
                <a:cs typeface="Times New Roman" pitchFamily="18" charset="0"/>
              </a:rPr>
              <a:t>25mm x</a:t>
            </a:r>
            <a:r>
              <a:rPr lang="zh-TW" altLang="en-US" kern="100" dirty="0">
                <a:solidFill>
                  <a:prstClr val="black"/>
                </a:solidFill>
                <a:latin typeface="Times New Roman" pitchFamily="18" charset="0"/>
                <a:ea typeface="標楷體"/>
                <a:cs typeface="Times New Roman" pitchFamily="18" charset="0"/>
              </a:rPr>
              <a:t>寬</a:t>
            </a:r>
            <a:r>
              <a:rPr lang="en-US" altLang="zh-TW" kern="100" dirty="0">
                <a:solidFill>
                  <a:prstClr val="black"/>
                </a:solidFill>
                <a:latin typeface="Times New Roman" pitchFamily="18" charset="0"/>
                <a:ea typeface="標楷體"/>
                <a:cs typeface="Times New Roman" pitchFamily="18" charset="0"/>
              </a:rPr>
              <a:t>25mm</a:t>
            </a:r>
            <a:r>
              <a:rPr lang="zh-TW" altLang="en-US" kern="100" dirty="0">
                <a:solidFill>
                  <a:prstClr val="black"/>
                </a:solidFill>
                <a:latin typeface="Times New Roman" pitchFamily="18" charset="0"/>
                <a:ea typeface="標楷體"/>
                <a:cs typeface="Times New Roman" pitchFamily="18" charset="0"/>
              </a:rPr>
              <a:t> </a:t>
            </a:r>
            <a:r>
              <a:rPr lang="en-US" altLang="zh-TW" kern="100" dirty="0">
                <a:solidFill>
                  <a:prstClr val="black"/>
                </a:solidFill>
                <a:latin typeface="Times New Roman" pitchFamily="18" charset="0"/>
                <a:ea typeface="標楷體"/>
                <a:cs typeface="Times New Roman" pitchFamily="18" charset="0"/>
              </a:rPr>
              <a:t>x </a:t>
            </a:r>
            <a:r>
              <a:rPr lang="zh-TW" altLang="en-US" kern="100" dirty="0">
                <a:solidFill>
                  <a:prstClr val="black"/>
                </a:solidFill>
                <a:latin typeface="Times New Roman" pitchFamily="18" charset="0"/>
                <a:ea typeface="標楷體"/>
                <a:cs typeface="Times New Roman" pitchFamily="18" charset="0"/>
              </a:rPr>
              <a:t>厚</a:t>
            </a:r>
            <a:r>
              <a:rPr lang="en-US" altLang="zh-TW" kern="100" dirty="0">
                <a:solidFill>
                  <a:prstClr val="black"/>
                </a:solidFill>
                <a:latin typeface="Times New Roman" pitchFamily="18" charset="0"/>
                <a:ea typeface="標楷體"/>
                <a:cs typeface="Times New Roman" pitchFamily="18" charset="0"/>
              </a:rPr>
              <a:t>1.5mm</a:t>
            </a:r>
            <a:r>
              <a:rPr lang="zh-TW" altLang="en-US" kern="100" dirty="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側樑</a:t>
            </a:r>
            <a:r>
              <a:rPr lang="zh-TW" altLang="en-US" kern="100" dirty="0">
                <a:solidFill>
                  <a:prstClr val="black"/>
                </a:solidFill>
                <a:latin typeface="Times New Roman" pitchFamily="18" charset="0"/>
                <a:ea typeface="標楷體"/>
                <a:cs typeface="Times New Roman" pitchFamily="18" charset="0"/>
              </a:rPr>
              <a:t>可選擇鍍鋅</a:t>
            </a:r>
            <a:r>
              <a:rPr lang="en-US" altLang="zh-TW" kern="100" dirty="0">
                <a:solidFill>
                  <a:prstClr val="black"/>
                </a:solidFill>
                <a:latin typeface="Times New Roman" pitchFamily="18" charset="0"/>
                <a:ea typeface="標楷體"/>
                <a:cs typeface="Times New Roman" pitchFamily="18" charset="0"/>
              </a:rPr>
              <a:t>C</a:t>
            </a:r>
            <a:r>
              <a:rPr lang="zh-TW" altLang="en-US" kern="100" dirty="0">
                <a:solidFill>
                  <a:prstClr val="black"/>
                </a:solidFill>
                <a:latin typeface="Times New Roman" pitchFamily="18" charset="0"/>
                <a:ea typeface="標楷體"/>
                <a:cs typeface="Times New Roman" pitchFamily="18" charset="0"/>
              </a:rPr>
              <a:t>型鋼，尺寸為長</a:t>
            </a:r>
            <a:r>
              <a:rPr lang="en-US" altLang="zh-TW" kern="100" dirty="0">
                <a:solidFill>
                  <a:prstClr val="black"/>
                </a:solidFill>
                <a:latin typeface="Times New Roman" pitchFamily="18" charset="0"/>
                <a:ea typeface="標楷體"/>
                <a:cs typeface="Times New Roman" pitchFamily="18" charset="0"/>
              </a:rPr>
              <a:t>75mm x</a:t>
            </a:r>
            <a:r>
              <a:rPr lang="zh-TW" altLang="en-US" kern="100" dirty="0">
                <a:solidFill>
                  <a:prstClr val="black"/>
                </a:solidFill>
                <a:latin typeface="Times New Roman" pitchFamily="18" charset="0"/>
                <a:ea typeface="標楷體"/>
                <a:cs typeface="Times New Roman" pitchFamily="18" charset="0"/>
              </a:rPr>
              <a:t>寬</a:t>
            </a:r>
            <a:r>
              <a:rPr lang="en-US" altLang="zh-TW" kern="100" dirty="0">
                <a:solidFill>
                  <a:prstClr val="black"/>
                </a:solidFill>
                <a:latin typeface="Times New Roman" pitchFamily="18" charset="0"/>
                <a:ea typeface="標楷體"/>
                <a:cs typeface="Times New Roman" pitchFamily="18" charset="0"/>
              </a:rPr>
              <a:t>45mm x</a:t>
            </a:r>
            <a:r>
              <a:rPr lang="zh-TW" altLang="en-US" kern="100" dirty="0">
                <a:solidFill>
                  <a:prstClr val="black"/>
                </a:solidFill>
                <a:latin typeface="Times New Roman" pitchFamily="18" charset="0"/>
                <a:ea typeface="標楷體"/>
                <a:cs typeface="Times New Roman" pitchFamily="18" charset="0"/>
              </a:rPr>
              <a:t> 腳</a:t>
            </a:r>
            <a:r>
              <a:rPr lang="en-US" altLang="zh-TW" kern="100" dirty="0">
                <a:solidFill>
                  <a:prstClr val="black"/>
                </a:solidFill>
                <a:latin typeface="Times New Roman" pitchFamily="18" charset="0"/>
                <a:ea typeface="標楷體"/>
                <a:cs typeface="Times New Roman" pitchFamily="18" charset="0"/>
              </a:rPr>
              <a:t>15mm x </a:t>
            </a:r>
            <a:r>
              <a:rPr lang="zh-TW" altLang="en-US" kern="100" dirty="0">
                <a:solidFill>
                  <a:prstClr val="black"/>
                </a:solidFill>
                <a:latin typeface="Times New Roman" pitchFamily="18" charset="0"/>
                <a:ea typeface="標楷體"/>
                <a:cs typeface="Times New Roman" pitchFamily="18" charset="0"/>
              </a:rPr>
              <a:t>厚</a:t>
            </a:r>
            <a:r>
              <a:rPr lang="en-US" altLang="zh-TW" kern="100" dirty="0">
                <a:solidFill>
                  <a:prstClr val="black"/>
                </a:solidFill>
                <a:latin typeface="Times New Roman" pitchFamily="18" charset="0"/>
                <a:ea typeface="標楷體"/>
                <a:cs typeface="Times New Roman" pitchFamily="18" charset="0"/>
              </a:rPr>
              <a:t>2.3mm</a:t>
            </a:r>
            <a:r>
              <a:rPr lang="zh-TW" altLang="en-US" kern="100" dirty="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拉桿</a:t>
            </a:r>
            <a:r>
              <a:rPr lang="zh-TW" altLang="en-US" kern="100" dirty="0">
                <a:solidFill>
                  <a:prstClr val="black"/>
                </a:solidFill>
                <a:latin typeface="Times New Roman" pitchFamily="18" charset="0"/>
                <a:ea typeface="標楷體"/>
                <a:cs typeface="Times New Roman" pitchFamily="18" charset="0"/>
              </a:rPr>
              <a:t>可選擇鍍鋅桿，尺寸為直徑</a:t>
            </a:r>
            <a:r>
              <a:rPr lang="en-US" altLang="zh-TW" kern="100" dirty="0">
                <a:solidFill>
                  <a:prstClr val="black"/>
                </a:solidFill>
                <a:latin typeface="Times New Roman" pitchFamily="18" charset="0"/>
                <a:ea typeface="標楷體"/>
                <a:cs typeface="Times New Roman" pitchFamily="18" charset="0"/>
              </a:rPr>
              <a:t>10mm</a:t>
            </a:r>
            <a:r>
              <a:rPr lang="zh-TW" altLang="en-US" kern="100" dirty="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endParaRPr lang="zh-TW" altLang="en-US" kern="100" dirty="0">
              <a:solidFill>
                <a:prstClr val="black"/>
              </a:solidFill>
              <a:latin typeface="Times New Roman" pitchFamily="18" charset="0"/>
              <a:ea typeface="標楷體"/>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72125" y="4611369"/>
            <a:ext cx="2513644" cy="1279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216" y="4117161"/>
            <a:ext cx="144780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7024" y="4294262"/>
            <a:ext cx="2059891" cy="2036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8276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175</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5.3</a:t>
            </a:r>
            <a:r>
              <a:rPr lang="zh-TW" altLang="en-US" sz="2000" b="1" kern="100" dirty="0">
                <a:solidFill>
                  <a:srgbClr val="0000FF"/>
                </a:solidFill>
                <a:latin typeface="Times New Roman" pitchFamily="18" charset="0"/>
                <a:ea typeface="標楷體"/>
                <a:cs typeface="Times New Roman" pitchFamily="18" charset="0"/>
              </a:rPr>
              <a:t>溫室防颱方式選擇</a:t>
            </a:r>
          </a:p>
        </p:txBody>
      </p:sp>
      <p:sp>
        <p:nvSpPr>
          <p:cNvPr id="22" name="矩形 21"/>
          <p:cNvSpPr/>
          <p:nvPr/>
        </p:nvSpPr>
        <p:spPr>
          <a:xfrm>
            <a:off x="297229" y="874659"/>
            <a:ext cx="8579485" cy="3298339"/>
          </a:xfrm>
          <a:prstGeom prst="rect">
            <a:avLst/>
          </a:prstGeom>
        </p:spPr>
        <p:txBody>
          <a:bodyPr wrap="square">
            <a:spAutoFit/>
          </a:bodyPr>
          <a:lstStyle/>
          <a:p>
            <a:pPr>
              <a:lnSpc>
                <a:spcPts val="2500"/>
              </a:lnSpc>
            </a:pPr>
            <a:r>
              <a:rPr lang="en-US" altLang="zh-TW" b="1" kern="100" dirty="0">
                <a:solidFill>
                  <a:srgbClr val="0000FF"/>
                </a:solidFill>
                <a:latin typeface="Times New Roman" pitchFamily="18" charset="0"/>
                <a:ea typeface="標楷體"/>
                <a:cs typeface="Times New Roman" pitchFamily="18" charset="0"/>
              </a:rPr>
              <a:t>        </a:t>
            </a:r>
            <a:r>
              <a:rPr lang="zh-TW" altLang="en-US" b="1" kern="100" dirty="0">
                <a:solidFill>
                  <a:srgbClr val="0000FF"/>
                </a:solidFill>
                <a:latin typeface="Times New Roman" pitchFamily="18" charset="0"/>
                <a:ea typeface="標楷體"/>
                <a:cs typeface="Times New Roman" pitchFamily="18" charset="0"/>
              </a:rPr>
              <a:t>內部結構強化</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溫室遭受颱風侵襲時，會於</a:t>
            </a:r>
            <a:r>
              <a:rPr lang="zh-TW" altLang="en-US" b="1" kern="100" dirty="0">
                <a:solidFill>
                  <a:srgbClr val="0000FF"/>
                </a:solidFill>
                <a:latin typeface="Times New Roman" pitchFamily="18" charset="0"/>
                <a:ea typeface="標楷體"/>
                <a:cs typeface="Times New Roman" pitchFamily="18" charset="0"/>
              </a:rPr>
              <a:t>北側及西側遭受強風，溫室圓頂遭受極大降雨量。</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當輕度颱風來襲時，</a:t>
            </a:r>
            <a:r>
              <a:rPr lang="zh-TW" altLang="en-US" b="1" kern="100" dirty="0">
                <a:solidFill>
                  <a:srgbClr val="0000FF"/>
                </a:solidFill>
                <a:latin typeface="Times New Roman" pitchFamily="18" charset="0"/>
                <a:ea typeface="標楷體"/>
                <a:cs typeface="Times New Roman" pitchFamily="18" charset="0"/>
              </a:rPr>
              <a:t>溫室內部結構強化可選擇於北方山牆面增加斜撐樑以增加溫室北面承受風壓能力。</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當輕度颱風來襲時，可選擇於</a:t>
            </a:r>
            <a:r>
              <a:rPr lang="zh-TW" altLang="en-US" b="1" kern="100" dirty="0">
                <a:solidFill>
                  <a:srgbClr val="0000FF"/>
                </a:solidFill>
                <a:latin typeface="Times New Roman" pitchFamily="18" charset="0"/>
                <a:ea typeface="標楷體"/>
                <a:cs typeface="Times New Roman" pitchFamily="18" charset="0"/>
              </a:rPr>
              <a:t>溫室力霸梁與立柱交接處增加斜撐件以增加溫室承受側風壓能力。</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當輕度颱風來襲時，可選擇於</a:t>
            </a:r>
            <a:r>
              <a:rPr lang="zh-TW" altLang="en-US" b="1" kern="100" dirty="0">
                <a:solidFill>
                  <a:srgbClr val="0000FF"/>
                </a:solidFill>
                <a:latin typeface="Times New Roman" pitchFamily="18" charset="0"/>
                <a:ea typeface="標楷體"/>
                <a:cs typeface="Times New Roman" pitchFamily="18" charset="0"/>
              </a:rPr>
              <a:t>溫室水槽與立柱交接處增加補強件以增加溫室支撐水槽水壓能力。</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當輕度颱風來襲時，可選擇於</a:t>
            </a:r>
            <a:r>
              <a:rPr lang="zh-TW" altLang="en-US" b="1" kern="100" dirty="0">
                <a:solidFill>
                  <a:srgbClr val="0000FF"/>
                </a:solidFill>
                <a:latin typeface="Times New Roman" pitchFamily="18" charset="0"/>
                <a:ea typeface="標楷體"/>
                <a:cs typeface="Times New Roman" pitchFamily="18" charset="0"/>
              </a:rPr>
              <a:t>溫室水槽增加排水管以防止水槽阻塞及增加溫室排水能力。</a:t>
            </a:r>
            <a:endParaRPr lang="en-US" altLang="zh-TW" b="1" kern="100" dirty="0">
              <a:solidFill>
                <a:srgbClr val="0000FF"/>
              </a:solidFill>
              <a:latin typeface="Times New Roman" pitchFamily="18" charset="0"/>
              <a:ea typeface="標楷體"/>
              <a:cs typeface="Times New Roman" pitchFamily="18" charset="0"/>
            </a:endParaRPr>
          </a:p>
        </p:txBody>
      </p:sp>
      <p:sp>
        <p:nvSpPr>
          <p:cNvPr id="9" name="矩形 8"/>
          <p:cNvSpPr/>
          <p:nvPr/>
        </p:nvSpPr>
        <p:spPr>
          <a:xfrm>
            <a:off x="854574" y="6488667"/>
            <a:ext cx="2392367"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溫室北面增加斜撐樑</a:t>
            </a:r>
            <a:endParaRPr lang="zh-TW" altLang="en-US" dirty="0">
              <a:solidFill>
                <a:prstClr val="black"/>
              </a:solidFill>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654" y="4079630"/>
            <a:ext cx="1974620" cy="240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線接點 11"/>
          <p:cNvCxnSpPr/>
          <p:nvPr/>
        </p:nvCxnSpPr>
        <p:spPr>
          <a:xfrm>
            <a:off x="1280160" y="4825218"/>
            <a:ext cx="769804" cy="15333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2098346" y="4825218"/>
            <a:ext cx="769804" cy="15333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242832" y="6488667"/>
            <a:ext cx="2789770"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溫室力霸梁增加斜撐</a:t>
            </a:r>
            <a:endParaRPr lang="zh-TW" altLang="en-US" dirty="0">
              <a:solidFill>
                <a:prstClr val="black"/>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559" y="4079629"/>
            <a:ext cx="2728043" cy="240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線接點 14"/>
          <p:cNvCxnSpPr/>
          <p:nvPr/>
        </p:nvCxnSpPr>
        <p:spPr>
          <a:xfrm>
            <a:off x="5580112" y="4941168"/>
            <a:ext cx="360040" cy="3600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H="1">
            <a:off x="3419873" y="4941168"/>
            <a:ext cx="288031" cy="2880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186428" y="6488667"/>
            <a:ext cx="2841455"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溫室水槽與立柱加強結構</a:t>
            </a:r>
            <a:endParaRPr lang="zh-TW" altLang="en-US" dirty="0">
              <a:solidFill>
                <a:prstClr val="black"/>
              </a:solidFill>
            </a:endParaRP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429" y="4202669"/>
            <a:ext cx="1295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371" y="4710844"/>
            <a:ext cx="1433513"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2999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直角三角形 27"/>
          <p:cNvSpPr/>
          <p:nvPr/>
        </p:nvSpPr>
        <p:spPr>
          <a:xfrm flipH="1">
            <a:off x="4511348" y="4670093"/>
            <a:ext cx="1505255" cy="170865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直角三角形 9"/>
          <p:cNvSpPr/>
          <p:nvPr/>
        </p:nvSpPr>
        <p:spPr>
          <a:xfrm flipH="1">
            <a:off x="590841" y="4079632"/>
            <a:ext cx="1557135" cy="229392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176</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5.4</a:t>
            </a:r>
            <a:r>
              <a:rPr lang="zh-TW" altLang="en-US" sz="2000" b="1" kern="100" dirty="0">
                <a:solidFill>
                  <a:srgbClr val="0000FF"/>
                </a:solidFill>
                <a:latin typeface="Times New Roman" pitchFamily="18" charset="0"/>
                <a:ea typeface="標楷體"/>
                <a:cs typeface="Times New Roman" pitchFamily="18" charset="0"/>
              </a:rPr>
              <a:t>外部結構強化及破風強化</a:t>
            </a:r>
          </a:p>
        </p:txBody>
      </p:sp>
      <p:sp>
        <p:nvSpPr>
          <p:cNvPr id="16" name="矩形 15"/>
          <p:cNvSpPr/>
          <p:nvPr/>
        </p:nvSpPr>
        <p:spPr>
          <a:xfrm>
            <a:off x="1528999" y="6410671"/>
            <a:ext cx="2982350"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溫室北面增加拉繩及拉網</a:t>
            </a:r>
            <a:endParaRPr lang="zh-TW" altLang="en-US" dirty="0">
              <a:solidFill>
                <a:prstClr val="black"/>
              </a:solidFill>
            </a:endParaRPr>
          </a:p>
        </p:txBody>
      </p:sp>
      <p:sp>
        <p:nvSpPr>
          <p:cNvPr id="22" name="矩形 21"/>
          <p:cNvSpPr/>
          <p:nvPr/>
        </p:nvSpPr>
        <p:spPr>
          <a:xfrm>
            <a:off x="297229" y="874659"/>
            <a:ext cx="8579485" cy="3298339"/>
          </a:xfrm>
          <a:prstGeom prst="rect">
            <a:avLst/>
          </a:prstGeom>
        </p:spPr>
        <p:txBody>
          <a:bodyPr wrap="square">
            <a:spAutoFit/>
          </a:bodyPr>
          <a:lstStyle/>
          <a:p>
            <a:pPr marL="450850" algn="just">
              <a:lnSpc>
                <a:spcPts val="2500"/>
              </a:lnSpc>
            </a:pPr>
            <a:r>
              <a:rPr lang="zh-TW" altLang="en-US" b="1" kern="100" dirty="0">
                <a:solidFill>
                  <a:srgbClr val="0000FF"/>
                </a:solidFill>
                <a:latin typeface="Times New Roman" pitchFamily="18" charset="0"/>
                <a:ea typeface="標楷體"/>
                <a:cs typeface="Times New Roman" pitchFamily="18" charset="0"/>
              </a:rPr>
              <a:t>外部結構強化</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溫室遭受中度颱風侵襲時，</a:t>
            </a:r>
            <a:r>
              <a:rPr lang="zh-TW" altLang="en-US" b="1" kern="100" dirty="0">
                <a:solidFill>
                  <a:srgbClr val="0000FF"/>
                </a:solidFill>
                <a:latin typeface="Times New Roman" pitchFamily="18" charset="0"/>
                <a:ea typeface="標楷體"/>
                <a:cs typeface="Times New Roman" pitchFamily="18" charset="0"/>
              </a:rPr>
              <a:t>溫室外部結構強化可選擇於北方山牆面外部增加拉繩以提高溫室北面承受風壓能力。</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當中度颱風侵襲時，可選擇於</a:t>
            </a:r>
            <a:r>
              <a:rPr lang="zh-TW" altLang="en-US" b="1" kern="100" dirty="0">
                <a:solidFill>
                  <a:srgbClr val="0000FF"/>
                </a:solidFill>
                <a:latin typeface="Times New Roman" pitchFamily="18" charset="0"/>
                <a:ea typeface="標楷體"/>
                <a:cs typeface="Times New Roman" pitchFamily="18" charset="0"/>
              </a:rPr>
              <a:t>溫室西側立柱與圓頂交接處增加拉繩以提高溫室西面承受風壓能力。</a:t>
            </a:r>
            <a:endParaRPr lang="en-US" altLang="zh-TW" b="1" kern="100" dirty="0">
              <a:solidFill>
                <a:srgbClr val="0000FF"/>
              </a:solidFill>
              <a:latin typeface="Times New Roman" pitchFamily="18" charset="0"/>
              <a:ea typeface="標楷體"/>
              <a:cs typeface="Times New Roman" pitchFamily="18" charset="0"/>
            </a:endParaRPr>
          </a:p>
          <a:p>
            <a:pPr marL="450850" algn="just">
              <a:lnSpc>
                <a:spcPts val="2500"/>
              </a:lnSpc>
            </a:pPr>
            <a:r>
              <a:rPr lang="zh-TW" altLang="en-US" b="1" kern="100" dirty="0">
                <a:solidFill>
                  <a:srgbClr val="0000FF"/>
                </a:solidFill>
                <a:latin typeface="Times New Roman" pitchFamily="18" charset="0"/>
                <a:ea typeface="標楷體"/>
                <a:cs typeface="Times New Roman" pitchFamily="18" charset="0"/>
              </a:rPr>
              <a:t>溫室破風強化</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溫室遭受強烈颱風侵襲時，</a:t>
            </a:r>
            <a:r>
              <a:rPr lang="zh-TW" altLang="en-US" b="1" kern="100" dirty="0">
                <a:solidFill>
                  <a:srgbClr val="0000FF"/>
                </a:solidFill>
                <a:latin typeface="Times New Roman" pitchFamily="18" charset="0"/>
                <a:ea typeface="標楷體"/>
                <a:cs typeface="Times New Roman" pitchFamily="18" charset="0"/>
              </a:rPr>
              <a:t>溫室破風強化可選擇於北方山牆面外部增加塑膠網或破風牆以減少溫室山牆面承受風壓。</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當強烈颱風侵襲時，可選擇於</a:t>
            </a:r>
            <a:r>
              <a:rPr lang="zh-TW" altLang="en-US" b="1" kern="100" dirty="0">
                <a:solidFill>
                  <a:srgbClr val="0000FF"/>
                </a:solidFill>
                <a:latin typeface="Times New Roman" pitchFamily="18" charset="0"/>
                <a:ea typeface="標楷體"/>
                <a:cs typeface="Times New Roman" pitchFamily="18" charset="0"/>
              </a:rPr>
              <a:t>溫室西側圓頂增加塑膠網或破風牆以減少溫室西面承受風壓。</a:t>
            </a:r>
            <a:endParaRPr lang="en-US" altLang="zh-TW" b="1" kern="100" dirty="0">
              <a:solidFill>
                <a:srgbClr val="0000FF"/>
              </a:solidFill>
              <a:latin typeface="Times New Roman" pitchFamily="18" charset="0"/>
              <a:ea typeface="標楷體"/>
              <a:cs typeface="Times New Roman" pitchFamily="18" charset="0"/>
            </a:endParaRPr>
          </a:p>
        </p:txBody>
      </p:sp>
      <p:cxnSp>
        <p:nvCxnSpPr>
          <p:cNvPr id="15" name="直線接點 14"/>
          <p:cNvCxnSpPr/>
          <p:nvPr/>
        </p:nvCxnSpPr>
        <p:spPr>
          <a:xfrm flipH="1">
            <a:off x="1165047" y="4819970"/>
            <a:ext cx="982930" cy="15333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355271" y="5787014"/>
            <a:ext cx="677593" cy="369332"/>
          </a:xfrm>
          <a:prstGeom prst="rect">
            <a:avLst/>
          </a:prstGeom>
        </p:spPr>
        <p:txBody>
          <a:bodyPr wrap="square">
            <a:spAutoFit/>
          </a:bodyPr>
          <a:lstStyle/>
          <a:p>
            <a:pPr algn="ctr"/>
            <a:r>
              <a:rPr lang="zh-TW" altLang="en-US" b="1" kern="100" dirty="0">
                <a:solidFill>
                  <a:srgbClr val="FF0000"/>
                </a:solidFill>
                <a:latin typeface="Times New Roman" pitchFamily="18" charset="0"/>
                <a:ea typeface="標楷體"/>
                <a:cs typeface="Times New Roman" pitchFamily="18" charset="0"/>
              </a:rPr>
              <a:t>拉繩</a:t>
            </a:r>
            <a:endParaRPr lang="zh-TW" altLang="en-US" b="1" dirty="0">
              <a:solidFill>
                <a:srgbClr val="FF0000"/>
              </a:solidFill>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977" y="4040732"/>
            <a:ext cx="185737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978919" y="4635304"/>
            <a:ext cx="677593" cy="369332"/>
          </a:xfrm>
          <a:prstGeom prst="rect">
            <a:avLst/>
          </a:prstGeom>
        </p:spPr>
        <p:txBody>
          <a:bodyPr wrap="square">
            <a:spAutoFit/>
          </a:bodyPr>
          <a:lstStyle/>
          <a:p>
            <a:pPr algn="ctr"/>
            <a:r>
              <a:rPr lang="zh-TW" altLang="en-US" b="1" kern="100" dirty="0">
                <a:solidFill>
                  <a:srgbClr val="0000FF"/>
                </a:solidFill>
                <a:latin typeface="Times New Roman" pitchFamily="18" charset="0"/>
                <a:ea typeface="標楷體"/>
                <a:cs typeface="Times New Roman" pitchFamily="18" charset="0"/>
              </a:rPr>
              <a:t>拉網</a:t>
            </a:r>
            <a:endParaRPr lang="zh-TW" altLang="en-US" b="1" dirty="0">
              <a:solidFill>
                <a:srgbClr val="0000FF"/>
              </a:solidFill>
            </a:endParaRPr>
          </a:p>
        </p:txBody>
      </p:sp>
      <p:sp>
        <p:nvSpPr>
          <p:cNvPr id="24" name="矩形 23"/>
          <p:cNvSpPr/>
          <p:nvPr/>
        </p:nvSpPr>
        <p:spPr>
          <a:xfrm>
            <a:off x="5807378" y="6410671"/>
            <a:ext cx="2982350"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溫室西面增加拉繩及拉網</a:t>
            </a:r>
            <a:endParaRPr lang="zh-TW" altLang="en-US" dirty="0">
              <a:solidFill>
                <a:prstClr val="black"/>
              </a:solidFill>
            </a:endParaRPr>
          </a:p>
        </p:txBody>
      </p:sp>
      <p:cxnSp>
        <p:nvCxnSpPr>
          <p:cNvPr id="26" name="直線接點 25"/>
          <p:cNvCxnSpPr/>
          <p:nvPr/>
        </p:nvCxnSpPr>
        <p:spPr>
          <a:xfrm flipH="1">
            <a:off x="4979729" y="4670093"/>
            <a:ext cx="1036876" cy="17034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169953" y="5844336"/>
            <a:ext cx="677593" cy="369332"/>
          </a:xfrm>
          <a:prstGeom prst="rect">
            <a:avLst/>
          </a:prstGeom>
        </p:spPr>
        <p:txBody>
          <a:bodyPr wrap="square">
            <a:spAutoFit/>
          </a:bodyPr>
          <a:lstStyle/>
          <a:p>
            <a:pPr algn="ctr"/>
            <a:r>
              <a:rPr lang="zh-TW" altLang="en-US" b="1" kern="100" dirty="0">
                <a:solidFill>
                  <a:srgbClr val="FF0000"/>
                </a:solidFill>
                <a:latin typeface="Times New Roman" pitchFamily="18" charset="0"/>
                <a:ea typeface="標楷體"/>
                <a:cs typeface="Times New Roman" pitchFamily="18" charset="0"/>
              </a:rPr>
              <a:t>拉繩</a:t>
            </a:r>
            <a:endParaRPr lang="zh-TW" altLang="en-US" b="1" dirty="0">
              <a:solidFill>
                <a:srgbClr val="FF0000"/>
              </a:solidFill>
            </a:endParaRPr>
          </a:p>
        </p:txBody>
      </p:sp>
      <p:sp>
        <p:nvSpPr>
          <p:cNvPr id="29" name="矩形 28"/>
          <p:cNvSpPr/>
          <p:nvPr/>
        </p:nvSpPr>
        <p:spPr>
          <a:xfrm>
            <a:off x="4925178" y="4819970"/>
            <a:ext cx="677593" cy="369332"/>
          </a:xfrm>
          <a:prstGeom prst="rect">
            <a:avLst/>
          </a:prstGeom>
        </p:spPr>
        <p:txBody>
          <a:bodyPr wrap="square">
            <a:spAutoFit/>
          </a:bodyPr>
          <a:lstStyle/>
          <a:p>
            <a:pPr algn="ctr"/>
            <a:r>
              <a:rPr lang="zh-TW" altLang="en-US" b="1" kern="100" dirty="0">
                <a:solidFill>
                  <a:srgbClr val="0000FF"/>
                </a:solidFill>
                <a:latin typeface="Times New Roman" pitchFamily="18" charset="0"/>
                <a:ea typeface="標楷體"/>
                <a:cs typeface="Times New Roman" pitchFamily="18" charset="0"/>
              </a:rPr>
              <a:t>拉網</a:t>
            </a:r>
            <a:endParaRPr lang="zh-TW" altLang="en-US" b="1" dirty="0">
              <a:solidFill>
                <a:srgbClr val="0000FF"/>
              </a:solidFill>
            </a:endParaRP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04" y="3983582"/>
            <a:ext cx="266700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直線接點 16"/>
          <p:cNvCxnSpPr/>
          <p:nvPr/>
        </p:nvCxnSpPr>
        <p:spPr>
          <a:xfrm>
            <a:off x="4762828" y="4040732"/>
            <a:ext cx="0" cy="233801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835597" y="4079632"/>
            <a:ext cx="0" cy="22737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820568" y="4254329"/>
            <a:ext cx="886814" cy="369332"/>
          </a:xfrm>
          <a:prstGeom prst="rect">
            <a:avLst/>
          </a:prstGeom>
        </p:spPr>
        <p:txBody>
          <a:bodyPr wrap="square">
            <a:spAutoFit/>
          </a:bodyPr>
          <a:lstStyle/>
          <a:p>
            <a:pPr algn="ctr"/>
            <a:r>
              <a:rPr lang="zh-TW" altLang="en-US" b="1" kern="100" dirty="0">
                <a:solidFill>
                  <a:srgbClr val="ED7D31"/>
                </a:solidFill>
                <a:latin typeface="Times New Roman" pitchFamily="18" charset="0"/>
                <a:ea typeface="標楷體"/>
                <a:cs typeface="Times New Roman" pitchFamily="18" charset="0"/>
              </a:rPr>
              <a:t>破風牆</a:t>
            </a:r>
            <a:endParaRPr lang="zh-TW" altLang="en-US" b="1" dirty="0">
              <a:solidFill>
                <a:srgbClr val="ED7D31"/>
              </a:solidFill>
            </a:endParaRPr>
          </a:p>
        </p:txBody>
      </p:sp>
      <p:sp>
        <p:nvSpPr>
          <p:cNvPr id="30" name="矩形 29"/>
          <p:cNvSpPr/>
          <p:nvPr/>
        </p:nvSpPr>
        <p:spPr>
          <a:xfrm>
            <a:off x="874308" y="4172998"/>
            <a:ext cx="886814" cy="369332"/>
          </a:xfrm>
          <a:prstGeom prst="rect">
            <a:avLst/>
          </a:prstGeom>
        </p:spPr>
        <p:txBody>
          <a:bodyPr wrap="square">
            <a:spAutoFit/>
          </a:bodyPr>
          <a:lstStyle/>
          <a:p>
            <a:pPr algn="ctr"/>
            <a:r>
              <a:rPr lang="zh-TW" altLang="en-US" b="1" kern="100" dirty="0">
                <a:solidFill>
                  <a:srgbClr val="ED7D31"/>
                </a:solidFill>
                <a:latin typeface="Times New Roman" pitchFamily="18" charset="0"/>
                <a:ea typeface="標楷體"/>
                <a:cs typeface="Times New Roman" pitchFamily="18" charset="0"/>
              </a:rPr>
              <a:t>破風牆</a:t>
            </a:r>
            <a:endParaRPr lang="zh-TW" altLang="en-US" b="1" dirty="0">
              <a:solidFill>
                <a:srgbClr val="ED7D31"/>
              </a:solidFill>
            </a:endParaRPr>
          </a:p>
        </p:txBody>
      </p:sp>
    </p:spTree>
    <p:extLst>
      <p:ext uri="{BB962C8B-B14F-4D97-AF65-F5344CB8AC3E}">
        <p14:creationId xmlns:p14="http://schemas.microsoft.com/office/powerpoint/2010/main" val="8544547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717" y="4452658"/>
            <a:ext cx="3943575" cy="2082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900" y="4452658"/>
            <a:ext cx="3590817" cy="201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177</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5.5</a:t>
            </a:r>
            <a:r>
              <a:rPr lang="zh-TW" altLang="en-US" sz="2000" b="1" kern="100" dirty="0">
                <a:solidFill>
                  <a:srgbClr val="0000FF"/>
                </a:solidFill>
                <a:latin typeface="Times New Roman" pitchFamily="18" charset="0"/>
                <a:ea typeface="標楷體"/>
                <a:cs typeface="Times New Roman" pitchFamily="18" charset="0"/>
              </a:rPr>
              <a:t>溫室細部設計</a:t>
            </a:r>
          </a:p>
        </p:txBody>
      </p:sp>
      <p:sp>
        <p:nvSpPr>
          <p:cNvPr id="22" name="矩形 21"/>
          <p:cNvSpPr/>
          <p:nvPr/>
        </p:nvSpPr>
        <p:spPr>
          <a:xfrm>
            <a:off x="297229" y="874659"/>
            <a:ext cx="8579485" cy="3939540"/>
          </a:xfrm>
          <a:prstGeom prst="rect">
            <a:avLst/>
          </a:prstGeom>
        </p:spPr>
        <p:txBody>
          <a:bodyPr wrap="square">
            <a:spAutoFit/>
          </a:bodyPr>
          <a:lstStyle/>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經由溫室結構及防颱方式選用，可</a:t>
            </a:r>
            <a:r>
              <a:rPr lang="zh-TW" altLang="en-US" b="1" kern="100" dirty="0">
                <a:solidFill>
                  <a:srgbClr val="0000FF"/>
                </a:solidFill>
                <a:latin typeface="Times New Roman" pitchFamily="18" charset="0"/>
                <a:ea typeface="標楷體"/>
                <a:cs typeface="Times New Roman" pitchFamily="18" charset="0"/>
              </a:rPr>
              <a:t>進行溫室結構細部設計，包含溫室圓頂結構設計、力霸梁結構設計、山牆面結構設計、內部桁架結構設計、排水設計等。</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圓頂結構設計包含圓頂高度及寬度所需的</a:t>
            </a:r>
            <a:r>
              <a:rPr lang="zh-TW" altLang="en-US" b="1" kern="100" dirty="0">
                <a:solidFill>
                  <a:srgbClr val="FF0000"/>
                </a:solidFill>
                <a:latin typeface="Times New Roman" pitchFamily="18" charset="0"/>
                <a:ea typeface="標楷體"/>
                <a:cs typeface="Times New Roman" pitchFamily="18" charset="0"/>
              </a:rPr>
              <a:t>圓管長度及彎度設定、圓頂支架結構設計、圓管及支架連結設計及圓頂支撐力傳遞設計。</a:t>
            </a:r>
            <a:endParaRPr lang="en-US" altLang="zh-TW" b="1" kern="100" dirty="0">
              <a:solidFill>
                <a:srgbClr val="FF0000"/>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力霸梁結構設計包含</a:t>
            </a:r>
            <a:r>
              <a:rPr lang="zh-TW" altLang="en-US" b="1" kern="100" dirty="0">
                <a:solidFill>
                  <a:srgbClr val="FF0000"/>
                </a:solidFill>
                <a:latin typeface="Times New Roman" pitchFamily="18" charset="0"/>
                <a:ea typeface="標楷體"/>
                <a:cs typeface="Times New Roman" pitchFamily="18" charset="0"/>
              </a:rPr>
              <a:t>力霸梁承受力需求長度及高度設定、支架數量設計、力霸梁與立柱連結設計及力霸梁支撐力傳遞設計。</a:t>
            </a:r>
            <a:endParaRPr lang="en-US" altLang="zh-TW" b="1" kern="100" dirty="0">
              <a:solidFill>
                <a:srgbClr val="FF0000"/>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山牆面結構設計</a:t>
            </a:r>
            <a:r>
              <a:rPr lang="zh-TW" altLang="en-US" b="1" kern="100" dirty="0">
                <a:solidFill>
                  <a:srgbClr val="FF0000"/>
                </a:solidFill>
                <a:latin typeface="Times New Roman" pitchFamily="18" charset="0"/>
                <a:ea typeface="標楷體"/>
                <a:cs typeface="Times New Roman" pitchFamily="18" charset="0"/>
              </a:rPr>
              <a:t>結合圓頂設計與力霸梁設計，再加上牆面承受風壓結構加強設計與牆面風壓力傳遞設計。</a:t>
            </a:r>
            <a:endParaRPr lang="en-US" altLang="zh-TW" b="1" kern="100" dirty="0">
              <a:solidFill>
                <a:srgbClr val="FF0000"/>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內部桁架結構設計與排水設計包含溫室作物輔助器械安裝結構及排水結構設計，以達到室內降溫及環境控制之目的。</a:t>
            </a:r>
            <a:endParaRPr lang="en-US" altLang="zh-TW" b="1" kern="100" dirty="0">
              <a:solidFill>
                <a:srgbClr val="FF0000"/>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endParaRPr lang="en-US" altLang="zh-TW" b="1" kern="100" dirty="0">
              <a:solidFill>
                <a:srgbClr val="FF0000"/>
              </a:solidFill>
              <a:latin typeface="Times New Roman" pitchFamily="18" charset="0"/>
              <a:ea typeface="標楷體"/>
              <a:cs typeface="Times New Roman" pitchFamily="18" charset="0"/>
            </a:endParaRPr>
          </a:p>
        </p:txBody>
      </p:sp>
      <p:sp>
        <p:nvSpPr>
          <p:cNvPr id="9" name="矩形 8"/>
          <p:cNvSpPr/>
          <p:nvPr/>
        </p:nvSpPr>
        <p:spPr>
          <a:xfrm>
            <a:off x="854575" y="6488668"/>
            <a:ext cx="3478274"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2</a:t>
            </a:r>
            <a:r>
              <a:rPr lang="zh-TW" altLang="en-US" kern="100" dirty="0">
                <a:solidFill>
                  <a:prstClr val="black"/>
                </a:solidFill>
                <a:latin typeface="Times New Roman" pitchFamily="18" charset="0"/>
                <a:ea typeface="標楷體"/>
                <a:cs typeface="Times New Roman" pitchFamily="18" charset="0"/>
              </a:rPr>
              <a:t>連棟溫室南面山牆立面圖</a:t>
            </a:r>
            <a:endParaRPr lang="zh-TW" altLang="en-US" dirty="0">
              <a:solidFill>
                <a:prstClr val="black"/>
              </a:solidFill>
            </a:endParaRPr>
          </a:p>
        </p:txBody>
      </p:sp>
      <p:sp>
        <p:nvSpPr>
          <p:cNvPr id="20" name="矩形 19"/>
          <p:cNvSpPr/>
          <p:nvPr/>
        </p:nvSpPr>
        <p:spPr>
          <a:xfrm>
            <a:off x="5255418" y="6488668"/>
            <a:ext cx="3478274"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2</a:t>
            </a:r>
            <a:r>
              <a:rPr lang="zh-TW" altLang="en-US" kern="100" dirty="0">
                <a:solidFill>
                  <a:prstClr val="black"/>
                </a:solidFill>
                <a:latin typeface="Times New Roman" pitchFamily="18" charset="0"/>
                <a:ea typeface="標楷體"/>
                <a:cs typeface="Times New Roman" pitchFamily="18" charset="0"/>
              </a:rPr>
              <a:t>連棟溫室正立剖面圖</a:t>
            </a:r>
            <a:endParaRPr lang="zh-TW" altLang="en-US" dirty="0">
              <a:solidFill>
                <a:prstClr val="black"/>
              </a:solidFill>
            </a:endParaRPr>
          </a:p>
        </p:txBody>
      </p:sp>
    </p:spTree>
    <p:extLst>
      <p:ext uri="{BB962C8B-B14F-4D97-AF65-F5344CB8AC3E}">
        <p14:creationId xmlns:p14="http://schemas.microsoft.com/office/powerpoint/2010/main" val="20135556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49" y="1005107"/>
            <a:ext cx="7739041" cy="5852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178</a:t>
            </a:fld>
            <a:endParaRPr lang="zh-TW" altLang="en-US" dirty="0">
              <a:solidFill>
                <a:prstClr val="black">
                  <a:tint val="75000"/>
                </a:prstClr>
              </a:solidFill>
            </a:endParaRPr>
          </a:p>
        </p:txBody>
      </p:sp>
      <p:sp>
        <p:nvSpPr>
          <p:cNvPr id="14" name="標題 1"/>
          <p:cNvSpPr>
            <a:spLocks noGrp="1"/>
          </p:cNvSpPr>
          <p:nvPr>
            <p:ph type="title"/>
          </p:nvPr>
        </p:nvSpPr>
        <p:spPr>
          <a:xfrm>
            <a:off x="781049" y="506437"/>
            <a:ext cx="7886700" cy="498670"/>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6.1</a:t>
            </a:r>
            <a:r>
              <a:rPr lang="zh-TW" altLang="en-US" sz="2000" b="1" kern="100" dirty="0">
                <a:solidFill>
                  <a:srgbClr val="0000FF"/>
                </a:solidFill>
                <a:latin typeface="Times New Roman" pitchFamily="18" charset="0"/>
                <a:ea typeface="標楷體"/>
                <a:cs typeface="Times New Roman" pitchFamily="18" charset="0"/>
              </a:rPr>
              <a:t>溫室工程圖</a:t>
            </a:r>
          </a:p>
        </p:txBody>
      </p:sp>
      <p:sp>
        <p:nvSpPr>
          <p:cNvPr id="5" name="標題 1"/>
          <p:cNvSpPr txBox="1">
            <a:spLocks/>
          </p:cNvSpPr>
          <p:nvPr/>
        </p:nvSpPr>
        <p:spPr>
          <a:xfrm>
            <a:off x="744422" y="0"/>
            <a:ext cx="7886700" cy="774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000" b="1" kern="100" dirty="0">
                <a:solidFill>
                  <a:srgbClr val="0000FF"/>
                </a:solidFill>
                <a:latin typeface="Times New Roman" pitchFamily="18" charset="0"/>
                <a:ea typeface="標楷體"/>
                <a:cs typeface="Times New Roman" pitchFamily="18" charset="0"/>
              </a:rPr>
              <a:t>6.</a:t>
            </a:r>
            <a:r>
              <a:rPr lang="zh-TW" altLang="en-US" sz="2000" b="1" kern="100" dirty="0">
                <a:solidFill>
                  <a:srgbClr val="0000FF"/>
                </a:solidFill>
                <a:latin typeface="Times New Roman" pitchFamily="18" charset="0"/>
                <a:ea typeface="標楷體"/>
                <a:cs typeface="Times New Roman" pitchFamily="18" charset="0"/>
              </a:rPr>
              <a:t>溫室資訊輸出</a:t>
            </a:r>
          </a:p>
        </p:txBody>
      </p:sp>
    </p:spTree>
    <p:extLst>
      <p:ext uri="{BB962C8B-B14F-4D97-AF65-F5344CB8AC3E}">
        <p14:creationId xmlns:p14="http://schemas.microsoft.com/office/powerpoint/2010/main" val="9879822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515" y="520358"/>
            <a:ext cx="6886575"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069" y="3073644"/>
            <a:ext cx="515302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179</a:t>
            </a:fld>
            <a:endParaRPr lang="zh-TW" altLang="en-US" dirty="0">
              <a:solidFill>
                <a:prstClr val="black">
                  <a:tint val="75000"/>
                </a:prstClr>
              </a:solidFill>
            </a:endParaRPr>
          </a:p>
        </p:txBody>
      </p:sp>
      <p:sp>
        <p:nvSpPr>
          <p:cNvPr id="14" name="標題 1"/>
          <p:cNvSpPr>
            <a:spLocks noGrp="1"/>
          </p:cNvSpPr>
          <p:nvPr>
            <p:ph type="title"/>
          </p:nvPr>
        </p:nvSpPr>
        <p:spPr>
          <a:xfrm>
            <a:off x="744422" y="0"/>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6.2</a:t>
            </a:r>
            <a:r>
              <a:rPr lang="zh-TW" altLang="en-US" sz="2000" b="1" kern="100" dirty="0">
                <a:solidFill>
                  <a:srgbClr val="0000FF"/>
                </a:solidFill>
                <a:latin typeface="Times New Roman" pitchFamily="18" charset="0"/>
                <a:ea typeface="標楷體"/>
                <a:cs typeface="Times New Roman" pitchFamily="18" charset="0"/>
              </a:rPr>
              <a:t>溫室組合立體圖</a:t>
            </a:r>
          </a:p>
        </p:txBody>
      </p:sp>
      <p:sp>
        <p:nvSpPr>
          <p:cNvPr id="7" name="矩形 6"/>
          <p:cNvSpPr/>
          <p:nvPr/>
        </p:nvSpPr>
        <p:spPr>
          <a:xfrm>
            <a:off x="1006975" y="6150933"/>
            <a:ext cx="3478274"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力霸樑結構組合圖</a:t>
            </a:r>
            <a:endParaRPr lang="zh-TW" altLang="en-US" dirty="0">
              <a:solidFill>
                <a:prstClr val="black"/>
              </a:solidFill>
            </a:endParaRPr>
          </a:p>
        </p:txBody>
      </p:sp>
    </p:spTree>
    <p:extLst>
      <p:ext uri="{BB962C8B-B14F-4D97-AF65-F5344CB8AC3E}">
        <p14:creationId xmlns:p14="http://schemas.microsoft.com/office/powerpoint/2010/main" val="3380446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447" y="1700808"/>
            <a:ext cx="4968552" cy="3659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18</a:t>
            </a:fld>
            <a:endParaRPr lang="zh-TW" altLang="en-US">
              <a:solidFill>
                <a:prstClr val="black">
                  <a:tint val="75000"/>
                </a:prstClr>
              </a:solidFill>
            </a:endParaRPr>
          </a:p>
        </p:txBody>
      </p:sp>
      <p:sp>
        <p:nvSpPr>
          <p:cNvPr id="27" name="矩形 26"/>
          <p:cNvSpPr/>
          <p:nvPr/>
        </p:nvSpPr>
        <p:spPr>
          <a:xfrm>
            <a:off x="2079495" y="5586156"/>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UP</a:t>
            </a:r>
            <a:r>
              <a:rPr lang="zh-TW" altLang="en-US" kern="100" dirty="0">
                <a:solidFill>
                  <a:prstClr val="black"/>
                </a:solidFill>
                <a:latin typeface="Times New Roman" pitchFamily="18" charset="0"/>
                <a:ea typeface="標楷體"/>
                <a:cs typeface="Times New Roman" pitchFamily="18" charset="0"/>
              </a:rPr>
              <a:t>簡易型溫室規劃輕量化型材構件</a:t>
            </a:r>
            <a:endParaRPr lang="zh-TW" altLang="en-US" dirty="0">
              <a:solidFill>
                <a:prstClr val="black"/>
              </a:solidFill>
            </a:endParaRPr>
          </a:p>
        </p:txBody>
      </p:sp>
      <p:sp>
        <p:nvSpPr>
          <p:cNvPr id="53" name="矩形 52"/>
          <p:cNvSpPr/>
          <p:nvPr/>
        </p:nvSpPr>
        <p:spPr>
          <a:xfrm>
            <a:off x="5965999" y="1964223"/>
            <a:ext cx="2525051" cy="923330"/>
          </a:xfrm>
          <a:prstGeom prst="rect">
            <a:avLst/>
          </a:prstGeom>
        </p:spPr>
        <p:txBody>
          <a:bodyPr wrap="none">
            <a:spAutoFit/>
          </a:bodyPr>
          <a:lstStyle/>
          <a:p>
            <a:pPr algn="ctr" fontAlgn="ctr"/>
            <a:r>
              <a:rPr lang="zh-TW" altLang="en-US" dirty="0">
                <a:solidFill>
                  <a:srgbClr val="FF0000"/>
                </a:solidFill>
                <a:latin typeface="Times New Roman" pitchFamily="18" charset="0"/>
                <a:ea typeface="標楷體" pitchFamily="65" charset="-120"/>
                <a:cs typeface="Times New Roman" pitchFamily="18" charset="0"/>
              </a:rPr>
              <a:t>壓條</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r>
              <a:rPr lang="en-US" altLang="zh-TW" dirty="0">
                <a:solidFill>
                  <a:prstClr val="black"/>
                </a:solidFill>
                <a:latin typeface="Times New Roman" pitchFamily="18" charset="0"/>
                <a:ea typeface="標楷體" pitchFamily="65" charset="-120"/>
                <a:cs typeface="Times New Roman" pitchFamily="18" charset="0"/>
              </a:rPr>
              <a:t>C50x45x15-2.3mm</a:t>
            </a:r>
          </a:p>
          <a:p>
            <a:pPr algn="ctr" fontAlgn="ctr"/>
            <a:r>
              <a:rPr lang="en-US" altLang="zh-TW" kern="100" dirty="0">
                <a:solidFill>
                  <a:srgbClr val="0000FF"/>
                </a:solidFill>
                <a:latin typeface="Times New Roman" pitchFamily="18" charset="0"/>
                <a:ea typeface="標楷體"/>
                <a:cs typeface="Times New Roman" pitchFamily="18" charset="0"/>
              </a:rPr>
              <a:t>【SS400→ JSC590R 】</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364088" y="2166639"/>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a:graphicFrameLocks noGrp="1"/>
          </p:cNvGraphicFramePr>
          <p:nvPr>
            <p:extLst/>
          </p:nvPr>
        </p:nvGraphicFramePr>
        <p:xfrm>
          <a:off x="506022" y="5943513"/>
          <a:ext cx="8280920" cy="533400"/>
        </p:xfrm>
        <a:graphic>
          <a:graphicData uri="http://schemas.openxmlformats.org/drawingml/2006/table">
            <a:tbl>
              <a:tblPr>
                <a:tableStyleId>{5C22544A-7EE6-4342-B048-85BDC9FD1C3A}</a:tableStyleId>
              </a:tblPr>
              <a:tblGrid>
                <a:gridCol w="919289">
                  <a:extLst>
                    <a:ext uri="{9D8B030D-6E8A-4147-A177-3AD203B41FA5}">
                      <a16:colId xmlns:a16="http://schemas.microsoft.com/office/drawing/2014/main" val="20000"/>
                    </a:ext>
                  </a:extLst>
                </a:gridCol>
                <a:gridCol w="1024927">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1512168">
                  <a:extLst>
                    <a:ext uri="{9D8B030D-6E8A-4147-A177-3AD203B41FA5}">
                      <a16:colId xmlns:a16="http://schemas.microsoft.com/office/drawing/2014/main" val="20005"/>
                    </a:ext>
                  </a:extLst>
                </a:gridCol>
                <a:gridCol w="1872208">
                  <a:extLst>
                    <a:ext uri="{9D8B030D-6E8A-4147-A177-3AD203B41FA5}">
                      <a16:colId xmlns:a16="http://schemas.microsoft.com/office/drawing/2014/main" val="20006"/>
                    </a:ext>
                  </a:extLst>
                </a:gridCol>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標楷體" pitchFamily="65" charset="-120"/>
                          <a:ea typeface="標楷體" pitchFamily="65" charset="-120"/>
                          <a:cs typeface="Times New Roman" pitchFamily="18" charset="0"/>
                        </a:rPr>
                        <a:t>型鋼形式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134706">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50x45x15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solidFill>
                          <a:effectLst/>
                          <a:latin typeface="Times New Roman" pitchFamily="18" charset="0"/>
                          <a:ea typeface="+mn-ea"/>
                          <a:cs typeface="Times New Roman" pitchFamily="18" charset="0"/>
                        </a:rPr>
                        <a:t>6,000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0" name="矩形 9"/>
          <p:cNvSpPr/>
          <p:nvPr/>
        </p:nvSpPr>
        <p:spPr>
          <a:xfrm>
            <a:off x="177972" y="250631"/>
            <a:ext cx="8694360" cy="461665"/>
          </a:xfrm>
          <a:prstGeom prst="rect">
            <a:avLst/>
          </a:prstGeom>
        </p:spPr>
        <p:txBody>
          <a:bodyPr wrap="square">
            <a:spAutoFit/>
          </a:bodyPr>
          <a:lstStyle/>
          <a:p>
            <a:pPr algn="ctr"/>
            <a:r>
              <a:rPr lang="en-US" altLang="zh-TW" sz="2400" b="1" dirty="0">
                <a:solidFill>
                  <a:srgbClr val="0000FF"/>
                </a:solidFill>
                <a:latin typeface="Times New Roman" pitchFamily="18" charset="0"/>
                <a:ea typeface="標楷體" panose="03000509000000000000" pitchFamily="65" charset="-120"/>
                <a:cs typeface="Times New Roman" pitchFamily="18" charset="0"/>
              </a:rPr>
              <a:t> UP</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簡易型溫室</a:t>
            </a:r>
          </a:p>
        </p:txBody>
      </p:sp>
    </p:spTree>
    <p:extLst>
      <p:ext uri="{BB962C8B-B14F-4D97-AF65-F5344CB8AC3E}">
        <p14:creationId xmlns:p14="http://schemas.microsoft.com/office/powerpoint/2010/main" val="4550741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5"/>
          <p:cNvSpPr txBox="1">
            <a:spLocks noChangeArrowheads="1"/>
          </p:cNvSpPr>
          <p:nvPr/>
        </p:nvSpPr>
        <p:spPr bwMode="auto">
          <a:xfrm>
            <a:off x="477570" y="2991606"/>
            <a:ext cx="3503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a:solidFill>
                  <a:prstClr val="black"/>
                </a:solidFill>
                <a:latin typeface="標楷體" pitchFamily="65" charset="-120"/>
                <a:ea typeface="標楷體" pitchFamily="65" charset="-120"/>
              </a:rPr>
              <a:t>圖</a:t>
            </a:r>
          </a:p>
        </p:txBody>
      </p:sp>
      <p:sp>
        <p:nvSpPr>
          <p:cNvPr id="26" name="文字方塊 5"/>
          <p:cNvSpPr txBox="1">
            <a:spLocks noChangeArrowheads="1"/>
          </p:cNvSpPr>
          <p:nvPr/>
        </p:nvSpPr>
        <p:spPr bwMode="auto">
          <a:xfrm>
            <a:off x="4763820" y="3350699"/>
            <a:ext cx="39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溫室管件材料表</a:t>
            </a:r>
          </a:p>
        </p:txBody>
      </p:sp>
      <p:sp>
        <p:nvSpPr>
          <p:cNvPr id="28" name="文字方塊 5"/>
          <p:cNvSpPr txBox="1">
            <a:spLocks noChangeArrowheads="1"/>
          </p:cNvSpPr>
          <p:nvPr/>
        </p:nvSpPr>
        <p:spPr bwMode="auto">
          <a:xfrm>
            <a:off x="43806" y="6130830"/>
            <a:ext cx="442475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溫室山牆</a:t>
            </a:r>
            <a:r>
              <a:rPr lang="zh-TW" altLang="en-US" dirty="0">
                <a:solidFill>
                  <a:prstClr val="black"/>
                </a:solidFill>
                <a:latin typeface="Times New Roman" pitchFamily="18" charset="0"/>
                <a:ea typeface="標楷體" pitchFamily="65" charset="-120"/>
                <a:cs typeface="Times New Roman" pitchFamily="18" charset="0"/>
              </a:rPr>
              <a:t>面補強結構</a:t>
            </a:r>
            <a:r>
              <a:rPr lang="zh-TW" altLang="en-US" dirty="0">
                <a:solidFill>
                  <a:prstClr val="black"/>
                </a:solidFill>
                <a:latin typeface="標楷體" pitchFamily="65" charset="-120"/>
                <a:ea typeface="標楷體" pitchFamily="65" charset="-120"/>
              </a:rPr>
              <a:t>圖</a:t>
            </a:r>
          </a:p>
        </p:txBody>
      </p:sp>
      <p:graphicFrame>
        <p:nvGraphicFramePr>
          <p:cNvPr id="29" name="表格 28"/>
          <p:cNvGraphicFramePr>
            <a:graphicFrameLocks noGrp="1"/>
          </p:cNvGraphicFramePr>
          <p:nvPr>
            <p:extLst/>
          </p:nvPr>
        </p:nvGraphicFramePr>
        <p:xfrm>
          <a:off x="4572000" y="3720587"/>
          <a:ext cx="4120520" cy="2902689"/>
        </p:xfrm>
        <a:graphic>
          <a:graphicData uri="http://schemas.openxmlformats.org/drawingml/2006/table">
            <a:tbl>
              <a:tblPr firstRow="1" bandRow="1">
                <a:tableStyleId>{5C22544A-7EE6-4342-B048-85BDC9FD1C3A}</a:tableStyleId>
              </a:tblPr>
              <a:tblGrid>
                <a:gridCol w="590843">
                  <a:extLst>
                    <a:ext uri="{9D8B030D-6E8A-4147-A177-3AD203B41FA5}">
                      <a16:colId xmlns:a16="http://schemas.microsoft.com/office/drawing/2014/main" val="2287415910"/>
                    </a:ext>
                  </a:extLst>
                </a:gridCol>
                <a:gridCol w="1388457">
                  <a:extLst>
                    <a:ext uri="{9D8B030D-6E8A-4147-A177-3AD203B41FA5}">
                      <a16:colId xmlns:a16="http://schemas.microsoft.com/office/drawing/2014/main" val="1856516953"/>
                    </a:ext>
                  </a:extLst>
                </a:gridCol>
                <a:gridCol w="1070610">
                  <a:extLst>
                    <a:ext uri="{9D8B030D-6E8A-4147-A177-3AD203B41FA5}">
                      <a16:colId xmlns:a16="http://schemas.microsoft.com/office/drawing/2014/main" val="3616305042"/>
                    </a:ext>
                  </a:extLst>
                </a:gridCol>
                <a:gridCol w="1070610">
                  <a:extLst>
                    <a:ext uri="{9D8B030D-6E8A-4147-A177-3AD203B41FA5}">
                      <a16:colId xmlns:a16="http://schemas.microsoft.com/office/drawing/2014/main" val="1836253216"/>
                    </a:ext>
                  </a:extLst>
                </a:gridCol>
              </a:tblGrid>
              <a:tr h="309205">
                <a:tc>
                  <a:txBody>
                    <a:bodyPr/>
                    <a:lstStyle/>
                    <a:p>
                      <a:pPr algn="ctr">
                        <a:spcAft>
                          <a:spcPts val="0"/>
                        </a:spcAft>
                      </a:pPr>
                      <a:r>
                        <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編號</a:t>
                      </a:r>
                    </a:p>
                  </a:txBody>
                  <a:tcPr marL="68580" marR="68580" marT="0" marB="0"/>
                </a:tc>
                <a:tc>
                  <a:txBody>
                    <a:bodyPr/>
                    <a:lstStyle/>
                    <a:p>
                      <a:pPr algn="ctr">
                        <a:spcAft>
                          <a:spcPts val="0"/>
                        </a:spcAft>
                      </a:pPr>
                      <a:r>
                        <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錏管規格</a:t>
                      </a:r>
                    </a:p>
                  </a:txBody>
                  <a:tcPr marL="68580" marR="68580" marT="0" marB="0"/>
                </a:tc>
                <a:tc>
                  <a:txBody>
                    <a:bodyPr/>
                    <a:lstStyle/>
                    <a:p>
                      <a:pPr algn="ctr">
                        <a:spcAft>
                          <a:spcPts val="0"/>
                        </a:spcAft>
                      </a:pPr>
                      <a:r>
                        <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尺寸</a:t>
                      </a: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厚度</a:t>
                      </a:r>
                      <a:r>
                        <a:rPr 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75544941"/>
                  </a:ext>
                </a:extLst>
              </a:tr>
              <a:tr h="370840">
                <a:tc>
                  <a:txBody>
                    <a:bodyPr/>
                    <a:lstStyle/>
                    <a:p>
                      <a:pPr algn="ctr">
                        <a:spcAft>
                          <a:spcPts val="0"/>
                        </a:spcAft>
                      </a:pPr>
                      <a:r>
                        <a:rPr 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a:t>
                      </a:r>
                      <a:r>
                        <a:rPr lang="zh-TW" alt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圓</a:t>
                      </a:r>
                      <a:r>
                        <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管</a:t>
                      </a: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新細明體" panose="02020500000000000000" pitchFamily="18" charset="-120"/>
                          <a:cs typeface="Times New Roman"/>
                        </a:rPr>
                        <a:t>Ø</a:t>
                      </a: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33.5</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230457118"/>
                  </a:ext>
                </a:extLst>
              </a:tr>
              <a:tr h="368444">
                <a:tc>
                  <a:txBody>
                    <a:bodyPr/>
                    <a:lstStyle/>
                    <a:p>
                      <a:pPr algn="ctr">
                        <a:spcAft>
                          <a:spcPts val="0"/>
                        </a:spcAft>
                      </a:pPr>
                      <a:r>
                        <a:rPr 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a:t>
                      </a:r>
                      <a:r>
                        <a:rPr lang="zh-TW" alt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圓</a:t>
                      </a:r>
                      <a:r>
                        <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管</a:t>
                      </a: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新細明體" panose="02020500000000000000" pitchFamily="18" charset="-120"/>
                          <a:cs typeface="Times New Roman"/>
                        </a:rPr>
                        <a:t>Ø</a:t>
                      </a:r>
                      <a:r>
                        <a:rPr kumimoji="0" lang="en-US" altLang="zh-TW" sz="1600" b="0" i="0" u="none" strike="noStrike" kern="1200" cap="none" spc="0" normalizeH="0" baseline="0" noProof="0" dirty="0">
                          <a:ln>
                            <a:noFill/>
                          </a:ln>
                          <a:solidFill>
                            <a:prstClr val="black"/>
                          </a:solidFill>
                          <a:effectLst/>
                          <a:uLnTx/>
                          <a:uFillTx/>
                          <a:latin typeface="新細明體" panose="02020500000000000000" pitchFamily="18" charset="-120"/>
                          <a:ea typeface="新細明體" panose="02020500000000000000" pitchFamily="18" charset="-120"/>
                          <a:cs typeface="Times New Roman" panose="02020603050405020304" pitchFamily="18" charset="0"/>
                        </a:rPr>
                        <a:t>21.3</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569237076"/>
                  </a:ext>
                </a:extLst>
              </a:tr>
              <a:tr h="370840">
                <a:tc>
                  <a:txBody>
                    <a:bodyPr/>
                    <a:lstStyle/>
                    <a:p>
                      <a:pPr algn="ctr">
                        <a:spcAft>
                          <a:spcPts val="0"/>
                        </a:spcAft>
                      </a:pP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3/4</a:t>
                      </a:r>
                      <a:r>
                        <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a:t>
                      </a:r>
                      <a:r>
                        <a:rPr lang="zh-TW" alt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圓</a:t>
                      </a:r>
                      <a:r>
                        <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管</a:t>
                      </a: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新細明體" panose="02020500000000000000" pitchFamily="18" charset="-120"/>
                          <a:cs typeface="Times New Roman"/>
                        </a:rPr>
                        <a:t>Ø</a:t>
                      </a:r>
                      <a:r>
                        <a:rPr kumimoji="0" lang="en-US" altLang="zh-TW" sz="1600" b="0" i="0" u="none" strike="noStrike" kern="1200" cap="none" spc="0" normalizeH="0" baseline="0" noProof="0" dirty="0">
                          <a:ln>
                            <a:noFill/>
                          </a:ln>
                          <a:solidFill>
                            <a:prstClr val="black"/>
                          </a:solidFill>
                          <a:effectLst/>
                          <a:uLnTx/>
                          <a:uFillTx/>
                          <a:latin typeface="新細明體" panose="02020500000000000000" pitchFamily="18" charset="-120"/>
                          <a:ea typeface="新細明體" panose="02020500000000000000" pitchFamily="18" charset="-120"/>
                          <a:cs typeface="Times New Roman" panose="02020603050405020304" pitchFamily="18" charset="0"/>
                        </a:rPr>
                        <a:t>26.8</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361475774"/>
                  </a:ext>
                </a:extLst>
              </a:tr>
              <a:tr h="370840">
                <a:tc>
                  <a:txBody>
                    <a:bodyPr/>
                    <a:lstStyle/>
                    <a:p>
                      <a:pPr algn="ctr">
                        <a:spcAft>
                          <a:spcPts val="0"/>
                        </a:spcAft>
                      </a:pPr>
                      <a:r>
                        <a:rPr 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zh-TW" alt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主立柱矩型鋼</a:t>
                      </a:r>
                      <a:endPar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150x75</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352266391"/>
                  </a:ext>
                </a:extLst>
              </a:tr>
              <a:tr h="370840">
                <a:tc>
                  <a:txBody>
                    <a:bodyPr/>
                    <a:lstStyle/>
                    <a:p>
                      <a:pPr algn="ctr">
                        <a:spcAft>
                          <a:spcPts val="0"/>
                        </a:spcAft>
                      </a:pPr>
                      <a:r>
                        <a:rPr 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副立柱方型鋼</a:t>
                      </a:r>
                      <a:endPar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75x75</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70840">
                <a:tc>
                  <a:txBody>
                    <a:bodyPr/>
                    <a:lstStyle/>
                    <a:p>
                      <a:pPr algn="ctr">
                        <a:spcAft>
                          <a:spcPts val="0"/>
                        </a:spcAft>
                      </a:pPr>
                      <a:r>
                        <a:rPr 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力霸梁矩型鋼</a:t>
                      </a:r>
                      <a:endPar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60x30</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976826251"/>
                  </a:ext>
                </a:extLst>
              </a:tr>
              <a:tr h="370840">
                <a:tc>
                  <a:txBody>
                    <a:bodyPr/>
                    <a:lstStyle/>
                    <a:p>
                      <a:pPr algn="ctr">
                        <a:spcAft>
                          <a:spcPts val="0"/>
                        </a:spcAft>
                      </a:pPr>
                      <a:r>
                        <a:rPr 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a:t>
                      </a:r>
                      <a:r>
                        <a:rPr lang="zh-TW" alt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型鋼</a:t>
                      </a:r>
                      <a:endPar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75x45x15</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566897384"/>
                  </a:ext>
                </a:extLst>
              </a:tr>
            </a:tbl>
          </a:graphicData>
        </a:graphic>
      </p:graphicFrame>
      <p:sp>
        <p:nvSpPr>
          <p:cNvPr id="32" name="文字方塊 31"/>
          <p:cNvSpPr txBox="1">
            <a:spLocks noChangeArrowheads="1"/>
          </p:cNvSpPr>
          <p:nvPr/>
        </p:nvSpPr>
        <p:spPr bwMode="auto">
          <a:xfrm>
            <a:off x="4913601" y="2991606"/>
            <a:ext cx="3778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zh-TW" altLang="en-US" dirty="0">
                <a:solidFill>
                  <a:prstClr val="black"/>
                </a:solidFill>
                <a:latin typeface="Times New Roman" pitchFamily="18" charset="0"/>
                <a:ea typeface="標楷體" pitchFamily="65" charset="-120"/>
                <a:cs typeface="Times New Roman" pitchFamily="18" charset="0"/>
              </a:rPr>
              <a:t>正立剖面</a:t>
            </a:r>
            <a:r>
              <a:rPr lang="zh-TW" altLang="en-US" dirty="0">
                <a:solidFill>
                  <a:prstClr val="black"/>
                </a:solidFill>
                <a:latin typeface="標楷體" pitchFamily="65" charset="-120"/>
                <a:ea typeface="標楷體" pitchFamily="65" charset="-120"/>
              </a:rPr>
              <a:t>圖</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180</a:t>
            </a:fld>
            <a:endParaRPr lang="zh-TW" altLang="en-US" dirty="0">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70" y="742437"/>
            <a:ext cx="42862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600" y="939647"/>
            <a:ext cx="4089209" cy="184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6" y="3597202"/>
            <a:ext cx="4424757" cy="253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標題 1"/>
          <p:cNvSpPr>
            <a:spLocks noGrp="1"/>
          </p:cNvSpPr>
          <p:nvPr>
            <p:ph type="title"/>
          </p:nvPr>
        </p:nvSpPr>
        <p:spPr>
          <a:xfrm>
            <a:off x="744422" y="0"/>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6.3</a:t>
            </a:r>
            <a:r>
              <a:rPr lang="zh-TW" altLang="en-US" sz="2000" b="1" kern="100" dirty="0">
                <a:solidFill>
                  <a:srgbClr val="0000FF"/>
                </a:solidFill>
                <a:latin typeface="Times New Roman" pitchFamily="18" charset="0"/>
                <a:ea typeface="標楷體"/>
                <a:cs typeface="Times New Roman" pitchFamily="18" charset="0"/>
              </a:rPr>
              <a:t>溫室資材表</a:t>
            </a:r>
          </a:p>
        </p:txBody>
      </p:sp>
    </p:spTree>
    <p:extLst>
      <p:ext uri="{BB962C8B-B14F-4D97-AF65-F5344CB8AC3E}">
        <p14:creationId xmlns:p14="http://schemas.microsoft.com/office/powerpoint/2010/main" val="38769830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5"/>
          <p:cNvSpPr txBox="1">
            <a:spLocks noChangeArrowheads="1"/>
          </p:cNvSpPr>
          <p:nvPr/>
        </p:nvSpPr>
        <p:spPr bwMode="auto">
          <a:xfrm>
            <a:off x="477570" y="2991606"/>
            <a:ext cx="5153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溫室披覆材型號</a:t>
            </a:r>
          </a:p>
        </p:txBody>
      </p:sp>
      <p:sp>
        <p:nvSpPr>
          <p:cNvPr id="28" name="文字方塊 5"/>
          <p:cNvSpPr txBox="1">
            <a:spLocks noChangeArrowheads="1"/>
          </p:cNvSpPr>
          <p:nvPr/>
        </p:nvSpPr>
        <p:spPr bwMode="auto">
          <a:xfrm>
            <a:off x="477570" y="3377007"/>
            <a:ext cx="39026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UV2892AD/0.15mm</a:t>
            </a:r>
            <a:r>
              <a:rPr lang="zh-TW" altLang="en-US" dirty="0">
                <a:solidFill>
                  <a:prstClr val="black"/>
                </a:solidFill>
                <a:latin typeface="Times New Roman" pitchFamily="18" charset="0"/>
                <a:ea typeface="標楷體" pitchFamily="65" charset="-120"/>
                <a:cs typeface="Times New Roman" pitchFamily="18" charset="0"/>
              </a:rPr>
              <a:t>長效膜性能表</a:t>
            </a:r>
          </a:p>
        </p:txBody>
      </p:sp>
      <p:sp>
        <p:nvSpPr>
          <p:cNvPr id="32" name="文字方塊 31"/>
          <p:cNvSpPr txBox="1">
            <a:spLocks noChangeArrowheads="1"/>
          </p:cNvSpPr>
          <p:nvPr/>
        </p:nvSpPr>
        <p:spPr bwMode="auto">
          <a:xfrm>
            <a:off x="5365080" y="2991606"/>
            <a:ext cx="3778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溫室披覆材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181</a:t>
            </a:fld>
            <a:endParaRPr lang="zh-TW" altLang="en-US" dirty="0">
              <a:solidFill>
                <a:prstClr val="black">
                  <a:tint val="75000"/>
                </a:prstClr>
              </a:solidFill>
            </a:endParaRPr>
          </a:p>
        </p:txBody>
      </p:sp>
      <p:sp>
        <p:nvSpPr>
          <p:cNvPr id="12" name="標題 1"/>
          <p:cNvSpPr>
            <a:spLocks noGrp="1"/>
          </p:cNvSpPr>
          <p:nvPr>
            <p:ph type="title"/>
          </p:nvPr>
        </p:nvSpPr>
        <p:spPr>
          <a:xfrm>
            <a:off x="744422" y="0"/>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6.4</a:t>
            </a:r>
            <a:r>
              <a:rPr lang="zh-TW" altLang="en-US" sz="2000" b="1" kern="100" dirty="0">
                <a:solidFill>
                  <a:srgbClr val="0000FF"/>
                </a:solidFill>
                <a:latin typeface="Times New Roman" pitchFamily="18" charset="0"/>
                <a:ea typeface="標楷體"/>
                <a:cs typeface="Times New Roman" pitchFamily="18" charset="0"/>
              </a:rPr>
              <a:t>溫室披覆資材資訊</a:t>
            </a:r>
          </a:p>
        </p:txBody>
      </p:sp>
      <p:pic>
        <p:nvPicPr>
          <p:cNvPr id="13" name="圖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70" y="819906"/>
            <a:ext cx="5153025"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69" y="3746339"/>
            <a:ext cx="3902697" cy="27698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918468" y="3377007"/>
            <a:ext cx="3901974" cy="369332"/>
          </a:xfrm>
          <a:prstGeom prst="rect">
            <a:avLst/>
          </a:prstGeom>
        </p:spPr>
        <p:txBody>
          <a:bodyPr wrap="square">
            <a:spAutoFit/>
          </a:bodyPr>
          <a:lstStyle/>
          <a:p>
            <a:pPr algn="ctr"/>
            <a:r>
              <a:rPr lang="en-US" altLang="zh-TW" dirty="0">
                <a:solidFill>
                  <a:prstClr val="black"/>
                </a:solidFill>
                <a:latin typeface="Times New Roman" pitchFamily="18" charset="0"/>
                <a:ea typeface="標楷體" pitchFamily="65" charset="-120"/>
                <a:cs typeface="Times New Roman" pitchFamily="18" charset="0"/>
              </a:rPr>
              <a:t>UV2992AD/0.18mm</a:t>
            </a:r>
            <a:r>
              <a:rPr lang="zh-TW" altLang="en-US" dirty="0">
                <a:solidFill>
                  <a:prstClr val="black"/>
                </a:solidFill>
                <a:latin typeface="Times New Roman" pitchFamily="18" charset="0"/>
                <a:ea typeface="標楷體" pitchFamily="65" charset="-120"/>
                <a:cs typeface="Times New Roman" pitchFamily="18" charset="0"/>
              </a:rPr>
              <a:t>長效膜性能表</a:t>
            </a:r>
            <a:endParaRPr lang="zh-TW" altLang="en-US" dirty="0">
              <a:solidFill>
                <a:prstClr val="black"/>
              </a:solidFill>
            </a:endParaRPr>
          </a:p>
        </p:txBody>
      </p:sp>
      <p:pic>
        <p:nvPicPr>
          <p:cNvPr id="15" name="圖片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8468" y="3745685"/>
            <a:ext cx="3901974" cy="277054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6740" y="819906"/>
            <a:ext cx="28956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8766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51" y="750230"/>
            <a:ext cx="2815642" cy="207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684" y="526838"/>
            <a:ext cx="3913776" cy="2948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文字方塊 5"/>
          <p:cNvSpPr txBox="1">
            <a:spLocks noChangeArrowheads="1"/>
          </p:cNvSpPr>
          <p:nvPr/>
        </p:nvSpPr>
        <p:spPr bwMode="auto">
          <a:xfrm>
            <a:off x="4903685" y="3475760"/>
            <a:ext cx="39137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單棟溫室</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182</a:t>
            </a:fld>
            <a:endParaRPr lang="zh-TW" altLang="en-US" dirty="0">
              <a:solidFill>
                <a:prstClr val="black">
                  <a:tint val="75000"/>
                </a:prst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46" y="3051985"/>
            <a:ext cx="51530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字方塊 5"/>
          <p:cNvSpPr txBox="1">
            <a:spLocks noChangeArrowheads="1"/>
          </p:cNvSpPr>
          <p:nvPr/>
        </p:nvSpPr>
        <p:spPr bwMode="auto">
          <a:xfrm>
            <a:off x="154746" y="6471460"/>
            <a:ext cx="5153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96m x 100m </a:t>
            </a:r>
            <a:r>
              <a:rPr lang="zh-TW" altLang="en-US" dirty="0">
                <a:solidFill>
                  <a:prstClr val="black"/>
                </a:solidFill>
                <a:latin typeface="Times New Roman" pitchFamily="18" charset="0"/>
                <a:ea typeface="標楷體" pitchFamily="65" charset="-120"/>
                <a:cs typeface="Times New Roman" pitchFamily="18" charset="0"/>
              </a:rPr>
              <a:t>溫室</a:t>
            </a:r>
          </a:p>
        </p:txBody>
      </p:sp>
      <p:sp>
        <p:nvSpPr>
          <p:cNvPr id="3" name="向下箭號 2"/>
          <p:cNvSpPr/>
          <p:nvPr/>
        </p:nvSpPr>
        <p:spPr>
          <a:xfrm rot="16200000">
            <a:off x="4172952" y="1428163"/>
            <a:ext cx="385590" cy="760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 name="矩形 4"/>
          <p:cNvSpPr/>
          <p:nvPr/>
        </p:nvSpPr>
        <p:spPr>
          <a:xfrm>
            <a:off x="724851" y="2704559"/>
            <a:ext cx="2815642" cy="369332"/>
          </a:xfrm>
          <a:prstGeom prst="rect">
            <a:avLst/>
          </a:prstGeom>
        </p:spPr>
        <p:txBody>
          <a:bodyPr wrap="square">
            <a:spAutoFit/>
          </a:bodyPr>
          <a:lstStyle/>
          <a:p>
            <a:pPr algn="ctr"/>
            <a:r>
              <a:rPr lang="zh-TW" altLang="en-US" dirty="0">
                <a:solidFill>
                  <a:prstClr val="black"/>
                </a:solidFill>
                <a:latin typeface="標楷體" pitchFamily="65" charset="-120"/>
                <a:ea typeface="標楷體" pitchFamily="65" charset="-120"/>
                <a:cs typeface="Times New Roman" pitchFamily="18" charset="0"/>
              </a:rPr>
              <a:t>溫室結構設計分析</a:t>
            </a:r>
          </a:p>
        </p:txBody>
      </p:sp>
      <p:sp>
        <p:nvSpPr>
          <p:cNvPr id="17" name="向下箭號 16"/>
          <p:cNvSpPr/>
          <p:nvPr/>
        </p:nvSpPr>
        <p:spPr>
          <a:xfrm rot="2669769">
            <a:off x="4710889" y="3161620"/>
            <a:ext cx="385590" cy="760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2" name="標題 1"/>
          <p:cNvSpPr>
            <a:spLocks noGrp="1"/>
          </p:cNvSpPr>
          <p:nvPr>
            <p:ph type="title"/>
          </p:nvPr>
        </p:nvSpPr>
        <p:spPr>
          <a:xfrm>
            <a:off x="608490" y="0"/>
            <a:ext cx="7886700" cy="774357"/>
          </a:xfrm>
        </p:spPr>
        <p:txBody>
          <a:bodyPr>
            <a:normAutofit/>
          </a:bodyPr>
          <a:lstStyle/>
          <a:p>
            <a:pPr algn="ctr"/>
            <a:r>
              <a:rPr lang="zh-TW" altLang="en-US" sz="2400" b="1" kern="100" dirty="0">
                <a:solidFill>
                  <a:srgbClr val="0000FF"/>
                </a:solidFill>
                <a:latin typeface="Times New Roman" pitchFamily="18" charset="0"/>
                <a:ea typeface="標楷體"/>
                <a:cs typeface="Times New Roman" pitchFamily="18" charset="0"/>
              </a:rPr>
              <a:t>溫室結構設計分析流程</a:t>
            </a:r>
          </a:p>
        </p:txBody>
      </p:sp>
    </p:spTree>
    <p:extLst>
      <p:ext uri="{BB962C8B-B14F-4D97-AF65-F5344CB8AC3E}">
        <p14:creationId xmlns:p14="http://schemas.microsoft.com/office/powerpoint/2010/main" val="3595684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89596" y="84442"/>
            <a:ext cx="7762875" cy="764275"/>
          </a:xfrm>
        </p:spPr>
        <p:txBody>
          <a:bodyPr>
            <a:normAutofit fontScale="90000"/>
          </a:bodyPr>
          <a:lstStyle/>
          <a:p>
            <a:r>
              <a:rPr lang="en-US" altLang="zh-TW" sz="3200" b="1" dirty="0">
                <a:solidFill>
                  <a:srgbClr val="FF0000"/>
                </a:solidFill>
                <a:latin typeface="標楷體" panose="03000509000000000000" pitchFamily="65" charset="-120"/>
                <a:ea typeface="標楷體" panose="03000509000000000000" pitchFamily="65" charset="-120"/>
              </a:rPr>
              <a:t>【</a:t>
            </a:r>
            <a:r>
              <a:rPr lang="zh-TW" altLang="en-US" sz="3200" b="1" dirty="0">
                <a:solidFill>
                  <a:srgbClr val="FF0000"/>
                </a:solidFill>
                <a:latin typeface="標楷體" panose="03000509000000000000" pitchFamily="65" charset="-120"/>
                <a:ea typeface="標楷體" panose="03000509000000000000" pitchFamily="65" charset="-120"/>
              </a:rPr>
              <a:t>超高強度型材輥輪成形機組開發</a:t>
            </a:r>
            <a:r>
              <a:rPr lang="en-US" altLang="zh-TW" sz="3200" b="1" dirty="0">
                <a:solidFill>
                  <a:srgbClr val="FF0000"/>
                </a:solidFill>
                <a:latin typeface="標楷體" panose="03000509000000000000" pitchFamily="65" charset="-120"/>
                <a:ea typeface="標楷體" panose="03000509000000000000" pitchFamily="65" charset="-120"/>
              </a:rPr>
              <a:t>】</a:t>
            </a:r>
            <a:r>
              <a:rPr lang="en-US" altLang="zh-TW" sz="3200" b="1" dirty="0">
                <a:solidFill>
                  <a:srgbClr val="0000FF"/>
                </a:solidFill>
                <a:latin typeface="標楷體" panose="03000509000000000000" pitchFamily="65" charset="-120"/>
                <a:ea typeface="標楷體" panose="03000509000000000000" pitchFamily="65" charset="-120"/>
              </a:rPr>
              <a:t>1000</a:t>
            </a:r>
            <a:r>
              <a:rPr lang="zh-TW" altLang="en-US" sz="3200" b="1" dirty="0">
                <a:solidFill>
                  <a:srgbClr val="0000FF"/>
                </a:solidFill>
                <a:latin typeface="標楷體" panose="03000509000000000000" pitchFamily="65" charset="-120"/>
                <a:ea typeface="標楷體" panose="03000509000000000000" pitchFamily="65" charset="-120"/>
              </a:rPr>
              <a:t>萬元</a:t>
            </a: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19</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6955" t="36603" r="6966" b="5660"/>
          <a:stretch/>
        </p:blipFill>
        <p:spPr>
          <a:xfrm>
            <a:off x="989596" y="774224"/>
            <a:ext cx="3534779" cy="1622482"/>
          </a:xfrm>
          <a:prstGeom prst="rect">
            <a:avLst/>
          </a:prstGeom>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21" y="2530056"/>
            <a:ext cx="5601704" cy="2572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49" y="996893"/>
            <a:ext cx="3857626" cy="295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249" y="4053762"/>
            <a:ext cx="3857625" cy="2302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t="47268"/>
          <a:stretch/>
        </p:blipFill>
        <p:spPr bwMode="auto">
          <a:xfrm>
            <a:off x="212279" y="5201121"/>
            <a:ext cx="4835971" cy="146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0577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777874"/>
          </a:xfrm>
        </p:spPr>
        <p:txBody>
          <a:bodyPr/>
          <a:lstStyle/>
          <a:p>
            <a:pPr algn="ctr"/>
            <a:r>
              <a:rPr lang="zh-TW" altLang="en-US" b="1" dirty="0">
                <a:solidFill>
                  <a:srgbClr val="FF0000"/>
                </a:solidFill>
                <a:latin typeface="標楷體" panose="03000509000000000000" pitchFamily="65" charset="-120"/>
                <a:ea typeface="標楷體" panose="03000509000000000000" pitchFamily="65" charset="-120"/>
              </a:rPr>
              <a:t>簡報大綱</a:t>
            </a: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a:t>
            </a:fld>
            <a:endParaRPr lang="zh-TW" altLang="en-US" dirty="0">
              <a:solidFill>
                <a:prstClr val="black">
                  <a:tint val="75000"/>
                </a:prstClr>
              </a:solidFill>
            </a:endParaRPr>
          </a:p>
        </p:txBody>
      </p:sp>
      <p:sp>
        <p:nvSpPr>
          <p:cNvPr id="5" name="標題 1"/>
          <p:cNvSpPr txBox="1">
            <a:spLocks/>
          </p:cNvSpPr>
          <p:nvPr/>
        </p:nvSpPr>
        <p:spPr>
          <a:xfrm>
            <a:off x="759391" y="1326887"/>
            <a:ext cx="8142732" cy="4392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b="1" dirty="0">
                <a:solidFill>
                  <a:srgbClr val="0000FF"/>
                </a:solidFill>
                <a:latin typeface="標楷體" panose="03000509000000000000" pitchFamily="65" charset="-120"/>
                <a:ea typeface="標楷體" panose="03000509000000000000" pitchFamily="65" charset="-120"/>
              </a:rPr>
              <a:t>一、計畫目標及達成率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3</a:t>
            </a: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p:txBody>
      </p:sp>
      <p:sp>
        <p:nvSpPr>
          <p:cNvPr id="7" name="標題 1"/>
          <p:cNvSpPr txBox="1">
            <a:spLocks/>
          </p:cNvSpPr>
          <p:nvPr/>
        </p:nvSpPr>
        <p:spPr>
          <a:xfrm>
            <a:off x="759391" y="1876112"/>
            <a:ext cx="8093583" cy="498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b="1" dirty="0">
                <a:solidFill>
                  <a:srgbClr val="0000FF"/>
                </a:solidFill>
                <a:latin typeface="標楷體" panose="03000509000000000000" pitchFamily="65" charset="-120"/>
                <a:ea typeface="標楷體" panose="03000509000000000000" pitchFamily="65" charset="-120"/>
              </a:rPr>
              <a:t>二、研究策略與方法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35</a:t>
            </a: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p:txBody>
      </p:sp>
      <p:sp>
        <p:nvSpPr>
          <p:cNvPr id="8" name="標題 1"/>
          <p:cNvSpPr txBox="1">
            <a:spLocks/>
          </p:cNvSpPr>
          <p:nvPr/>
        </p:nvSpPr>
        <p:spPr>
          <a:xfrm>
            <a:off x="759391" y="2494472"/>
            <a:ext cx="8116443" cy="459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三、溫室材料優化設計技術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70</a:t>
            </a:r>
          </a:p>
        </p:txBody>
      </p:sp>
      <p:sp>
        <p:nvSpPr>
          <p:cNvPr id="9" name="矩形 8"/>
          <p:cNvSpPr/>
          <p:nvPr/>
        </p:nvSpPr>
        <p:spPr>
          <a:xfrm>
            <a:off x="778441" y="5233386"/>
            <a:ext cx="8142732" cy="461665"/>
          </a:xfrm>
          <a:prstGeom prst="rect">
            <a:avLst/>
          </a:prstGeom>
        </p:spPr>
        <p:txBody>
          <a:bodyPr wrap="square">
            <a:spAutoFit/>
          </a:body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八、結論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157</a:t>
            </a:r>
          </a:p>
        </p:txBody>
      </p:sp>
      <p:sp>
        <p:nvSpPr>
          <p:cNvPr id="10" name="矩形 9"/>
          <p:cNvSpPr/>
          <p:nvPr/>
        </p:nvSpPr>
        <p:spPr>
          <a:xfrm>
            <a:off x="759391" y="4233194"/>
            <a:ext cx="8116443" cy="461665"/>
          </a:xfrm>
          <a:prstGeom prst="rect">
            <a:avLst/>
          </a:prstGeom>
        </p:spPr>
        <p:txBody>
          <a:bodyPr wrap="square">
            <a:spAutoFit/>
          </a:body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六、溫室防颱強化技術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141</a:t>
            </a:r>
          </a:p>
        </p:txBody>
      </p:sp>
      <p:sp>
        <p:nvSpPr>
          <p:cNvPr id="12" name="標題 1"/>
          <p:cNvSpPr txBox="1">
            <a:spLocks/>
          </p:cNvSpPr>
          <p:nvPr/>
        </p:nvSpPr>
        <p:spPr>
          <a:xfrm>
            <a:off x="759391" y="3118994"/>
            <a:ext cx="8165592" cy="450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四、溫室輕量化設計技術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80</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p>
        </p:txBody>
      </p:sp>
      <p:sp>
        <p:nvSpPr>
          <p:cNvPr id="11" name="矩形 10"/>
          <p:cNvSpPr/>
          <p:nvPr/>
        </p:nvSpPr>
        <p:spPr>
          <a:xfrm>
            <a:off x="759391" y="4711185"/>
            <a:ext cx="8142732" cy="461665"/>
          </a:xfrm>
          <a:prstGeom prst="rect">
            <a:avLst/>
          </a:prstGeom>
        </p:spPr>
        <p:txBody>
          <a:bodyPr wrap="square">
            <a:spAutoFit/>
          </a:body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七、溫室產業化與國際化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153</a:t>
            </a:r>
          </a:p>
        </p:txBody>
      </p:sp>
      <p:sp>
        <p:nvSpPr>
          <p:cNvPr id="13" name="矩形 12"/>
          <p:cNvSpPr/>
          <p:nvPr/>
        </p:nvSpPr>
        <p:spPr>
          <a:xfrm>
            <a:off x="734816" y="3688753"/>
            <a:ext cx="8142732" cy="461665"/>
          </a:xfrm>
          <a:prstGeom prst="rect">
            <a:avLst/>
          </a:prstGeom>
        </p:spPr>
        <p:txBody>
          <a:bodyPr wrap="square">
            <a:spAutoFit/>
          </a:body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五、溫室結構優化技術</a:t>
            </a:r>
            <a:r>
              <a:rPr lang="zh-TW" altLang="en-US" sz="2400"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89</a:t>
            </a:r>
          </a:p>
        </p:txBody>
      </p:sp>
      <p:sp>
        <p:nvSpPr>
          <p:cNvPr id="14" name="矩形 13"/>
          <p:cNvSpPr/>
          <p:nvPr/>
        </p:nvSpPr>
        <p:spPr>
          <a:xfrm>
            <a:off x="729292" y="5755587"/>
            <a:ext cx="8142732" cy="461665"/>
          </a:xfrm>
          <a:prstGeom prst="rect">
            <a:avLst/>
          </a:prstGeom>
        </p:spPr>
        <p:txBody>
          <a:bodyPr wrap="square">
            <a:spAutoFit/>
          </a:body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九、建議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158</a:t>
            </a:r>
          </a:p>
        </p:txBody>
      </p:sp>
    </p:spTree>
    <p:extLst>
      <p:ext uri="{BB962C8B-B14F-4D97-AF65-F5344CB8AC3E}">
        <p14:creationId xmlns:p14="http://schemas.microsoft.com/office/powerpoint/2010/main" val="1148570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216766" y="86276"/>
            <a:ext cx="8717046" cy="763588"/>
          </a:xfrm>
        </p:spPr>
        <p:txBody>
          <a:bodyPr>
            <a:normAutofit/>
          </a:bodyPr>
          <a:lstStyle/>
          <a:p>
            <a:pPr algn="ctr">
              <a:defRPr/>
            </a:pPr>
            <a:r>
              <a:rPr lang="en-US" altLang="zh-TW" sz="3200" b="1" kern="100" dirty="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32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溫室設計研究開發</a:t>
            </a:r>
            <a:r>
              <a:rPr lang="en-US" altLang="zh-TW" sz="3200" b="1" kern="100" dirty="0">
                <a:solidFill>
                  <a:srgbClr val="0000FF"/>
                </a:solidFill>
                <a:latin typeface="Times New Roman" panose="02020603050405020304" pitchFamily="18" charset="0"/>
                <a:ea typeface="標楷體" pitchFamily="65" charset="-120"/>
                <a:cs typeface="Times New Roman" panose="02020603050405020304" pitchFamily="18" charset="0"/>
              </a:rPr>
              <a:t>】133</a:t>
            </a:r>
            <a:r>
              <a:rPr lang="zh-TW" altLang="en-US" sz="32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32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20</a:t>
            </a:fld>
            <a:endParaRPr lang="zh-TW" altLang="en-US" dirty="0">
              <a:solidFill>
                <a:prstClr val="black">
                  <a:tint val="75000"/>
                </a:prstClr>
              </a:solidFill>
            </a:endParaRPr>
          </a:p>
        </p:txBody>
      </p:sp>
      <p:graphicFrame>
        <p:nvGraphicFramePr>
          <p:cNvPr id="19" name="表格 18"/>
          <p:cNvGraphicFramePr>
            <a:graphicFrameLocks noGrp="1"/>
          </p:cNvGraphicFramePr>
          <p:nvPr>
            <p:extLst/>
          </p:nvPr>
        </p:nvGraphicFramePr>
        <p:xfrm>
          <a:off x="328627" y="787183"/>
          <a:ext cx="8432800" cy="3012283"/>
        </p:xfrm>
        <a:graphic>
          <a:graphicData uri="http://schemas.openxmlformats.org/drawingml/2006/table">
            <a:tbl>
              <a:tblPr firstRow="1" bandRow="1">
                <a:tableStyleId>{5C22544A-7EE6-4342-B048-85BDC9FD1C3A}</a:tableStyleId>
              </a:tblPr>
              <a:tblGrid>
                <a:gridCol w="2108200">
                  <a:extLst>
                    <a:ext uri="{9D8B030D-6E8A-4147-A177-3AD203B41FA5}">
                      <a16:colId xmlns:a16="http://schemas.microsoft.com/office/drawing/2014/main" val="20000"/>
                    </a:ext>
                  </a:extLst>
                </a:gridCol>
                <a:gridCol w="2108200">
                  <a:extLst>
                    <a:ext uri="{9D8B030D-6E8A-4147-A177-3AD203B41FA5}">
                      <a16:colId xmlns:a16="http://schemas.microsoft.com/office/drawing/2014/main" val="20001"/>
                    </a:ext>
                  </a:extLst>
                </a:gridCol>
                <a:gridCol w="2108200">
                  <a:extLst>
                    <a:ext uri="{9D8B030D-6E8A-4147-A177-3AD203B41FA5}">
                      <a16:colId xmlns:a16="http://schemas.microsoft.com/office/drawing/2014/main" val="20002"/>
                    </a:ext>
                  </a:extLst>
                </a:gridCol>
                <a:gridCol w="2108200">
                  <a:extLst>
                    <a:ext uri="{9D8B030D-6E8A-4147-A177-3AD203B41FA5}">
                      <a16:colId xmlns:a16="http://schemas.microsoft.com/office/drawing/2014/main" val="20003"/>
                    </a:ext>
                  </a:extLst>
                </a:gridCol>
              </a:tblGrid>
              <a:tr h="1154159">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10678">
                <a:tc>
                  <a:txBody>
                    <a:bodyPr/>
                    <a:lstStyle/>
                    <a:p>
                      <a:pPr algn="ctr"/>
                      <a:r>
                        <a:rPr lang="en-US" altLang="zh-TW" dirty="0">
                          <a:latin typeface="Times New Roman" pitchFamily="18" charset="0"/>
                          <a:cs typeface="Times New Roman" pitchFamily="18" charset="0"/>
                        </a:rPr>
                        <a:t>A</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B</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C</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D</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126604">
                <a:tc>
                  <a:txBody>
                    <a:bodyPr/>
                    <a:lstStyle/>
                    <a:p>
                      <a:endParaRPr lang="zh-TW" altLang="en-US">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9151">
                <a:tc>
                  <a:txBody>
                    <a:bodyPr/>
                    <a:lstStyle/>
                    <a:p>
                      <a:pPr algn="ctr"/>
                      <a:r>
                        <a:rPr lang="en-US" altLang="zh-TW" dirty="0">
                          <a:latin typeface="Times New Roman" pitchFamily="18" charset="0"/>
                          <a:cs typeface="Times New Roman" pitchFamily="18" charset="0"/>
                        </a:rPr>
                        <a:t>E</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F</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G</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H</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2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6619" y="895035"/>
            <a:ext cx="1960768" cy="91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147" y="89503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6379" y="89503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0611" y="895035"/>
            <a:ext cx="1981419" cy="918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147" y="2406238"/>
            <a:ext cx="2037776" cy="9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0611" y="2417234"/>
            <a:ext cx="2037776"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85454" y="2411736"/>
            <a:ext cx="2039352"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5289" y="2417234"/>
            <a:ext cx="2035874"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374" y="3933913"/>
            <a:ext cx="4268235" cy="2441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1212" y="4318340"/>
            <a:ext cx="406717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文字方塊 5"/>
          <p:cNvSpPr txBox="1">
            <a:spLocks noChangeArrowheads="1"/>
          </p:cNvSpPr>
          <p:nvPr/>
        </p:nvSpPr>
        <p:spPr bwMode="auto">
          <a:xfrm>
            <a:off x="3543433" y="3749247"/>
            <a:ext cx="2235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latin typeface="Times New Roman" pitchFamily="18" charset="0"/>
                <a:ea typeface="標楷體" panose="03000509000000000000" pitchFamily="65" charset="-120"/>
                <a:cs typeface="Times New Roman" pitchFamily="18" charset="0"/>
              </a:rPr>
              <a:t>圓頂力霸結構分析</a:t>
            </a:r>
          </a:p>
        </p:txBody>
      </p:sp>
      <p:sp>
        <p:nvSpPr>
          <p:cNvPr id="61" name="文字方塊 5"/>
          <p:cNvSpPr txBox="1">
            <a:spLocks noChangeArrowheads="1"/>
          </p:cNvSpPr>
          <p:nvPr/>
        </p:nvSpPr>
        <p:spPr bwMode="auto">
          <a:xfrm>
            <a:off x="759655" y="6375740"/>
            <a:ext cx="34043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latin typeface="Times New Roman" pitchFamily="18" charset="0"/>
                <a:ea typeface="標楷體" panose="03000509000000000000" pitchFamily="65" charset="-120"/>
                <a:cs typeface="Times New Roman" pitchFamily="18" charset="0"/>
              </a:rPr>
              <a:t>圓頂力霸結構風壓設定</a:t>
            </a:r>
          </a:p>
        </p:txBody>
      </p:sp>
      <p:sp>
        <p:nvSpPr>
          <p:cNvPr id="62" name="文字方塊 5"/>
          <p:cNvSpPr txBox="1">
            <a:spLocks noChangeArrowheads="1"/>
          </p:cNvSpPr>
          <p:nvPr/>
        </p:nvSpPr>
        <p:spPr bwMode="auto">
          <a:xfrm>
            <a:off x="4661212" y="6383118"/>
            <a:ext cx="4067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latin typeface="Times New Roman" pitchFamily="18" charset="0"/>
                <a:ea typeface="標楷體" panose="03000509000000000000" pitchFamily="65" charset="-120"/>
                <a:cs typeface="Times New Roman" pitchFamily="18" charset="0"/>
              </a:rPr>
              <a:t>圓頂力霸結構變形量分布</a:t>
            </a:r>
          </a:p>
        </p:txBody>
      </p:sp>
    </p:spTree>
    <p:extLst>
      <p:ext uri="{BB962C8B-B14F-4D97-AF65-F5344CB8AC3E}">
        <p14:creationId xmlns:p14="http://schemas.microsoft.com/office/powerpoint/2010/main" val="90030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0287" y="5424623"/>
            <a:ext cx="1814628" cy="114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標題 1"/>
          <p:cNvSpPr>
            <a:spLocks noGrp="1"/>
          </p:cNvSpPr>
          <p:nvPr>
            <p:ph type="title"/>
          </p:nvPr>
        </p:nvSpPr>
        <p:spPr>
          <a:xfrm>
            <a:off x="239150" y="218753"/>
            <a:ext cx="8717046" cy="763588"/>
          </a:xfrm>
        </p:spPr>
        <p:txBody>
          <a:bodyPr/>
          <a:lstStyle/>
          <a:p>
            <a:pPr algn="ctr">
              <a:defRPr/>
            </a:pP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溫室設計技術研究開發</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21</a:t>
            </a:fld>
            <a:endParaRPr lang="zh-TW" altLang="en-US" dirty="0">
              <a:solidFill>
                <a:prstClr val="black">
                  <a:tint val="75000"/>
                </a:prstClr>
              </a:solidFill>
            </a:endParaRPr>
          </a:p>
        </p:txBody>
      </p:sp>
      <p:sp>
        <p:nvSpPr>
          <p:cNvPr id="61" name="文字方塊 5"/>
          <p:cNvSpPr txBox="1">
            <a:spLocks noChangeArrowheads="1"/>
          </p:cNvSpPr>
          <p:nvPr/>
        </p:nvSpPr>
        <p:spPr bwMode="auto">
          <a:xfrm>
            <a:off x="2927934" y="2628772"/>
            <a:ext cx="34043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latin typeface="Times New Roman" pitchFamily="18" charset="0"/>
                <a:ea typeface="標楷體" panose="03000509000000000000" pitchFamily="65" charset="-120"/>
                <a:cs typeface="Times New Roman" pitchFamily="18" charset="0"/>
              </a:rPr>
              <a:t>簡易型溫室圓頂結構分析</a:t>
            </a:r>
          </a:p>
        </p:txBody>
      </p: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222" y="968350"/>
            <a:ext cx="2930274" cy="168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0164" y="1000959"/>
            <a:ext cx="2590213" cy="1657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直線接點 29"/>
          <p:cNvCxnSpPr/>
          <p:nvPr/>
        </p:nvCxnSpPr>
        <p:spPr>
          <a:xfrm>
            <a:off x="5170356" y="1298760"/>
            <a:ext cx="1788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5612935" y="1439574"/>
            <a:ext cx="11764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752773" y="929428"/>
            <a:ext cx="793872" cy="369332"/>
          </a:xfrm>
          <a:prstGeom prst="rect">
            <a:avLst/>
          </a:prstGeom>
        </p:spPr>
        <p:txBody>
          <a:bodyPr wrap="none">
            <a:spAutoFit/>
          </a:bodyPr>
          <a:lstStyle/>
          <a:p>
            <a:r>
              <a:rPr lang="en-US" altLang="zh-TW" dirty="0">
                <a:latin typeface="Times New Roman" pitchFamily="18" charset="0"/>
                <a:ea typeface="標楷體" pitchFamily="65" charset="-120"/>
                <a:cs typeface="Times New Roman" pitchFamily="18" charset="0"/>
              </a:rPr>
              <a:t>B type</a:t>
            </a:r>
            <a:endParaRPr lang="zh-TW" altLang="en-US" dirty="0"/>
          </a:p>
        </p:txBody>
      </p:sp>
      <p:sp>
        <p:nvSpPr>
          <p:cNvPr id="33" name="矩形 32"/>
          <p:cNvSpPr/>
          <p:nvPr/>
        </p:nvSpPr>
        <p:spPr>
          <a:xfrm>
            <a:off x="5752838" y="1439574"/>
            <a:ext cx="793807" cy="369332"/>
          </a:xfrm>
          <a:prstGeom prst="rect">
            <a:avLst/>
          </a:prstGeom>
        </p:spPr>
        <p:txBody>
          <a:bodyPr wrap="none">
            <a:spAutoFit/>
          </a:bodyPr>
          <a:lstStyle/>
          <a:p>
            <a:r>
              <a:rPr lang="en-US" altLang="zh-TW" dirty="0">
                <a:latin typeface="Times New Roman" pitchFamily="18" charset="0"/>
                <a:ea typeface="標楷體" pitchFamily="65" charset="-120"/>
                <a:cs typeface="Times New Roman" pitchFamily="18" charset="0"/>
              </a:rPr>
              <a:t>C type</a:t>
            </a:r>
            <a:endParaRPr lang="zh-TW" altLang="en-US" dirty="0"/>
          </a:p>
        </p:txBody>
      </p:sp>
      <p:pic>
        <p:nvPicPr>
          <p:cNvPr id="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606" y="1000959"/>
            <a:ext cx="2508209" cy="162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直線接點 34"/>
          <p:cNvCxnSpPr/>
          <p:nvPr/>
        </p:nvCxnSpPr>
        <p:spPr>
          <a:xfrm>
            <a:off x="2051775" y="1142528"/>
            <a:ext cx="1928156"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325003" y="1070242"/>
            <a:ext cx="793872" cy="369332"/>
          </a:xfrm>
          <a:prstGeom prst="rect">
            <a:avLst/>
          </a:prstGeom>
        </p:spPr>
        <p:txBody>
          <a:bodyPr wrap="none">
            <a:spAutoFit/>
          </a:bodyPr>
          <a:lstStyle/>
          <a:p>
            <a:r>
              <a:rPr lang="en-US" altLang="zh-TW" dirty="0">
                <a:latin typeface="Times New Roman" pitchFamily="18" charset="0"/>
                <a:ea typeface="標楷體" pitchFamily="65" charset="-120"/>
                <a:cs typeface="Times New Roman" pitchFamily="18" charset="0"/>
              </a:rPr>
              <a:t>A type</a:t>
            </a:r>
            <a:endParaRPr lang="zh-TW" altLang="en-US"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425" y="2998105"/>
            <a:ext cx="3810934" cy="207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文字方塊 5"/>
          <p:cNvSpPr txBox="1">
            <a:spLocks noChangeArrowheads="1"/>
          </p:cNvSpPr>
          <p:nvPr/>
        </p:nvSpPr>
        <p:spPr bwMode="auto">
          <a:xfrm>
            <a:off x="817701" y="5072947"/>
            <a:ext cx="34043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latin typeface="Times New Roman" pitchFamily="18" charset="0"/>
                <a:ea typeface="標楷體" panose="03000509000000000000" pitchFamily="65" charset="-120"/>
                <a:cs typeface="Times New Roman" pitchFamily="18" charset="0"/>
              </a:rPr>
              <a:t>簡易型溫室風壓設定</a:t>
            </a:r>
          </a:p>
        </p:txBody>
      </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3791" y="3004063"/>
            <a:ext cx="3414200" cy="207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文字方塊 5"/>
          <p:cNvSpPr txBox="1">
            <a:spLocks noChangeArrowheads="1"/>
          </p:cNvSpPr>
          <p:nvPr/>
        </p:nvSpPr>
        <p:spPr bwMode="auto">
          <a:xfrm>
            <a:off x="4773790" y="5072947"/>
            <a:ext cx="34142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latin typeface="Times New Roman" pitchFamily="18" charset="0"/>
                <a:ea typeface="標楷體" panose="03000509000000000000" pitchFamily="65" charset="-120"/>
                <a:cs typeface="Times New Roman" pitchFamily="18" charset="0"/>
              </a:rPr>
              <a:t>簡易型溫室結構變形量分布</a:t>
            </a:r>
          </a:p>
        </p:txBody>
      </p:sp>
      <p:pic>
        <p:nvPicPr>
          <p:cNvPr id="3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860" y="5424623"/>
            <a:ext cx="2160047" cy="143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7622" y="5424623"/>
            <a:ext cx="1862509" cy="140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向下箭號 43"/>
          <p:cNvSpPr/>
          <p:nvPr/>
        </p:nvSpPr>
        <p:spPr>
          <a:xfrm rot="16200000">
            <a:off x="2969217" y="5745956"/>
            <a:ext cx="385590" cy="760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向下箭號 44"/>
          <p:cNvSpPr/>
          <p:nvPr/>
        </p:nvSpPr>
        <p:spPr>
          <a:xfrm rot="16200000">
            <a:off x="6077285" y="5745953"/>
            <a:ext cx="385590" cy="760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5518344" y="5432045"/>
            <a:ext cx="407357" cy="1200329"/>
          </a:xfrm>
          <a:prstGeom prst="rect">
            <a:avLst/>
          </a:prstGeom>
        </p:spPr>
        <p:txBody>
          <a:bodyPr wrap="square">
            <a:spAutoFit/>
          </a:bodyPr>
          <a:lstStyle/>
          <a:p>
            <a:pPr algn="ctr"/>
            <a:r>
              <a:rPr lang="zh-TW" altLang="en-US" dirty="0">
                <a:latin typeface="標楷體" pitchFamily="65" charset="-120"/>
                <a:ea typeface="標楷體" pitchFamily="65" charset="-120"/>
                <a:cs typeface="Times New Roman" pitchFamily="18" charset="0"/>
              </a:rPr>
              <a:t>單棟溫室</a:t>
            </a:r>
          </a:p>
        </p:txBody>
      </p:sp>
      <p:sp>
        <p:nvSpPr>
          <p:cNvPr id="47" name="矩形 46"/>
          <p:cNvSpPr/>
          <p:nvPr/>
        </p:nvSpPr>
        <p:spPr>
          <a:xfrm>
            <a:off x="2331277" y="5497932"/>
            <a:ext cx="407357" cy="1200329"/>
          </a:xfrm>
          <a:prstGeom prst="rect">
            <a:avLst/>
          </a:prstGeom>
        </p:spPr>
        <p:txBody>
          <a:bodyPr wrap="square">
            <a:spAutoFit/>
          </a:bodyPr>
          <a:lstStyle/>
          <a:p>
            <a:pPr algn="ctr"/>
            <a:r>
              <a:rPr lang="zh-TW" altLang="en-US" dirty="0">
                <a:latin typeface="標楷體" pitchFamily="65" charset="-120"/>
                <a:ea typeface="標楷體" pitchFamily="65" charset="-120"/>
                <a:cs typeface="Times New Roman" pitchFamily="18" charset="0"/>
              </a:rPr>
              <a:t>連棟溫室</a:t>
            </a:r>
          </a:p>
        </p:txBody>
      </p:sp>
      <p:sp>
        <p:nvSpPr>
          <p:cNvPr id="48" name="矩形 47"/>
          <p:cNvSpPr/>
          <p:nvPr/>
        </p:nvSpPr>
        <p:spPr>
          <a:xfrm>
            <a:off x="8534035" y="5396426"/>
            <a:ext cx="407357" cy="1200329"/>
          </a:xfrm>
          <a:prstGeom prst="rect">
            <a:avLst/>
          </a:prstGeom>
        </p:spPr>
        <p:txBody>
          <a:bodyPr wrap="square">
            <a:spAutoFit/>
          </a:bodyPr>
          <a:lstStyle/>
          <a:p>
            <a:pPr algn="ctr"/>
            <a:r>
              <a:rPr lang="zh-TW" altLang="en-US" dirty="0">
                <a:latin typeface="標楷體" pitchFamily="65" charset="-120"/>
                <a:ea typeface="標楷體" pitchFamily="65" charset="-120"/>
                <a:cs typeface="Times New Roman" pitchFamily="18" charset="0"/>
              </a:rPr>
              <a:t>結構分析</a:t>
            </a:r>
          </a:p>
        </p:txBody>
      </p:sp>
    </p:spTree>
    <p:extLst>
      <p:ext uri="{BB962C8B-B14F-4D97-AF65-F5344CB8AC3E}">
        <p14:creationId xmlns:p14="http://schemas.microsoft.com/office/powerpoint/2010/main" val="2047165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263" y="4353952"/>
            <a:ext cx="3362586" cy="2262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標題 1"/>
          <p:cNvSpPr>
            <a:spLocks noGrp="1"/>
          </p:cNvSpPr>
          <p:nvPr>
            <p:ph type="title"/>
          </p:nvPr>
        </p:nvSpPr>
        <p:spPr>
          <a:xfrm>
            <a:off x="239150" y="218753"/>
            <a:ext cx="8717046" cy="763588"/>
          </a:xfrm>
        </p:spPr>
        <p:txBody>
          <a:bodyPr/>
          <a:lstStyle/>
          <a:p>
            <a:pPr algn="ctr">
              <a:defRPr/>
            </a:pP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溫室設計技術研究開發</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22</a:t>
            </a:fld>
            <a:endParaRPr lang="zh-TW" altLang="en-US" dirty="0">
              <a:solidFill>
                <a:prstClr val="black">
                  <a:tint val="75000"/>
                </a:prstClr>
              </a:solidFill>
            </a:endParaRPr>
          </a:p>
        </p:txBody>
      </p:sp>
      <p:sp>
        <p:nvSpPr>
          <p:cNvPr id="20" name="文字方塊 5"/>
          <p:cNvSpPr txBox="1">
            <a:spLocks noChangeArrowheads="1"/>
          </p:cNvSpPr>
          <p:nvPr/>
        </p:nvSpPr>
        <p:spPr bwMode="auto">
          <a:xfrm>
            <a:off x="353046" y="2605547"/>
            <a:ext cx="4196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en-US" altLang="zh-TW" sz="1800" b="1" dirty="0">
                <a:latin typeface="Times New Roman" pitchFamily="18" charset="0"/>
                <a:ea typeface="標楷體" panose="03000509000000000000" pitchFamily="65" charset="-120"/>
                <a:cs typeface="Times New Roman" pitchFamily="18" charset="0"/>
              </a:rPr>
              <a:t>C</a:t>
            </a:r>
            <a:r>
              <a:rPr lang="zh-TW" altLang="en-US" sz="1800" b="1" dirty="0">
                <a:latin typeface="Times New Roman" pitchFamily="18" charset="0"/>
                <a:ea typeface="標楷體" panose="03000509000000000000" pitchFamily="65" charset="-120"/>
                <a:cs typeface="Times New Roman" pitchFamily="18" charset="0"/>
              </a:rPr>
              <a:t>型鋼</a:t>
            </a:r>
          </a:p>
        </p:txBody>
      </p:sp>
      <p:graphicFrame>
        <p:nvGraphicFramePr>
          <p:cNvPr id="21" name="表格 20"/>
          <p:cNvGraphicFramePr>
            <a:graphicFrameLocks noGrp="1"/>
          </p:cNvGraphicFramePr>
          <p:nvPr>
            <p:extLst/>
          </p:nvPr>
        </p:nvGraphicFramePr>
        <p:xfrm>
          <a:off x="353048" y="1367459"/>
          <a:ext cx="8326869" cy="1243270"/>
        </p:xfrm>
        <a:graphic>
          <a:graphicData uri="http://schemas.openxmlformats.org/drawingml/2006/table">
            <a:tbl>
              <a:tblPr>
                <a:tableStyleId>{5C22544A-7EE6-4342-B048-85BDC9FD1C3A}</a:tableStyleId>
              </a:tblPr>
              <a:tblGrid>
                <a:gridCol w="895101">
                  <a:extLst>
                    <a:ext uri="{9D8B030D-6E8A-4147-A177-3AD203B41FA5}">
                      <a16:colId xmlns:a16="http://schemas.microsoft.com/office/drawing/2014/main" val="20000"/>
                    </a:ext>
                  </a:extLst>
                </a:gridCol>
                <a:gridCol w="1185263">
                  <a:extLst>
                    <a:ext uri="{9D8B030D-6E8A-4147-A177-3AD203B41FA5}">
                      <a16:colId xmlns:a16="http://schemas.microsoft.com/office/drawing/2014/main" val="20001"/>
                    </a:ext>
                  </a:extLst>
                </a:gridCol>
                <a:gridCol w="1424716">
                  <a:extLst>
                    <a:ext uri="{9D8B030D-6E8A-4147-A177-3AD203B41FA5}">
                      <a16:colId xmlns:a16="http://schemas.microsoft.com/office/drawing/2014/main" val="20002"/>
                    </a:ext>
                  </a:extLst>
                </a:gridCol>
                <a:gridCol w="1443311">
                  <a:extLst>
                    <a:ext uri="{9D8B030D-6E8A-4147-A177-3AD203B41FA5}">
                      <a16:colId xmlns:a16="http://schemas.microsoft.com/office/drawing/2014/main" val="20003"/>
                    </a:ext>
                  </a:extLst>
                </a:gridCol>
                <a:gridCol w="881224">
                  <a:extLst>
                    <a:ext uri="{9D8B030D-6E8A-4147-A177-3AD203B41FA5}">
                      <a16:colId xmlns:a16="http://schemas.microsoft.com/office/drawing/2014/main" val="20004"/>
                    </a:ext>
                  </a:extLst>
                </a:gridCol>
                <a:gridCol w="1248627">
                  <a:extLst>
                    <a:ext uri="{9D8B030D-6E8A-4147-A177-3AD203B41FA5}">
                      <a16:colId xmlns:a16="http://schemas.microsoft.com/office/drawing/2014/main" val="20005"/>
                    </a:ext>
                  </a:extLst>
                </a:gridCol>
                <a:gridCol w="1248627">
                  <a:extLst>
                    <a:ext uri="{9D8B030D-6E8A-4147-A177-3AD203B41FA5}">
                      <a16:colId xmlns:a16="http://schemas.microsoft.com/office/drawing/2014/main" val="20006"/>
                    </a:ext>
                  </a:extLst>
                </a:gridCol>
              </a:tblGrid>
              <a:tr h="576064">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標楷體" pitchFamily="65" charset="-120"/>
                          <a:ea typeface="標楷體" pitchFamily="65" charset="-120"/>
                          <a:cs typeface="Times New Roman" pitchFamily="18" charset="0"/>
                        </a:rPr>
                        <a:t>型鋼形式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外徑</a:t>
                      </a:r>
                      <a:endParaRPr lang="en-US" altLang="zh-TW" sz="1800" b="0" i="0" u="none" strike="noStrike" dirty="0">
                        <a:solidFill>
                          <a:schemeClr val="tx1"/>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厚度</a:t>
                      </a:r>
                      <a:endParaRPr lang="en-US" altLang="zh-TW" sz="1800" b="0" i="0" u="none" strike="noStrike" dirty="0">
                        <a:solidFill>
                          <a:schemeClr val="tx1"/>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每米重量</a:t>
                      </a:r>
                      <a:br>
                        <a:rPr lang="zh-TW" altLang="en-US" sz="1800" b="0" i="0" u="none" strike="noStrike" dirty="0">
                          <a:solidFill>
                            <a:schemeClr val="tx1"/>
                          </a:solidFill>
                          <a:effectLst/>
                          <a:latin typeface="Times New Roman" pitchFamily="18" charset="0"/>
                          <a:ea typeface="標楷體" pitchFamily="65" charset="-120"/>
                          <a:cs typeface="Times New Roman" pitchFamily="18" charset="0"/>
                        </a:rPr>
                      </a:b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a:t>
                      </a:r>
                      <a:r>
                        <a:rPr lang="en-US" sz="1800" b="0" i="0" u="none" strike="noStrike" dirty="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長度</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33603">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JSC 590R</a:t>
                      </a:r>
                      <a:endParaRPr lang="zh-TW"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 75 x 45</a:t>
                      </a:r>
                      <a:r>
                        <a:rPr lang="zh-TW" altLang="en-US" sz="1800" b="0" i="0" u="none" strike="noStrike" kern="1200" dirty="0">
                          <a:solidFill>
                            <a:schemeClr val="tx1"/>
                          </a:solidFill>
                          <a:effectLst/>
                          <a:latin typeface="Times New Roman" pitchFamily="18" charset="0"/>
                          <a:ea typeface="+mn-ea"/>
                          <a:cs typeface="Times New Roman" pitchFamily="18" charset="0"/>
                        </a:rPr>
                        <a:t> </a:t>
                      </a:r>
                      <a:r>
                        <a:rPr lang="en-US" altLang="zh-TW" sz="1800" b="0" i="0" u="none" strike="noStrike" kern="1200" dirty="0">
                          <a:solidFill>
                            <a:schemeClr val="tx1"/>
                          </a:solidFill>
                          <a:effectLst/>
                          <a:latin typeface="Times New Roman" pitchFamily="18" charset="0"/>
                          <a:ea typeface="+mn-ea"/>
                          <a:cs typeface="Times New Roman" pitchFamily="18" charset="0"/>
                        </a:rPr>
                        <a:t>x 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3603">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 </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U</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JSC 590R</a:t>
                      </a:r>
                      <a:endParaRPr lang="zh-TW"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45 x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22" name="矩形 21"/>
          <p:cNvSpPr/>
          <p:nvPr/>
        </p:nvSpPr>
        <p:spPr>
          <a:xfrm>
            <a:off x="353046" y="864757"/>
            <a:ext cx="7963370" cy="502702"/>
          </a:xfrm>
          <a:prstGeom prst="rect">
            <a:avLst/>
          </a:prstGeom>
        </p:spPr>
        <p:txBody>
          <a:bodyPr wrap="square">
            <a:spAutoFit/>
          </a:bodyPr>
          <a:lstStyle/>
          <a:p>
            <a:pPr>
              <a:lnSpc>
                <a:spcPts val="3200"/>
              </a:lnSpc>
            </a:pPr>
            <a:r>
              <a:rPr lang="zh-TW" altLang="en-US" b="1" dirty="0">
                <a:solidFill>
                  <a:prstClr val="black"/>
                </a:solidFill>
                <a:latin typeface="Times New Roman" pitchFamily="18" charset="0"/>
                <a:ea typeface="標楷體" pitchFamily="65" charset="-120"/>
                <a:cs typeface="Times New Roman" pitchFamily="18" charset="0"/>
              </a:rPr>
              <a:t>力霸梁型鋼開發尺寸及工程圖</a:t>
            </a:r>
          </a:p>
        </p:txBody>
      </p:sp>
      <p:sp>
        <p:nvSpPr>
          <p:cNvPr id="23" name="文字方塊 5"/>
          <p:cNvSpPr txBox="1">
            <a:spLocks noChangeArrowheads="1"/>
          </p:cNvSpPr>
          <p:nvPr/>
        </p:nvSpPr>
        <p:spPr bwMode="auto">
          <a:xfrm>
            <a:off x="353046" y="4581128"/>
            <a:ext cx="4196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en-US" altLang="zh-TW" sz="1800" b="1" dirty="0">
                <a:latin typeface="Times New Roman" pitchFamily="18" charset="0"/>
                <a:ea typeface="標楷體" panose="03000509000000000000" pitchFamily="65" charset="-120"/>
                <a:cs typeface="Times New Roman" pitchFamily="18" charset="0"/>
              </a:rPr>
              <a:t>U</a:t>
            </a:r>
            <a:r>
              <a:rPr lang="zh-TW" altLang="en-US" sz="1800" b="1" dirty="0">
                <a:latin typeface="Times New Roman" pitchFamily="18" charset="0"/>
                <a:ea typeface="標楷體" panose="03000509000000000000" pitchFamily="65" charset="-120"/>
                <a:cs typeface="Times New Roman" pitchFamily="18" charset="0"/>
              </a:rPr>
              <a:t>型鋼</a:t>
            </a:r>
          </a:p>
        </p:txBody>
      </p:sp>
      <p:pic>
        <p:nvPicPr>
          <p:cNvPr id="2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110" y="4515236"/>
            <a:ext cx="2664296" cy="23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0" y="5234311"/>
            <a:ext cx="1921501" cy="140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968" y="2974879"/>
            <a:ext cx="76295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文字方塊 5"/>
          <p:cNvSpPr txBox="1">
            <a:spLocks noChangeArrowheads="1"/>
          </p:cNvSpPr>
          <p:nvPr/>
        </p:nvSpPr>
        <p:spPr bwMode="auto">
          <a:xfrm>
            <a:off x="6444208" y="6100524"/>
            <a:ext cx="2235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zh-TW" altLang="en-US" sz="1800" b="1" dirty="0">
                <a:latin typeface="Times New Roman" pitchFamily="18" charset="0"/>
                <a:ea typeface="標楷體" panose="03000509000000000000" pitchFamily="65" charset="-120"/>
                <a:cs typeface="Times New Roman" pitchFamily="18" charset="0"/>
              </a:rPr>
              <a:t>機械組合式力霸梁</a:t>
            </a:r>
          </a:p>
        </p:txBody>
      </p:sp>
    </p:spTree>
    <p:extLst>
      <p:ext uri="{BB962C8B-B14F-4D97-AF65-F5344CB8AC3E}">
        <p14:creationId xmlns:p14="http://schemas.microsoft.com/office/powerpoint/2010/main" val="141997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239150" y="218753"/>
            <a:ext cx="8717046" cy="763588"/>
          </a:xfrm>
        </p:spPr>
        <p:txBody>
          <a:bodyPr/>
          <a:lstStyle/>
          <a:p>
            <a:pPr algn="ct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太陽能農棚研究開發</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23</a:t>
            </a:fld>
            <a:endParaRPr lang="zh-TW" altLang="en-US" dirty="0">
              <a:solidFill>
                <a:prstClr val="black">
                  <a:tint val="75000"/>
                </a:prstClr>
              </a:solidFill>
            </a:endParaRPr>
          </a:p>
        </p:txBody>
      </p:sp>
      <p:sp>
        <p:nvSpPr>
          <p:cNvPr id="62" name="文字方塊 5"/>
          <p:cNvSpPr txBox="1">
            <a:spLocks noChangeArrowheads="1"/>
          </p:cNvSpPr>
          <p:nvPr/>
        </p:nvSpPr>
        <p:spPr bwMode="auto">
          <a:xfrm>
            <a:off x="5142650" y="6383118"/>
            <a:ext cx="35793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None/>
            </a:pPr>
            <a:r>
              <a:rPr lang="zh-TW" altLang="en-US" sz="1800" dirty="0">
                <a:latin typeface="標楷體" pitchFamily="65" charset="-120"/>
                <a:ea typeface="標楷體" pitchFamily="65" charset="-120"/>
                <a:cs typeface="Times New Roman" pitchFamily="18" charset="0"/>
              </a:rPr>
              <a:t>太陽能板支架結構變形量分布</a:t>
            </a:r>
          </a:p>
        </p:txBody>
      </p:sp>
      <p:sp>
        <p:nvSpPr>
          <p:cNvPr id="28" name="文字方塊 5"/>
          <p:cNvSpPr txBox="1">
            <a:spLocks noChangeArrowheads="1"/>
          </p:cNvSpPr>
          <p:nvPr/>
        </p:nvSpPr>
        <p:spPr bwMode="auto">
          <a:xfrm>
            <a:off x="76869" y="6382562"/>
            <a:ext cx="4973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latin typeface="標楷體" pitchFamily="65" charset="-120"/>
                <a:ea typeface="標楷體" pitchFamily="65" charset="-120"/>
              </a:rPr>
              <a:t>太陽能板屋頂支架圖</a:t>
            </a:r>
          </a:p>
        </p:txBody>
      </p:sp>
      <p:pic>
        <p:nvPicPr>
          <p:cNvPr id="2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65" y="4602001"/>
            <a:ext cx="4938185" cy="181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35" y="1099102"/>
            <a:ext cx="3638974" cy="309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矩形 30"/>
          <p:cNvSpPr/>
          <p:nvPr/>
        </p:nvSpPr>
        <p:spPr>
          <a:xfrm>
            <a:off x="4491126" y="1549344"/>
            <a:ext cx="450164" cy="2031325"/>
          </a:xfrm>
          <a:prstGeom prst="rect">
            <a:avLst/>
          </a:prstGeom>
        </p:spPr>
        <p:txBody>
          <a:bodyPr wrap="square">
            <a:spAutoFit/>
          </a:bodyPr>
          <a:lstStyle/>
          <a:p>
            <a:pPr algn="ctr"/>
            <a:r>
              <a:rPr lang="zh-TW" altLang="en-US" dirty="0">
                <a:latin typeface="標楷體" pitchFamily="65" charset="-120"/>
                <a:ea typeface="標楷體" pitchFamily="65" charset="-120"/>
              </a:rPr>
              <a:t>太陽能支架結構</a:t>
            </a:r>
          </a:p>
        </p:txBody>
      </p:sp>
      <p:sp>
        <p:nvSpPr>
          <p:cNvPr id="32" name="橢圓 31"/>
          <p:cNvSpPr/>
          <p:nvPr/>
        </p:nvSpPr>
        <p:spPr>
          <a:xfrm>
            <a:off x="4202459"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501180"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2799900"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2098620"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1397340"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p:cNvSpPr/>
          <p:nvPr/>
        </p:nvSpPr>
        <p:spPr>
          <a:xfrm>
            <a:off x="696060"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4202459" y="1791110"/>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4202459" y="2543086"/>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4202459" y="329506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4202459"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3501180"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p:cNvSpPr/>
          <p:nvPr/>
        </p:nvSpPr>
        <p:spPr>
          <a:xfrm>
            <a:off x="2799900"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p:cNvSpPr/>
          <p:nvPr/>
        </p:nvSpPr>
        <p:spPr>
          <a:xfrm>
            <a:off x="2098620"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p:cNvSpPr/>
          <p:nvPr/>
        </p:nvSpPr>
        <p:spPr>
          <a:xfrm>
            <a:off x="1397340"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p:cNvSpPr/>
          <p:nvPr/>
        </p:nvSpPr>
        <p:spPr>
          <a:xfrm>
            <a:off x="696060"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696060" y="1813208"/>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p:cNvSpPr/>
          <p:nvPr/>
        </p:nvSpPr>
        <p:spPr>
          <a:xfrm>
            <a:off x="696060" y="2565007"/>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696060" y="3316806"/>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5"/>
          <p:cNvSpPr txBox="1">
            <a:spLocks noChangeArrowheads="1"/>
          </p:cNvSpPr>
          <p:nvPr/>
        </p:nvSpPr>
        <p:spPr bwMode="auto">
          <a:xfrm>
            <a:off x="4941291" y="3504951"/>
            <a:ext cx="397762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latin typeface="標楷體" pitchFamily="65" charset="-120"/>
                <a:ea typeface="標楷體" pitchFamily="65" charset="-120"/>
              </a:rPr>
              <a:t>太陽能板支架結構</a:t>
            </a:r>
            <a:r>
              <a:rPr lang="en-US" altLang="zh-TW" dirty="0">
                <a:latin typeface="Times New Roman" pitchFamily="18" charset="0"/>
                <a:ea typeface="標楷體" pitchFamily="65" charset="-120"/>
                <a:cs typeface="Times New Roman" pitchFamily="18" charset="0"/>
              </a:rPr>
              <a:t>3D</a:t>
            </a:r>
            <a:r>
              <a:rPr lang="zh-TW" altLang="en-US" dirty="0">
                <a:latin typeface="標楷體" pitchFamily="65" charset="-120"/>
                <a:ea typeface="標楷體" pitchFamily="65" charset="-120"/>
              </a:rPr>
              <a:t>圖</a:t>
            </a:r>
          </a:p>
        </p:txBody>
      </p:sp>
      <p:pic>
        <p:nvPicPr>
          <p:cNvPr id="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290" y="1069183"/>
            <a:ext cx="3977627" cy="2470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9505" y="4026663"/>
            <a:ext cx="3141198" cy="2355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1096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24</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24896" t="18333" r="27396" b="10556"/>
          <a:stretch/>
        </p:blipFill>
        <p:spPr>
          <a:xfrm>
            <a:off x="185736" y="72875"/>
            <a:ext cx="3838575" cy="3025365"/>
          </a:xfrm>
          <a:prstGeom prst="rect">
            <a:avLst/>
          </a:prstGeom>
        </p:spPr>
      </p:pic>
      <p:pic>
        <p:nvPicPr>
          <p:cNvPr id="7" name="圖片 6"/>
          <p:cNvPicPr>
            <a:picLocks noChangeAspect="1"/>
          </p:cNvPicPr>
          <p:nvPr/>
        </p:nvPicPr>
        <p:blipFill rotWithShape="1">
          <a:blip r:embed="rId3"/>
          <a:srcRect l="31354" t="31667" r="30417" b="19629"/>
          <a:stretch/>
        </p:blipFill>
        <p:spPr>
          <a:xfrm>
            <a:off x="4024311" y="72874"/>
            <a:ext cx="4462463" cy="3413275"/>
          </a:xfrm>
          <a:prstGeom prst="rect">
            <a:avLst/>
          </a:prstGeom>
        </p:spPr>
      </p:pic>
      <p:pic>
        <p:nvPicPr>
          <p:cNvPr id="8" name="圖片 7"/>
          <p:cNvPicPr>
            <a:picLocks noChangeAspect="1"/>
          </p:cNvPicPr>
          <p:nvPr/>
        </p:nvPicPr>
        <p:blipFill rotWithShape="1">
          <a:blip r:embed="rId4"/>
          <a:srcRect l="23854" t="18148" r="23646" b="15926"/>
          <a:stretch/>
        </p:blipFill>
        <p:spPr>
          <a:xfrm>
            <a:off x="619125" y="3118911"/>
            <a:ext cx="7896225" cy="3390900"/>
          </a:xfrm>
          <a:prstGeom prst="rect">
            <a:avLst/>
          </a:prstGeom>
        </p:spPr>
      </p:pic>
    </p:spTree>
    <p:extLst>
      <p:ext uri="{BB962C8B-B14F-4D97-AF65-F5344CB8AC3E}">
        <p14:creationId xmlns:p14="http://schemas.microsoft.com/office/powerpoint/2010/main" val="87923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02" y="449644"/>
            <a:ext cx="8686800" cy="3550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標題 1"/>
          <p:cNvSpPr>
            <a:spLocks noGrp="1"/>
          </p:cNvSpPr>
          <p:nvPr>
            <p:ph type="title"/>
          </p:nvPr>
        </p:nvSpPr>
        <p:spPr>
          <a:xfrm>
            <a:off x="239150" y="218753"/>
            <a:ext cx="8717046" cy="763588"/>
          </a:xfrm>
        </p:spPr>
        <p:txBody>
          <a:bodyPr/>
          <a:lstStyle/>
          <a:p>
            <a:pPr algn="ctr">
              <a:defRPr/>
            </a:pP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(4).【</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智慧化溫室防颱系統研究</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】500</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25</a:t>
            </a:fld>
            <a:endParaRPr lang="zh-TW" altLang="en-US" dirty="0">
              <a:solidFill>
                <a:prstClr val="black">
                  <a:tint val="75000"/>
                </a:prstClr>
              </a:solidFill>
            </a:endParaRPr>
          </a:p>
        </p:txBody>
      </p:sp>
      <p:sp>
        <p:nvSpPr>
          <p:cNvPr id="55" name="矩形 54"/>
          <p:cNvSpPr/>
          <p:nvPr/>
        </p:nvSpPr>
        <p:spPr>
          <a:xfrm>
            <a:off x="2197249" y="3348111"/>
            <a:ext cx="4152900" cy="369332"/>
          </a:xfrm>
          <a:prstGeom prst="rect">
            <a:avLst/>
          </a:prstGeom>
        </p:spPr>
        <p:txBody>
          <a:bodyPr wrap="square">
            <a:spAutoFit/>
          </a:bodyPr>
          <a:lstStyle/>
          <a:p>
            <a:pPr algn="ctr"/>
            <a:r>
              <a:rPr lang="zh-TW" altLang="en-US" kern="100" dirty="0">
                <a:latin typeface="Times New Roman" pitchFamily="18" charset="0"/>
                <a:ea typeface="標楷體"/>
                <a:cs typeface="Times New Roman" pitchFamily="18" charset="0"/>
              </a:rPr>
              <a:t>智慧化溫室防颱系統架構圖</a:t>
            </a:r>
            <a:endParaRPr lang="zh-TW" alt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871" y="3999963"/>
            <a:ext cx="5430129" cy="215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4591102" y="6157023"/>
            <a:ext cx="4152900" cy="369332"/>
          </a:xfrm>
          <a:prstGeom prst="rect">
            <a:avLst/>
          </a:prstGeom>
        </p:spPr>
        <p:txBody>
          <a:bodyPr wrap="square">
            <a:spAutoFit/>
          </a:bodyPr>
          <a:lstStyle/>
          <a:p>
            <a:pPr algn="ctr"/>
            <a:r>
              <a:rPr lang="zh-TW" altLang="en-US" kern="100" dirty="0">
                <a:latin typeface="Times New Roman" pitchFamily="18" charset="0"/>
                <a:ea typeface="標楷體"/>
                <a:cs typeface="Times New Roman" pitchFamily="18" charset="0"/>
              </a:rPr>
              <a:t>溫室技術知識庫架構圖</a:t>
            </a:r>
            <a:endParaRPr lang="zh-TW" altLang="en-US" dirty="0"/>
          </a:p>
        </p:txBody>
      </p:sp>
      <p:pic>
        <p:nvPicPr>
          <p:cNvPr id="16" name="圖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721" y="4346409"/>
            <a:ext cx="1502079" cy="1810613"/>
          </a:xfrm>
          <a:prstGeom prst="rect">
            <a:avLst/>
          </a:prstGeom>
        </p:spPr>
      </p:pic>
      <p:sp>
        <p:nvSpPr>
          <p:cNvPr id="17" name="矩形 16"/>
          <p:cNvSpPr/>
          <p:nvPr/>
        </p:nvSpPr>
        <p:spPr>
          <a:xfrm>
            <a:off x="163360" y="6163625"/>
            <a:ext cx="1828800" cy="369332"/>
          </a:xfrm>
          <a:prstGeom prst="rect">
            <a:avLst/>
          </a:prstGeom>
        </p:spPr>
        <p:txBody>
          <a:bodyPr wrap="square">
            <a:spAutoFit/>
          </a:bodyPr>
          <a:lstStyle/>
          <a:p>
            <a:pPr algn="ctr"/>
            <a:r>
              <a:rPr lang="zh-TW" altLang="en-US" dirty="0">
                <a:latin typeface="標楷體" pitchFamily="65" charset="-120"/>
                <a:ea typeface="標楷體" pitchFamily="65" charset="-120"/>
              </a:rPr>
              <a:t>颱風路徑編號圖</a:t>
            </a:r>
          </a:p>
        </p:txBody>
      </p:sp>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49" y="4346409"/>
            <a:ext cx="1397533" cy="178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2013215" y="6135933"/>
            <a:ext cx="1828800" cy="369332"/>
          </a:xfrm>
          <a:prstGeom prst="rect">
            <a:avLst/>
          </a:prstGeom>
        </p:spPr>
        <p:txBody>
          <a:bodyPr wrap="square">
            <a:spAutoFit/>
          </a:bodyPr>
          <a:lstStyle/>
          <a:p>
            <a:pPr algn="ctr"/>
            <a:r>
              <a:rPr lang="zh-TW" altLang="en-US" dirty="0">
                <a:latin typeface="標楷體" pitchFamily="65" charset="-120"/>
                <a:ea typeface="標楷體" pitchFamily="65" charset="-120"/>
              </a:rPr>
              <a:t>颱風路徑圖</a:t>
            </a:r>
          </a:p>
        </p:txBody>
      </p:sp>
    </p:spTree>
    <p:extLst>
      <p:ext uri="{BB962C8B-B14F-4D97-AF65-F5344CB8AC3E}">
        <p14:creationId xmlns:p14="http://schemas.microsoft.com/office/powerpoint/2010/main" val="2817514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68" t="3840"/>
          <a:stretch/>
        </p:blipFill>
        <p:spPr bwMode="auto">
          <a:xfrm>
            <a:off x="1891834" y="748199"/>
            <a:ext cx="7252165" cy="530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標題 1"/>
          <p:cNvSpPr>
            <a:spLocks noGrp="1"/>
          </p:cNvSpPr>
          <p:nvPr>
            <p:ph type="title"/>
          </p:nvPr>
        </p:nvSpPr>
        <p:spPr>
          <a:xfrm>
            <a:off x="239150" y="218753"/>
            <a:ext cx="8717046" cy="763588"/>
          </a:xfrm>
        </p:spPr>
        <p:txBody>
          <a:bodyPr/>
          <a:lstStyle/>
          <a:p>
            <a:pPr algn="ctr">
              <a:defRPr/>
            </a:pP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智慧化溫室防颱系統研究</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26</a:t>
            </a:fld>
            <a:endParaRPr lang="zh-TW" altLang="en-US" dirty="0">
              <a:solidFill>
                <a:prstClr val="black">
                  <a:tint val="75000"/>
                </a:prstClr>
              </a:solidFill>
            </a:endParaRPr>
          </a:p>
        </p:txBody>
      </p:sp>
      <p:pic>
        <p:nvPicPr>
          <p:cNvPr id="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16" y="748199"/>
            <a:ext cx="3539910" cy="302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矩形 52"/>
          <p:cNvSpPr/>
          <p:nvPr/>
        </p:nvSpPr>
        <p:spPr>
          <a:xfrm>
            <a:off x="0" y="3773763"/>
            <a:ext cx="4152900" cy="369332"/>
          </a:xfrm>
          <a:prstGeom prst="rect">
            <a:avLst/>
          </a:prstGeom>
        </p:spPr>
        <p:txBody>
          <a:bodyPr wrap="square">
            <a:spAutoFit/>
          </a:bodyPr>
          <a:lstStyle/>
          <a:p>
            <a:pPr algn="ctr"/>
            <a:r>
              <a:rPr lang="zh-TW" altLang="en-US" kern="100" dirty="0">
                <a:latin typeface="Times New Roman" pitchFamily="18" charset="0"/>
                <a:ea typeface="標楷體"/>
                <a:cs typeface="Times New Roman" pitchFamily="18" charset="0"/>
              </a:rPr>
              <a:t>溫室總體規劃系統流程圖</a:t>
            </a:r>
            <a:endParaRPr lang="zh-TW" altLang="en-US" dirty="0"/>
          </a:p>
        </p:txBody>
      </p:sp>
      <p:sp>
        <p:nvSpPr>
          <p:cNvPr id="55" name="矩形 54"/>
          <p:cNvSpPr/>
          <p:nvPr/>
        </p:nvSpPr>
        <p:spPr>
          <a:xfrm>
            <a:off x="4808806" y="6049108"/>
            <a:ext cx="4152900" cy="369332"/>
          </a:xfrm>
          <a:prstGeom prst="rect">
            <a:avLst/>
          </a:prstGeom>
        </p:spPr>
        <p:txBody>
          <a:bodyPr wrap="square">
            <a:spAutoFit/>
          </a:bodyPr>
          <a:lstStyle/>
          <a:p>
            <a:pPr algn="ctr"/>
            <a:r>
              <a:rPr lang="zh-TW" altLang="en-US" kern="100" dirty="0">
                <a:latin typeface="Times New Roman" pitchFamily="18" charset="0"/>
                <a:ea typeface="標楷體"/>
                <a:cs typeface="Times New Roman" pitchFamily="18" charset="0"/>
              </a:rPr>
              <a:t>溫室總體規劃系統架構圖</a:t>
            </a:r>
            <a:endParaRPr lang="zh-TW" altLang="en-US" dirty="0"/>
          </a:p>
        </p:txBody>
      </p:sp>
      <p:pic>
        <p:nvPicPr>
          <p:cNvPr id="5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961" y="4143094"/>
            <a:ext cx="3316939" cy="224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矩形 56"/>
          <p:cNvSpPr/>
          <p:nvPr/>
        </p:nvSpPr>
        <p:spPr>
          <a:xfrm>
            <a:off x="417980" y="6386174"/>
            <a:ext cx="4152900" cy="369332"/>
          </a:xfrm>
          <a:prstGeom prst="rect">
            <a:avLst/>
          </a:prstGeom>
        </p:spPr>
        <p:txBody>
          <a:bodyPr wrap="square">
            <a:spAutoFit/>
          </a:bodyPr>
          <a:lstStyle/>
          <a:p>
            <a:pPr algn="ctr"/>
            <a:r>
              <a:rPr lang="zh-TW" altLang="en-US" kern="100" dirty="0">
                <a:latin typeface="Times New Roman" pitchFamily="18" charset="0"/>
                <a:ea typeface="標楷體"/>
                <a:cs typeface="Times New Roman" pitchFamily="18" charset="0"/>
              </a:rPr>
              <a:t>溫室總體規劃系統關聯圖</a:t>
            </a:r>
            <a:endParaRPr lang="zh-TW" altLang="en-US" dirty="0"/>
          </a:p>
        </p:txBody>
      </p:sp>
    </p:spTree>
    <p:extLst>
      <p:ext uri="{BB962C8B-B14F-4D97-AF65-F5344CB8AC3E}">
        <p14:creationId xmlns:p14="http://schemas.microsoft.com/office/powerpoint/2010/main" val="2501310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27</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1874" t="15556" r="9063" b="36296"/>
          <a:stretch/>
        </p:blipFill>
        <p:spPr>
          <a:xfrm>
            <a:off x="142876" y="1047750"/>
            <a:ext cx="8877300" cy="2914650"/>
          </a:xfrm>
          <a:prstGeom prst="rect">
            <a:avLst/>
          </a:prstGeom>
        </p:spPr>
      </p:pic>
    </p:spTree>
    <p:extLst>
      <p:ext uri="{BB962C8B-B14F-4D97-AF65-F5344CB8AC3E}">
        <p14:creationId xmlns:p14="http://schemas.microsoft.com/office/powerpoint/2010/main" val="729663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10447644"/>
              </p:ext>
            </p:extLst>
          </p:nvPr>
        </p:nvGraphicFramePr>
        <p:xfrm>
          <a:off x="335388" y="370875"/>
          <a:ext cx="8673701" cy="5704970"/>
        </p:xfrm>
        <a:graphic>
          <a:graphicData uri="http://schemas.openxmlformats.org/drawingml/2006/table">
            <a:tbl>
              <a:tblPr firstRow="1" firstCol="1" bandRow="1">
                <a:tableStyleId>{5C22544A-7EE6-4342-B048-85BDC9FD1C3A}</a:tableStyleId>
              </a:tblPr>
              <a:tblGrid>
                <a:gridCol w="2003078">
                  <a:extLst>
                    <a:ext uri="{9D8B030D-6E8A-4147-A177-3AD203B41FA5}">
                      <a16:colId xmlns:a16="http://schemas.microsoft.com/office/drawing/2014/main" val="20000"/>
                    </a:ext>
                  </a:extLst>
                </a:gridCol>
                <a:gridCol w="2398426">
                  <a:extLst>
                    <a:ext uri="{9D8B030D-6E8A-4147-A177-3AD203B41FA5}">
                      <a16:colId xmlns:a16="http://schemas.microsoft.com/office/drawing/2014/main" val="20001"/>
                    </a:ext>
                  </a:extLst>
                </a:gridCol>
                <a:gridCol w="4272197">
                  <a:extLst>
                    <a:ext uri="{9D8B030D-6E8A-4147-A177-3AD203B41FA5}">
                      <a16:colId xmlns:a16="http://schemas.microsoft.com/office/drawing/2014/main" val="20002"/>
                    </a:ext>
                  </a:extLst>
                </a:gridCol>
              </a:tblGrid>
              <a:tr h="639551">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主要關鍵技術</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應用範圍</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圖示說明</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738515">
                <a:tc>
                  <a:txBody>
                    <a:bodyPr/>
                    <a:lstStyle/>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1.</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溫室技術知識庫</a:t>
                      </a:r>
                      <a:endParaRPr lang="en-US" alt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endParaRPr>
                    </a:p>
                    <a:p>
                      <a:pPr marL="182563" indent="0">
                        <a:lnSpc>
                          <a:spcPct val="150000"/>
                        </a:lnSpc>
                        <a:spcAft>
                          <a:spcPts val="0"/>
                        </a:spcAft>
                      </a:pPr>
                      <a:r>
                        <a:rPr lang="zh-TW" alt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      </a:t>
                      </a: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(1).</a:t>
                      </a:r>
                      <a:r>
                        <a:rPr lang="zh-TW" alt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先進國溫室規範</a:t>
                      </a:r>
                    </a:p>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(2</a:t>
                      </a:r>
                      <a:r>
                        <a:rPr lang="en-US" sz="1800" b="1"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國家溫室標準圖</a:t>
                      </a:r>
                      <a:endParaRPr lang="en-US" alt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(3).</a:t>
                      </a:r>
                      <a:r>
                        <a:rPr lang="zh-TW" altLang="en-US"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專業</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altLang="en-US"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經驗</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圖</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630934">
                <a:tc>
                  <a:txBody>
                    <a:bodyPr/>
                    <a:lstStyle/>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2.</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溫室流體</a:t>
                      </a:r>
                    </a:p>
                    <a:p>
                      <a:pPr marL="0"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計算分析</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(1).</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颱風影響性分析</a:t>
                      </a:r>
                    </a:p>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(2).</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颱風流體計算分析</a:t>
                      </a:r>
                    </a:p>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(3).</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altLang="en-US"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內外熱</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流分析</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695970">
                <a:tc>
                  <a:txBody>
                    <a:bodyPr/>
                    <a:lstStyle/>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3.</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溫室電腦輔助</a:t>
                      </a:r>
                    </a:p>
                    <a:p>
                      <a:pPr marL="0"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工程分析系統</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(1).</a:t>
                      </a:r>
                      <a:r>
                        <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電腦輔助</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工程設計</a:t>
                      </a:r>
                      <a:endParaRPr lang="en-US" alt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alt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(2).</a:t>
                      </a:r>
                      <a:r>
                        <a:rPr lang="zh-TW" alt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電腦輔助</a:t>
                      </a:r>
                      <a:r>
                        <a:rPr lang="zh-TW" altLang="en-US"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材料分析</a:t>
                      </a:r>
                      <a:endPar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(3).</a:t>
                      </a:r>
                      <a:r>
                        <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電腦輔助</a:t>
                      </a:r>
                      <a:r>
                        <a:rPr lang="zh-TW" altLang="en-US"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結構</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分析</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61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782" y="1090066"/>
            <a:ext cx="1266825" cy="1552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物件 2"/>
          <p:cNvGraphicFramePr>
            <a:graphicFrameLocks noChangeAspect="1"/>
          </p:cNvGraphicFramePr>
          <p:nvPr>
            <p:extLst>
              <p:ext uri="{D42A27DB-BD31-4B8C-83A1-F6EECF244321}">
                <p14:modId xmlns:p14="http://schemas.microsoft.com/office/powerpoint/2010/main" val="1511874350"/>
              </p:ext>
            </p:extLst>
          </p:nvPr>
        </p:nvGraphicFramePr>
        <p:xfrm>
          <a:off x="6777946" y="1033047"/>
          <a:ext cx="1830287" cy="1589735"/>
        </p:xfrm>
        <a:graphic>
          <a:graphicData uri="http://schemas.openxmlformats.org/presentationml/2006/ole">
            <mc:AlternateContent xmlns:mc="http://schemas.openxmlformats.org/markup-compatibility/2006">
              <mc:Choice xmlns:v="urn:schemas-microsoft-com:vml" Requires="v">
                <p:oleObj spid="_x0000_s1046" name="點陣圖影像" r:id="rId4" imgW="4495238" imgH="3905795" progId="Paint.Picture">
                  <p:embed/>
                </p:oleObj>
              </mc:Choice>
              <mc:Fallback>
                <p:oleObj name="點陣圖影像" r:id="rId4" imgW="4495238" imgH="3905795"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946" y="1033047"/>
                        <a:ext cx="1830287" cy="1589735"/>
                      </a:xfrm>
                      <a:prstGeom prst="rect">
                        <a:avLst/>
                      </a:prstGeom>
                      <a:noFill/>
                    </p:spPr>
                  </p:pic>
                </p:oleObj>
              </mc:Fallback>
            </mc:AlternateContent>
          </a:graphicData>
        </a:graphic>
      </p:graphicFrame>
      <p:pic>
        <p:nvPicPr>
          <p:cNvPr id="6147" name="圖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83" y="4402435"/>
            <a:ext cx="2952328" cy="1628775"/>
          </a:xfrm>
          <a:prstGeom prst="rect">
            <a:avLst/>
          </a:prstGeom>
          <a:noFill/>
          <a:extLst>
            <a:ext uri="{909E8E84-426E-40DD-AFC4-6F175D3DCCD1}">
              <a14:hiddenFill xmlns:a14="http://schemas.microsoft.com/office/drawing/2010/main">
                <a:solidFill>
                  <a:srgbClr val="FFFFFF"/>
                </a:solidFill>
              </a14:hiddenFill>
            </a:ext>
          </a:extLst>
        </p:spPr>
      </p:pic>
      <p:sp>
        <p:nvSpPr>
          <p:cNvPr id="6" name="投影片編號版面配置區 5"/>
          <p:cNvSpPr>
            <a:spLocks noGrp="1"/>
          </p:cNvSpPr>
          <p:nvPr>
            <p:ph type="sldNum" sz="quarter" idx="12"/>
          </p:nvPr>
        </p:nvSpPr>
        <p:spPr/>
        <p:txBody>
          <a:bodyPr/>
          <a:lstStyle/>
          <a:p>
            <a:fld id="{2D529407-8EB2-404B-8C45-97B6E7DDC51B}" type="slidenum">
              <a:rPr lang="zh-TW" altLang="en-US" smtClean="0">
                <a:solidFill>
                  <a:prstClr val="black">
                    <a:tint val="75000"/>
                  </a:prstClr>
                </a:solidFill>
              </a:rPr>
              <a:pPr/>
              <a:t>28</a:t>
            </a:fld>
            <a:endParaRPr lang="zh-TW" altLang="en-US">
              <a:solidFill>
                <a:prstClr val="black">
                  <a:tint val="75000"/>
                </a:prstClr>
              </a:solidFill>
            </a:endParaRPr>
          </a:p>
        </p:txBody>
      </p:sp>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1782" y="2797531"/>
            <a:ext cx="2952328" cy="156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2898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335388" y="837600"/>
          <a:ext cx="8673701" cy="5557938"/>
        </p:xfrm>
        <a:graphic>
          <a:graphicData uri="http://schemas.openxmlformats.org/drawingml/2006/table">
            <a:tbl>
              <a:tblPr firstRow="1" firstCol="1" bandRow="1">
                <a:tableStyleId>{5C22544A-7EE6-4342-B048-85BDC9FD1C3A}</a:tableStyleId>
              </a:tblPr>
              <a:tblGrid>
                <a:gridCol w="2003078">
                  <a:extLst>
                    <a:ext uri="{9D8B030D-6E8A-4147-A177-3AD203B41FA5}">
                      <a16:colId xmlns:a16="http://schemas.microsoft.com/office/drawing/2014/main" val="20000"/>
                    </a:ext>
                  </a:extLst>
                </a:gridCol>
                <a:gridCol w="2398426">
                  <a:extLst>
                    <a:ext uri="{9D8B030D-6E8A-4147-A177-3AD203B41FA5}">
                      <a16:colId xmlns:a16="http://schemas.microsoft.com/office/drawing/2014/main" val="20001"/>
                    </a:ext>
                  </a:extLst>
                </a:gridCol>
                <a:gridCol w="4272197">
                  <a:extLst>
                    <a:ext uri="{9D8B030D-6E8A-4147-A177-3AD203B41FA5}">
                      <a16:colId xmlns:a16="http://schemas.microsoft.com/office/drawing/2014/main" val="20002"/>
                    </a:ext>
                  </a:extLst>
                </a:gridCol>
              </a:tblGrid>
              <a:tr h="647184">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主要關鍵技術</a:t>
                      </a:r>
                    </a:p>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(技術來源)</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應用範圍</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圖示說明</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576750">
                <a:tc>
                  <a:txBody>
                    <a:bodyPr/>
                    <a:lstStyle/>
                    <a:p>
                      <a:pPr>
                        <a:lnSpc>
                          <a:spcPct val="150000"/>
                        </a:lnSpc>
                        <a:spcAft>
                          <a:spcPts val="0"/>
                        </a:spcAft>
                      </a:pPr>
                      <a:r>
                        <a:rPr lang="en-US"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4.</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溫室防颱</a:t>
                      </a:r>
                    </a:p>
                    <a:p>
                      <a:pPr marL="0"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知識庫系統</a:t>
                      </a:r>
                    </a:p>
                    <a:p>
                      <a:pPr marL="0" indent="182563">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(1).</a:t>
                      </a:r>
                      <a:r>
                        <a:rPr lang="zh-TW" alt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颱風路徑</a:t>
                      </a:r>
                      <a:r>
                        <a:rPr lang="zh-TW" alt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分析</a:t>
                      </a: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(2).</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破損溫室</a:t>
                      </a:r>
                      <a:r>
                        <a:rPr lang="zh-TW" alt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分析</a:t>
                      </a:r>
                      <a:endParaRPr lang="en-US" alt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(3).</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防颱強化</a:t>
                      </a:r>
                      <a:r>
                        <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設計</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050094">
                <a:tc>
                  <a:txBody>
                    <a:bodyPr/>
                    <a:lstStyle/>
                    <a:p>
                      <a:pPr marL="182563" indent="-182563">
                        <a:lnSpc>
                          <a:spcPct val="150000"/>
                        </a:lnSpc>
                        <a:spcAft>
                          <a:spcPts val="0"/>
                        </a:spcAft>
                      </a:pPr>
                      <a:r>
                        <a:rPr lang="en-US"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5.</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溫室防颱</a:t>
                      </a:r>
                      <a:endParaRPr lang="en-US" alt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endParaRPr>
                    </a:p>
                    <a:p>
                      <a:pPr marL="182563"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強化設計技術</a:t>
                      </a:r>
                    </a:p>
                    <a:p>
                      <a:pPr marL="0" indent="182563">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endPar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sz="12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sz="9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sz="9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(1).</a:t>
                      </a:r>
                      <a:r>
                        <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altLang="en-US"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結構</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強化</a:t>
                      </a:r>
                      <a:r>
                        <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設計</a:t>
                      </a:r>
                      <a:endParaRPr lang="en-US" alt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alt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(2).</a:t>
                      </a:r>
                      <a:r>
                        <a:rPr lang="zh-TW" alt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altLang="en-US"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內外強化</a:t>
                      </a:r>
                      <a:r>
                        <a:rPr lang="zh-TW" alt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設計</a:t>
                      </a:r>
                      <a:endPar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(3).</a:t>
                      </a:r>
                      <a:r>
                        <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altLang="en-US"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破風強化</a:t>
                      </a:r>
                      <a:r>
                        <a:rPr lang="zh-TW" alt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設計</a:t>
                      </a:r>
                      <a:endParaRPr lang="en-US" alt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altLang="zh-TW" sz="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altLang="zh-TW" sz="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altLang="zh-TW" sz="12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alt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5" name="投影片編號版面配置區 4"/>
          <p:cNvSpPr>
            <a:spLocks noGrp="1"/>
          </p:cNvSpPr>
          <p:nvPr>
            <p:ph type="sldNum" sz="quarter" idx="12"/>
          </p:nvPr>
        </p:nvSpPr>
        <p:spPr/>
        <p:txBody>
          <a:bodyPr/>
          <a:lstStyle/>
          <a:p>
            <a:fld id="{2D529407-8EB2-404B-8C45-97B6E7DDC51B}" type="slidenum">
              <a:rPr lang="zh-TW" altLang="en-US" smtClean="0">
                <a:solidFill>
                  <a:prstClr val="black">
                    <a:tint val="75000"/>
                  </a:prstClr>
                </a:solidFill>
              </a:rPr>
              <a:pPr/>
              <a:t>29</a:t>
            </a:fld>
            <a:endParaRPr lang="zh-TW" altLang="en-US">
              <a:solidFill>
                <a:prstClr val="black">
                  <a:tint val="75000"/>
                </a:prstClr>
              </a:solidFill>
            </a:endParaRPr>
          </a:p>
        </p:txBody>
      </p:sp>
      <p:pic>
        <p:nvPicPr>
          <p:cNvPr id="8" name="圖片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2411" y="1533241"/>
            <a:ext cx="1991071" cy="1505444"/>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2912" y="3248717"/>
            <a:ext cx="2850068" cy="1814871"/>
          </a:xfrm>
          <a:prstGeom prst="rect">
            <a:avLst/>
          </a:prstGeom>
          <a:noFill/>
          <a:ln>
            <a:noFill/>
          </a:ln>
        </p:spPr>
      </p:pic>
      <p:pic>
        <p:nvPicPr>
          <p:cNvPr id="14" name="圖片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2912" y="5063588"/>
            <a:ext cx="2850068" cy="1339776"/>
          </a:xfrm>
          <a:prstGeom prst="rect">
            <a:avLst/>
          </a:prstGeom>
          <a:noFill/>
          <a:ln>
            <a:noFill/>
          </a:ln>
        </p:spPr>
      </p:pic>
    </p:spTree>
    <p:extLst>
      <p:ext uri="{BB962C8B-B14F-4D97-AF65-F5344CB8AC3E}">
        <p14:creationId xmlns:p14="http://schemas.microsoft.com/office/powerpoint/2010/main" val="22904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0" y="0"/>
            <a:ext cx="8348472" cy="763588"/>
          </a:xfrm>
        </p:spPr>
        <p:txBody>
          <a:bodyPr>
            <a:normAutofit/>
          </a:bodyPr>
          <a:lstStyle/>
          <a:p>
            <a:pPr algn="ctr" eaLnBrk="1" hangingPunct="1"/>
            <a:r>
              <a:rPr lang="zh-TW" altLang="en-US" sz="2800" b="1" dirty="0">
                <a:solidFill>
                  <a:srgbClr val="0000FF"/>
                </a:solidFill>
                <a:latin typeface="標楷體" panose="03000509000000000000" pitchFamily="65" charset="-120"/>
                <a:ea typeface="標楷體" panose="03000509000000000000" pitchFamily="65" charset="-120"/>
              </a:rPr>
              <a:t>一、計畫目標及達成率</a:t>
            </a:r>
          </a:p>
        </p:txBody>
      </p:sp>
      <p:sp>
        <p:nvSpPr>
          <p:cNvPr id="2" name="矩形 1"/>
          <p:cNvSpPr/>
          <p:nvPr/>
        </p:nvSpPr>
        <p:spPr>
          <a:xfrm>
            <a:off x="233232" y="594776"/>
            <a:ext cx="8742514" cy="5385257"/>
          </a:xfrm>
          <a:prstGeom prst="rect">
            <a:avLst/>
          </a:prstGeom>
        </p:spPr>
        <p:txBody>
          <a:bodyPr wrap="square">
            <a:spAutoFit/>
          </a:bodyPr>
          <a:lstStyle/>
          <a:p>
            <a:pPr>
              <a:lnSpc>
                <a:spcPts val="3200"/>
              </a:lnSpc>
              <a:defRPr/>
            </a:pPr>
            <a:r>
              <a:rPr lang="en-US" altLang="zh-TW"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一</a:t>
            </a:r>
            <a:r>
              <a:rPr lang="en-US" altLang="zh-TW"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計畫總目標</a:t>
            </a:r>
            <a:r>
              <a:rPr lang="en-US" altLang="zh-TW"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 </a:t>
            </a:r>
            <a:r>
              <a:rPr lang="en-US" altLang="zh-TW"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(105-106</a:t>
            </a:r>
            <a:r>
              <a:rPr lang="zh-TW" altLang="en-US"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年</a:t>
            </a:r>
            <a:r>
              <a:rPr lang="en-US" altLang="zh-TW"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000" b="1" kern="100" dirty="0">
                <a:solidFill>
                  <a:srgbClr val="000000"/>
                </a:solidFill>
                <a:latin typeface="Times New Roman" panose="02020603050405020304" pitchFamily="18" charset="0"/>
                <a:ea typeface="標楷體" pitchFamily="65" charset="-120"/>
                <a:cs typeface="Times New Roman" panose="02020603050405020304" pitchFamily="18" charset="0"/>
              </a:rPr>
              <a:t> </a:t>
            </a:r>
            <a:endParaRPr lang="en-US" altLang="zh-TW" sz="2000" b="1" kern="100" dirty="0">
              <a:solidFill>
                <a:srgbClr val="000000"/>
              </a:solidFill>
              <a:latin typeface="Times New Roman" panose="02020603050405020304" pitchFamily="18" charset="0"/>
              <a:ea typeface="標楷體" pitchFamily="65" charset="-120"/>
              <a:cs typeface="Times New Roman" panose="02020603050405020304" pitchFamily="18" charset="0"/>
            </a:endParaRPr>
          </a:p>
          <a:p>
            <a:pPr>
              <a:lnSpc>
                <a:spcPts val="3200"/>
              </a:lnSpc>
              <a:defRPr/>
            </a:pPr>
            <a:r>
              <a:rPr lang="en-US" altLang="zh-TW" sz="2000" b="1" kern="100" dirty="0">
                <a:solidFill>
                  <a:srgbClr val="000000"/>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開發設計農業設施之</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輕量化、高強度、高耐蝕性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材料結構</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ts val="32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提升栽培農業設施之</a:t>
            </a:r>
            <a:r>
              <a:rPr lang="zh-TW" altLang="en-US" sz="2000" b="1" u="sng" kern="100" dirty="0">
                <a:solidFill>
                  <a:srgbClr val="FF0000"/>
                </a:solidFill>
                <a:latin typeface="Times New Roman" pitchFamily="18" charset="0"/>
                <a:ea typeface="標楷體" pitchFamily="65" charset="-120"/>
                <a:cs typeface="Times New Roman" pitchFamily="18" charset="0"/>
              </a:rPr>
              <a:t>結構安全性</a:t>
            </a:r>
            <a:r>
              <a:rPr lang="zh-TW" altLang="en-US" sz="2000" b="1" kern="100" dirty="0">
                <a:solidFill>
                  <a:srgbClr val="FF0000"/>
                </a:solidFill>
                <a:latin typeface="Times New Roman" pitchFamily="18" charset="0"/>
                <a:ea typeface="標楷體" pitchFamily="65" charset="-120"/>
                <a:cs typeface="Times New Roman" pitchFamily="18" charset="0"/>
              </a:rPr>
              <a:t> </a:t>
            </a:r>
            <a:r>
              <a:rPr lang="zh-TW" altLang="en-US" sz="2000" b="1" kern="100" dirty="0">
                <a:solidFill>
                  <a:srgbClr val="0000FF"/>
                </a:solidFill>
                <a:latin typeface="Times New Roman" pitchFamily="18" charset="0"/>
                <a:ea typeface="標楷體" pitchFamily="65" charset="-120"/>
                <a:cs typeface="Times New Roman" pitchFamily="18" charset="0"/>
              </a:rPr>
              <a:t>與 </a:t>
            </a:r>
            <a:r>
              <a:rPr lang="zh-TW" altLang="en-US" sz="2000" b="1" u="sng" kern="100" dirty="0">
                <a:solidFill>
                  <a:srgbClr val="FF0000"/>
                </a:solidFill>
                <a:latin typeface="Times New Roman" pitchFamily="18" charset="0"/>
                <a:ea typeface="標楷體" pitchFamily="65" charset="-120"/>
                <a:cs typeface="Times New Roman" pitchFamily="18" charset="0"/>
              </a:rPr>
              <a:t>成本競爭力</a:t>
            </a:r>
            <a:endParaRPr lang="en-US" altLang="zh-TW" sz="2000" b="1" u="sng" kern="100" dirty="0">
              <a:solidFill>
                <a:srgbClr val="FF0000"/>
              </a:solidFill>
              <a:latin typeface="Times New Roman" pitchFamily="18" charset="0"/>
              <a:ea typeface="標楷體" pitchFamily="65" charset="-120"/>
              <a:cs typeface="Times New Roman" pitchFamily="18" charset="0"/>
            </a:endParaRPr>
          </a:p>
          <a:p>
            <a:pPr>
              <a:lnSpc>
                <a:spcPts val="3200"/>
              </a:lnSpc>
              <a:defRPr/>
            </a:pPr>
            <a:r>
              <a:rPr lang="en-US" altLang="zh-TW" sz="2000" b="1" kern="100" dirty="0">
                <a:solidFill>
                  <a:srgbClr val="0000FF"/>
                </a:solidFill>
                <a:latin typeface="Times New Roman" pitchFamily="18" charset="0"/>
                <a:ea typeface="標楷體" pitchFamily="65" charset="-120"/>
                <a:cs typeface="Times New Roman" pitchFamily="18" charset="0"/>
              </a:rPr>
              <a:t>    3.</a:t>
            </a:r>
            <a:r>
              <a:rPr lang="zh-TW" altLang="en-US" sz="2000" b="1" kern="100" dirty="0">
                <a:solidFill>
                  <a:srgbClr val="0000FF"/>
                </a:solidFill>
                <a:latin typeface="Times New Roman" pitchFamily="18" charset="0"/>
                <a:ea typeface="標楷體" pitchFamily="65" charset="-120"/>
                <a:cs typeface="Times New Roman" pitchFamily="18" charset="0"/>
              </a:rPr>
              <a:t>促進開發農業設施之</a:t>
            </a:r>
            <a:r>
              <a:rPr lang="zh-TW" altLang="en-US" sz="2000" b="1" u="sng" kern="100" dirty="0">
                <a:solidFill>
                  <a:srgbClr val="FF0000"/>
                </a:solidFill>
                <a:latin typeface="Times New Roman" pitchFamily="18" charset="0"/>
                <a:ea typeface="標楷體" pitchFamily="65" charset="-120"/>
                <a:cs typeface="Times New Roman" pitchFamily="18" charset="0"/>
              </a:rPr>
              <a:t>產業化</a:t>
            </a:r>
            <a:r>
              <a:rPr lang="zh-TW" altLang="en-US" sz="2000" b="1" kern="100" dirty="0">
                <a:solidFill>
                  <a:srgbClr val="0000FF"/>
                </a:solidFill>
                <a:latin typeface="Times New Roman" pitchFamily="18" charset="0"/>
                <a:ea typeface="標楷體" pitchFamily="65" charset="-120"/>
                <a:cs typeface="Times New Roman" pitchFamily="18" charset="0"/>
              </a:rPr>
              <a:t>與</a:t>
            </a:r>
            <a:r>
              <a:rPr lang="zh-TW" altLang="en-US" sz="2000" b="1" u="sng" kern="100" dirty="0">
                <a:solidFill>
                  <a:srgbClr val="FF0000"/>
                </a:solidFill>
                <a:latin typeface="Times New Roman" pitchFamily="18" charset="0"/>
                <a:ea typeface="標楷體" pitchFamily="65" charset="-120"/>
                <a:cs typeface="Times New Roman" pitchFamily="18" charset="0"/>
              </a:rPr>
              <a:t>國際化</a:t>
            </a:r>
            <a:endParaRPr lang="en-US" altLang="zh-TW" sz="2000" b="1" u="sng"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a:lnSpc>
                <a:spcPts val="3200"/>
              </a:lnSpc>
            </a:pPr>
            <a:r>
              <a:rPr lang="en-US" altLang="zh-TW"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二</a:t>
            </a:r>
            <a:r>
              <a:rPr lang="en-US" altLang="zh-TW"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目標量化指標</a:t>
            </a:r>
            <a:r>
              <a:rPr lang="en-US" altLang="zh-TW" sz="2400" b="1"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p>
          <a:p>
            <a:pPr>
              <a:lnSpc>
                <a:spcPts val="3200"/>
              </a:lnSpc>
              <a:defRPr/>
            </a:pP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農業設施材料結構組合 </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輕量化 </a:t>
            </a:r>
            <a:r>
              <a:rPr lang="en-US" altLang="zh-TW"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30%</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輕量化  </a:t>
            </a: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41%</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endPar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a:lnSpc>
                <a:spcPts val="3200"/>
              </a:lnSpc>
              <a:defRPr/>
            </a:pP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農業設施材料結構 </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成本降低 </a:t>
            </a:r>
            <a:r>
              <a:rPr lang="en-US" altLang="zh-TW"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15%</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    </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成本降低  </a:t>
            </a: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22%</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ts val="3200"/>
              </a:lnSpc>
              <a:defRPr/>
            </a:pP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農業設施材料結構 </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防颱強化</a:t>
            </a:r>
            <a:r>
              <a:rPr lang="en-US" altLang="zh-TW"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2</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級</a:t>
            </a:r>
            <a:r>
              <a:rPr lang="zh-TW" altLang="en-US" sz="2000" b="1" u="sng" kern="100" dirty="0">
                <a:solidFill>
                  <a:srgbClr val="0000FF"/>
                </a:solidFill>
                <a:latin typeface="Times New Roman" panose="02020603050405020304" pitchFamily="18" charset="0"/>
                <a:ea typeface="標楷體" pitchFamily="65" charset="-120"/>
                <a:cs typeface="Times New Roman" panose="02020603050405020304" pitchFamily="18" charset="0"/>
              </a:rPr>
              <a:t>以上</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防颱強化  </a:t>
            </a: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3</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級 </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ts val="3200"/>
              </a:lnSpc>
              <a:defRPr/>
            </a:pP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4.</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農業設施材料結構 </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耐蝕壽命</a:t>
            </a:r>
            <a:r>
              <a:rPr lang="en-US" altLang="zh-TW"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30%</a:t>
            </a:r>
            <a:r>
              <a:rPr lang="zh-TW" altLang="en-US" sz="2000" b="1" u="sng" kern="100" dirty="0">
                <a:solidFill>
                  <a:srgbClr val="0000FF"/>
                </a:solidFill>
                <a:latin typeface="Times New Roman" panose="02020603050405020304" pitchFamily="18" charset="0"/>
                <a:ea typeface="標楷體" pitchFamily="65" charset="-120"/>
                <a:cs typeface="Times New Roman" panose="02020603050405020304" pitchFamily="18" charset="0"/>
              </a:rPr>
              <a:t>以上</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耐蝕壽命  </a:t>
            </a: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50%</a:t>
            </a:r>
          </a:p>
          <a:p>
            <a:pPr>
              <a:lnSpc>
                <a:spcPts val="3200"/>
              </a:lnSpc>
              <a:defRPr/>
            </a:pP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5</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設施輕量化材料結構</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開發測試</a:t>
            </a:r>
            <a:r>
              <a:rPr lang="en-US" altLang="zh-TW"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1</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式</a:t>
            </a:r>
            <a:r>
              <a:rPr lang="zh-TW" altLang="en-US" sz="2000" b="1" u="sng" kern="100" dirty="0">
                <a:solidFill>
                  <a:srgbClr val="0000FF"/>
                </a:solidFill>
                <a:latin typeface="Times New Roman" panose="02020603050405020304" pitchFamily="18" charset="0"/>
                <a:ea typeface="標楷體" pitchFamily="65" charset="-120"/>
                <a:cs typeface="Times New Roman" panose="02020603050405020304" pitchFamily="18" charset="0"/>
              </a:rPr>
              <a:t>以上</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開發測試     </a:t>
            </a: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2</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式</a:t>
            </a:r>
            <a:endPar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a:lnSpc>
                <a:spcPts val="3200"/>
              </a:lnSpc>
              <a:defRPr/>
            </a:pP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6.</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000" b="1" kern="100" dirty="0">
                <a:solidFill>
                  <a:srgbClr val="0000FF"/>
                </a:solidFill>
                <a:latin typeface="標楷體" pitchFamily="65" charset="-120"/>
                <a:ea typeface="標楷體" pitchFamily="65" charset="-120"/>
              </a:rPr>
              <a:t>促進開發農業設施之</a:t>
            </a:r>
            <a:r>
              <a:rPr lang="zh-TW" altLang="en-US" sz="2000" b="1" u="sng" kern="100" dirty="0">
                <a:solidFill>
                  <a:srgbClr val="FF0000"/>
                </a:solidFill>
                <a:latin typeface="標楷體" pitchFamily="65" charset="-120"/>
                <a:ea typeface="標楷體" pitchFamily="65" charset="-120"/>
              </a:rPr>
              <a:t>產業化</a:t>
            </a:r>
            <a:r>
              <a:rPr lang="zh-TW" altLang="en-US" sz="2000" b="1" kern="100" dirty="0">
                <a:solidFill>
                  <a:srgbClr val="0000FF"/>
                </a:solidFill>
                <a:latin typeface="標楷體" pitchFamily="65" charset="-120"/>
                <a:ea typeface="標楷體" pitchFamily="65" charset="-120"/>
              </a:rPr>
              <a:t>與</a:t>
            </a:r>
            <a:r>
              <a:rPr lang="zh-TW" altLang="en-US" sz="2000" b="1" u="sng" kern="100" dirty="0">
                <a:solidFill>
                  <a:srgbClr val="FF0000"/>
                </a:solidFill>
                <a:latin typeface="標楷體" pitchFamily="65" charset="-120"/>
                <a:ea typeface="標楷體" pitchFamily="65" charset="-120"/>
              </a:rPr>
              <a:t>國際化。</a:t>
            </a:r>
            <a:endParaRPr lang="en-US" altLang="zh-TW" sz="2000" b="1" u="sng" kern="100" dirty="0">
              <a:solidFill>
                <a:srgbClr val="FF0000"/>
              </a:solidFill>
              <a:latin typeface="標楷體" pitchFamily="65" charset="-120"/>
              <a:ea typeface="標楷體" pitchFamily="65" charset="-120"/>
            </a:endParaRPr>
          </a:p>
          <a:p>
            <a:pPr>
              <a:lnSpc>
                <a:spcPts val="3200"/>
              </a:lnSpc>
              <a:defRPr/>
            </a:pPr>
            <a:r>
              <a:rPr lang="zh-TW" altLang="en-US" sz="2000" b="1" kern="100" dirty="0">
                <a:solidFill>
                  <a:srgbClr val="FF0000"/>
                </a:solidFill>
                <a:latin typeface="標楷體" pitchFamily="65" charset="-12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促進溫室產業研發與投資 ，已簽約</a:t>
            </a: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4</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家</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金額</a:t>
            </a: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1455</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萬</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元 </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lvl="0">
              <a:lnSpc>
                <a:spcPts val="3200"/>
              </a:lnSpc>
              <a:defRPr/>
            </a:pPr>
            <a:r>
              <a:rPr lang="zh-TW" altLang="en-US" sz="2000" b="1" kern="100" dirty="0">
                <a:solidFill>
                  <a:srgbClr val="0000FF"/>
                </a:solidFill>
                <a:latin typeface="標楷體" pitchFamily="65" charset="-120"/>
                <a:ea typeface="標楷體" pitchFamily="65" charset="-120"/>
                <a:sym typeface="Wingdings" panose="05000000000000000000" pitchFamily="2" charset="2"/>
              </a:rPr>
              <a:t>         </a:t>
            </a:r>
            <a:r>
              <a:rPr lang="en-US" altLang="zh-TW" sz="2000" b="1" kern="100" dirty="0">
                <a:solidFill>
                  <a:srgbClr val="0000FF"/>
                </a:solidFill>
                <a:latin typeface="標楷體" pitchFamily="65" charset="-120"/>
                <a:ea typeface="標楷體" pitchFamily="65" charset="-120"/>
                <a:sym typeface="Wingdings" panose="05000000000000000000" pitchFamily="2" charset="2"/>
              </a:rPr>
              <a:t></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協助南向國際化</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2</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家</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以上</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a:t>
            </a:fld>
            <a:endParaRPr lang="zh-TW" altLang="en-US" dirty="0">
              <a:solidFill>
                <a:prstClr val="black">
                  <a:tint val="75000"/>
                </a:prstClr>
              </a:solidFill>
            </a:endParaRPr>
          </a:p>
        </p:txBody>
      </p:sp>
    </p:spTree>
    <p:extLst>
      <p:ext uri="{BB962C8B-B14F-4D97-AF65-F5344CB8AC3E}">
        <p14:creationId xmlns:p14="http://schemas.microsoft.com/office/powerpoint/2010/main" val="2098170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335388" y="837600"/>
          <a:ext cx="8673701" cy="5704970"/>
        </p:xfrm>
        <a:graphic>
          <a:graphicData uri="http://schemas.openxmlformats.org/drawingml/2006/table">
            <a:tbl>
              <a:tblPr firstRow="1" firstCol="1" bandRow="1">
                <a:tableStyleId>{5C22544A-7EE6-4342-B048-85BDC9FD1C3A}</a:tableStyleId>
              </a:tblPr>
              <a:tblGrid>
                <a:gridCol w="2003078">
                  <a:extLst>
                    <a:ext uri="{9D8B030D-6E8A-4147-A177-3AD203B41FA5}">
                      <a16:colId xmlns:a16="http://schemas.microsoft.com/office/drawing/2014/main" val="20000"/>
                    </a:ext>
                  </a:extLst>
                </a:gridCol>
                <a:gridCol w="2398426">
                  <a:extLst>
                    <a:ext uri="{9D8B030D-6E8A-4147-A177-3AD203B41FA5}">
                      <a16:colId xmlns:a16="http://schemas.microsoft.com/office/drawing/2014/main" val="20001"/>
                    </a:ext>
                  </a:extLst>
                </a:gridCol>
                <a:gridCol w="4272197">
                  <a:extLst>
                    <a:ext uri="{9D8B030D-6E8A-4147-A177-3AD203B41FA5}">
                      <a16:colId xmlns:a16="http://schemas.microsoft.com/office/drawing/2014/main" val="20002"/>
                    </a:ext>
                  </a:extLst>
                </a:gridCol>
              </a:tblGrid>
              <a:tr h="639551">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主要關鍵技術</a:t>
                      </a:r>
                    </a:p>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(技術來源)</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應用範圍</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圖示說明</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738515">
                <a:tc>
                  <a:txBody>
                    <a:bodyPr/>
                    <a:lstStyle/>
                    <a:p>
                      <a:pPr>
                        <a:lnSpc>
                          <a:spcPct val="150000"/>
                        </a:lnSpc>
                        <a:spcAft>
                          <a:spcPts val="0"/>
                        </a:spcAft>
                      </a:pPr>
                      <a:r>
                        <a:rPr lang="en-US"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6.</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溫室防颱</a:t>
                      </a:r>
                    </a:p>
                    <a:p>
                      <a:pPr marL="0"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智慧化設備系統</a:t>
                      </a:r>
                    </a:p>
                    <a:p>
                      <a:pPr marL="0" indent="182563">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(1).</a:t>
                      </a:r>
                      <a:r>
                        <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監控硬體</a:t>
                      </a:r>
                      <a:r>
                        <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技術</a:t>
                      </a:r>
                      <a:endParaRPr lang="en-US" alt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3333FF"/>
                          </a:solidFill>
                          <a:effectLst/>
                          <a:uLnTx/>
                          <a:uFill>
                            <a:solidFill>
                              <a:srgbClr val="000000"/>
                            </a:solidFill>
                          </a:uFill>
                          <a:latin typeface="Times New Roman" pitchFamily="18" charset="0"/>
                          <a:ea typeface="標楷體" pitchFamily="65" charset="-120"/>
                          <a:cs typeface="Times New Roman" pitchFamily="18" charset="0"/>
                        </a:rPr>
                        <a:t>(2).</a:t>
                      </a:r>
                      <a:r>
                        <a:rPr kumimoji="0" lang="zh-TW" altLang="en-US" sz="1800" b="1" i="0" u="none" strike="noStrike" kern="100" cap="none" spc="0" normalizeH="0" baseline="0" noProof="0" dirty="0">
                          <a:ln>
                            <a:noFill/>
                          </a:ln>
                          <a:solidFill>
                            <a:srgbClr val="3333FF"/>
                          </a:solidFill>
                          <a:effectLst/>
                          <a:uLnTx/>
                          <a:uFill>
                            <a:solidFill>
                              <a:srgbClr val="000000"/>
                            </a:solidFill>
                          </a:uFill>
                          <a:latin typeface="Times New Roman" pitchFamily="18" charset="0"/>
                          <a:ea typeface="標楷體" pitchFamily="65" charset="-120"/>
                          <a:cs typeface="Times New Roman" pitchFamily="18" charset="0"/>
                        </a:rPr>
                        <a:t>溫室</a:t>
                      </a:r>
                      <a:r>
                        <a:rPr kumimoji="0" lang="zh-TW" altLang="en-US" sz="1800" b="1" i="0" u="sng" strike="noStrike" kern="100" cap="none" spc="0" normalizeH="0" baseline="0" noProof="0" dirty="0">
                          <a:ln>
                            <a:noFill/>
                          </a:ln>
                          <a:solidFill>
                            <a:srgbClr val="3333FF"/>
                          </a:solidFill>
                          <a:effectLst/>
                          <a:uLnTx/>
                          <a:uFill>
                            <a:solidFill>
                              <a:srgbClr val="000000"/>
                            </a:solidFill>
                          </a:uFill>
                          <a:latin typeface="Times New Roman" pitchFamily="18" charset="0"/>
                          <a:ea typeface="標楷體" pitchFamily="65" charset="-120"/>
                          <a:cs typeface="Times New Roman" pitchFamily="18" charset="0"/>
                        </a:rPr>
                        <a:t>監控軟體</a:t>
                      </a:r>
                      <a:r>
                        <a:rPr kumimoji="0" lang="zh-TW" altLang="en-US" sz="1800" b="1" i="0" u="none" strike="noStrike" kern="100" cap="none" spc="0" normalizeH="0" baseline="0" noProof="0" dirty="0">
                          <a:ln>
                            <a:noFill/>
                          </a:ln>
                          <a:solidFill>
                            <a:srgbClr val="3333FF"/>
                          </a:solidFill>
                          <a:effectLst/>
                          <a:uLnTx/>
                          <a:uFill>
                            <a:solidFill>
                              <a:srgbClr val="000000"/>
                            </a:solidFill>
                          </a:uFill>
                          <a:latin typeface="Times New Roman" pitchFamily="18" charset="0"/>
                          <a:ea typeface="標楷體" pitchFamily="65" charset="-120"/>
                          <a:cs typeface="Times New Roman" pitchFamily="18" charset="0"/>
                        </a:rPr>
                        <a:t>技術</a:t>
                      </a:r>
                      <a:endParaRPr kumimoji="0" lang="en-US" altLang="zh-TW" sz="1800" b="1" i="0" u="none" strike="noStrike" kern="100" cap="none" spc="0" normalizeH="0" baseline="0" noProof="0" dirty="0">
                        <a:ln>
                          <a:noFill/>
                        </a:ln>
                        <a:solidFill>
                          <a:srgbClr val="3333FF"/>
                        </a:solidFill>
                        <a:effectLst/>
                        <a:uLnTx/>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630934">
                <a:tc>
                  <a:txBody>
                    <a:bodyPr/>
                    <a:lstStyle/>
                    <a:p>
                      <a:pPr>
                        <a:lnSpc>
                          <a:spcPct val="150000"/>
                        </a:lnSpc>
                        <a:spcAft>
                          <a:spcPts val="0"/>
                        </a:spcAft>
                      </a:pPr>
                      <a:r>
                        <a:rPr lang="en-US"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7.</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溫室智慧化</a:t>
                      </a:r>
                    </a:p>
                    <a:p>
                      <a:pPr marL="0"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防颱監控系統</a:t>
                      </a:r>
                    </a:p>
                    <a:p>
                      <a:pPr marL="0" indent="182563">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(1).</a:t>
                      </a:r>
                      <a:r>
                        <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氣候系統</a:t>
                      </a: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(2).</a:t>
                      </a:r>
                      <a:r>
                        <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資訊系統</a:t>
                      </a: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(3).</a:t>
                      </a:r>
                      <a:r>
                        <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監控系統</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695970">
                <a:tc>
                  <a:txBody>
                    <a:bodyPr/>
                    <a:lstStyle/>
                    <a:p>
                      <a:pPr>
                        <a:lnSpc>
                          <a:spcPct val="150000"/>
                        </a:lnSpc>
                        <a:spcAft>
                          <a:spcPts val="0"/>
                        </a:spcAft>
                      </a:pPr>
                      <a:r>
                        <a:rPr lang="en-US"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8.</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溫室防颱</a:t>
                      </a:r>
                    </a:p>
                    <a:p>
                      <a:pPr marL="0"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雲端服務系統</a:t>
                      </a:r>
                    </a:p>
                    <a:p>
                      <a:pPr marL="0" indent="182563">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(1).</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中央監控系統</a:t>
                      </a: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(2).</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溫室雲端系統</a:t>
                      </a: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(3).</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防颱強化系統</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6" name="投影片編號版面配置區 5"/>
          <p:cNvSpPr>
            <a:spLocks noGrp="1"/>
          </p:cNvSpPr>
          <p:nvPr>
            <p:ph type="sldNum" sz="quarter" idx="12"/>
          </p:nvPr>
        </p:nvSpPr>
        <p:spPr/>
        <p:txBody>
          <a:bodyPr/>
          <a:lstStyle/>
          <a:p>
            <a:fld id="{2D529407-8EB2-404B-8C45-97B6E7DDC51B}" type="slidenum">
              <a:rPr lang="zh-TW" altLang="en-US" smtClean="0">
                <a:solidFill>
                  <a:prstClr val="black">
                    <a:tint val="75000"/>
                  </a:prstClr>
                </a:solidFill>
              </a:rPr>
              <a:pPr/>
              <a:t>30</a:t>
            </a:fld>
            <a:endParaRPr lang="zh-TW" altLang="en-US">
              <a:solidFill>
                <a:prstClr val="black">
                  <a:tint val="75000"/>
                </a:prstClr>
              </a:solidFill>
            </a:endParaRPr>
          </a:p>
        </p:txBody>
      </p:sp>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545286"/>
            <a:ext cx="2376264" cy="1637257"/>
          </a:xfrm>
          <a:prstGeom prst="rect">
            <a:avLst/>
          </a:prstGeom>
          <a:noFill/>
          <a:ln>
            <a:noFill/>
          </a:ln>
        </p:spPr>
      </p:pic>
      <p:pic>
        <p:nvPicPr>
          <p:cNvPr id="10" name="圖片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3284984"/>
            <a:ext cx="2952328" cy="1512168"/>
          </a:xfrm>
          <a:prstGeom prst="rect">
            <a:avLst/>
          </a:prstGeom>
          <a:noFill/>
          <a:ln>
            <a:noFill/>
          </a:ln>
        </p:spPr>
      </p:pic>
      <p:pic>
        <p:nvPicPr>
          <p:cNvPr id="11" name="Picture 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4" y="4941168"/>
            <a:ext cx="2880320" cy="1584176"/>
          </a:xfrm>
          <a:prstGeom prst="rect">
            <a:avLst/>
          </a:prstGeom>
          <a:noFill/>
          <a:ln>
            <a:noFill/>
          </a:ln>
          <a:effectLst/>
          <a:extLst/>
        </p:spPr>
      </p:pic>
    </p:spTree>
    <p:extLst>
      <p:ext uri="{BB962C8B-B14F-4D97-AF65-F5344CB8AC3E}">
        <p14:creationId xmlns:p14="http://schemas.microsoft.com/office/powerpoint/2010/main" val="1511833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516" y="1891542"/>
            <a:ext cx="3217498" cy="458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直線接點 38"/>
          <p:cNvCxnSpPr/>
          <p:nvPr/>
        </p:nvCxnSpPr>
        <p:spPr>
          <a:xfrm flipH="1" flipV="1">
            <a:off x="1347152" y="5051129"/>
            <a:ext cx="5825884" cy="12264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a:stCxn id="15" idx="2"/>
          </p:cNvCxnSpPr>
          <p:nvPr/>
        </p:nvCxnSpPr>
        <p:spPr>
          <a:xfrm flipH="1">
            <a:off x="1524605" y="3776403"/>
            <a:ext cx="2914218" cy="5257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493" y="3944319"/>
            <a:ext cx="2538355" cy="8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直線接點 66"/>
          <p:cNvCxnSpPr>
            <a:stCxn id="1032" idx="1"/>
          </p:cNvCxnSpPr>
          <p:nvPr/>
        </p:nvCxnSpPr>
        <p:spPr>
          <a:xfrm flipH="1" flipV="1">
            <a:off x="1347151" y="5051129"/>
            <a:ext cx="254698" cy="99458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a:stCxn id="1033" idx="0"/>
          </p:cNvCxnSpPr>
          <p:nvPr/>
        </p:nvCxnSpPr>
        <p:spPr>
          <a:xfrm flipH="1" flipV="1">
            <a:off x="1347151" y="5051129"/>
            <a:ext cx="3684344" cy="57339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a:stCxn id="2" idx="2"/>
            <a:endCxn id="1028" idx="0"/>
          </p:cNvCxnSpPr>
          <p:nvPr/>
        </p:nvCxnSpPr>
        <p:spPr>
          <a:xfrm flipH="1">
            <a:off x="803086" y="2739866"/>
            <a:ext cx="3953790" cy="13682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線接點 37"/>
          <p:cNvCxnSpPr>
            <a:stCxn id="3" idx="2"/>
            <a:endCxn id="1028" idx="0"/>
          </p:cNvCxnSpPr>
          <p:nvPr/>
        </p:nvCxnSpPr>
        <p:spPr>
          <a:xfrm flipH="1">
            <a:off x="803086" y="2739866"/>
            <a:ext cx="1088131" cy="13682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2821936" y="3105625"/>
            <a:ext cx="3243896" cy="10808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flipV="1">
            <a:off x="2928058" y="2604997"/>
            <a:ext cx="3444026" cy="9603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3036" y="2862269"/>
            <a:ext cx="2371574" cy="91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721" y="1856377"/>
            <a:ext cx="2200310" cy="883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09542" y="274593"/>
            <a:ext cx="8820472" cy="2015936"/>
          </a:xfrm>
          <a:prstGeom prst="rect">
            <a:avLst/>
          </a:prstGeom>
        </p:spPr>
        <p:txBody>
          <a:bodyPr wrap="square">
            <a:spAutoFit/>
          </a:bodyPr>
          <a:lstStyle/>
          <a:p>
            <a:pPr marL="457200" indent="-277813" algn="just" defTabSz="914400">
              <a:lnSpc>
                <a:spcPts val="3000"/>
              </a:lnSpc>
              <a:buFont typeface="Wingdings" pitchFamily="2" charset="2"/>
              <a:buAutoNum type="circleNumWdWhitePlain"/>
            </a:pPr>
            <a:endParaRPr lang="en-US" altLang="zh-TW" sz="2000" b="1" dirty="0">
              <a:solidFill>
                <a:srgbClr val="0000FF"/>
              </a:solidFill>
              <a:latin typeface="Times New Roman" pitchFamily="18" charset="0"/>
              <a:ea typeface="標楷體" pitchFamily="65" charset="-120"/>
              <a:cs typeface="Times New Roman" pitchFamily="18" charset="0"/>
            </a:endParaRPr>
          </a:p>
          <a:p>
            <a:pPr marL="179387" algn="just" defTabSz="914400">
              <a:lnSpc>
                <a:spcPts val="3000"/>
              </a:lnSpc>
            </a:pPr>
            <a:r>
              <a:rPr lang="en-US" altLang="zh-TW" sz="2000" b="1" dirty="0">
                <a:solidFill>
                  <a:srgbClr val="0000FF"/>
                </a:solidFill>
                <a:latin typeface="Times New Roman" pitchFamily="18" charset="0"/>
                <a:ea typeface="標楷體" pitchFamily="65" charset="-120"/>
                <a:cs typeface="Times New Roman" pitchFamily="18" charset="0"/>
              </a:rPr>
              <a:t>1.</a:t>
            </a:r>
            <a:r>
              <a:rPr lang="zh-TW" altLang="en-US" sz="2000" b="1" dirty="0">
                <a:solidFill>
                  <a:srgbClr val="0000FF"/>
                </a:solidFill>
                <a:latin typeface="Times New Roman" pitchFamily="18" charset="0"/>
                <a:ea typeface="標楷體" pitchFamily="65" charset="-120"/>
                <a:cs typeface="Times New Roman" pitchFamily="18" charset="0"/>
              </a:rPr>
              <a:t>選擇八縣市之特定溫室為監控系統試驗點。</a:t>
            </a:r>
            <a:endParaRPr lang="en-US" altLang="zh-TW" sz="2000" b="1" dirty="0">
              <a:solidFill>
                <a:srgbClr val="0000FF"/>
              </a:solidFill>
              <a:latin typeface="Times New Roman" pitchFamily="18" charset="0"/>
              <a:ea typeface="標楷體" pitchFamily="65" charset="-120"/>
              <a:cs typeface="Times New Roman" pitchFamily="18" charset="0"/>
            </a:endParaRPr>
          </a:p>
          <a:p>
            <a:pPr marL="179387" algn="just" defTabSz="914400">
              <a:lnSpc>
                <a:spcPts val="3000"/>
              </a:lnSpc>
            </a:pPr>
            <a:r>
              <a:rPr lang="en-US" altLang="zh-TW" sz="2000" b="1" dirty="0">
                <a:solidFill>
                  <a:srgbClr val="0000FF"/>
                </a:solidFill>
                <a:latin typeface="Times New Roman" pitchFamily="18" charset="0"/>
                <a:ea typeface="標楷體" pitchFamily="65" charset="-120"/>
                <a:cs typeface="Times New Roman" pitchFamily="18" charset="0"/>
              </a:rPr>
              <a:t>2.</a:t>
            </a:r>
            <a:r>
              <a:rPr lang="zh-TW" altLang="en-US" sz="2000" b="1" dirty="0">
                <a:solidFill>
                  <a:srgbClr val="0000FF"/>
                </a:solidFill>
                <a:latin typeface="Times New Roman" pitchFamily="18" charset="0"/>
                <a:ea typeface="標楷體" pitchFamily="65" charset="-120"/>
                <a:cs typeface="Times New Roman" pitchFamily="18" charset="0"/>
              </a:rPr>
              <a:t>建構溫室防颱監控系統。</a:t>
            </a:r>
            <a:endParaRPr lang="en-US" altLang="zh-TW" sz="2000" b="1" dirty="0">
              <a:solidFill>
                <a:srgbClr val="0000FF"/>
              </a:solidFill>
              <a:latin typeface="Times New Roman" pitchFamily="18" charset="0"/>
              <a:ea typeface="標楷體" pitchFamily="65" charset="-120"/>
              <a:cs typeface="Times New Roman" pitchFamily="18" charset="0"/>
            </a:endParaRPr>
          </a:p>
          <a:p>
            <a:pPr marL="179387" algn="just" defTabSz="914400">
              <a:lnSpc>
                <a:spcPts val="3000"/>
              </a:lnSpc>
            </a:pPr>
            <a:r>
              <a:rPr lang="en-US" altLang="zh-TW" sz="2000" b="1" dirty="0">
                <a:solidFill>
                  <a:srgbClr val="0000FF"/>
                </a:solidFill>
                <a:latin typeface="Times New Roman" pitchFamily="18" charset="0"/>
                <a:ea typeface="標楷體" pitchFamily="65" charset="-120"/>
                <a:cs typeface="Times New Roman" pitchFamily="18" charset="0"/>
              </a:rPr>
              <a:t>3.</a:t>
            </a:r>
            <a:r>
              <a:rPr lang="zh-TW" altLang="en-US" sz="2000" b="1" dirty="0">
                <a:solidFill>
                  <a:srgbClr val="0000FF"/>
                </a:solidFill>
                <a:latin typeface="Times New Roman" pitchFamily="18" charset="0"/>
                <a:ea typeface="標楷體" pitchFamily="65" charset="-120"/>
                <a:cs typeface="Times New Roman" pitchFamily="18" charset="0"/>
              </a:rPr>
              <a:t>於嘉義建構中央防颱監控系統。</a:t>
            </a:r>
            <a:endParaRPr lang="en-US" altLang="zh-TW" sz="2000" b="1" dirty="0">
              <a:solidFill>
                <a:srgbClr val="0000FF"/>
              </a:solidFill>
              <a:latin typeface="Times New Roman" pitchFamily="18" charset="0"/>
              <a:ea typeface="標楷體" pitchFamily="65" charset="-120"/>
              <a:cs typeface="Times New Roman" pitchFamily="18" charset="0"/>
            </a:endParaRPr>
          </a:p>
          <a:p>
            <a:pPr marL="269875" indent="-269875" algn="just" defTabSz="914400">
              <a:lnSpc>
                <a:spcPts val="3000"/>
              </a:lnSpc>
            </a:pPr>
            <a:endParaRPr lang="zh-TW" altLang="en-US" sz="2000" b="1" dirty="0">
              <a:solidFill>
                <a:srgbClr val="0000FF"/>
              </a:solidFill>
              <a:latin typeface="Times New Roman" pitchFamily="18" charset="0"/>
              <a:ea typeface="標楷體" pitchFamily="65" charset="-120"/>
              <a:cs typeface="Times New Roman" pitchFamily="18" charset="0"/>
            </a:endParaRPr>
          </a:p>
        </p:txBody>
      </p:sp>
      <p:cxnSp>
        <p:nvCxnSpPr>
          <p:cNvPr id="4" name="直線單箭頭接點 3"/>
          <p:cNvCxnSpPr/>
          <p:nvPr/>
        </p:nvCxnSpPr>
        <p:spPr>
          <a:xfrm flipH="1" flipV="1">
            <a:off x="5857031" y="2356441"/>
            <a:ext cx="1004342" cy="74918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flipV="1">
            <a:off x="5624610" y="3565322"/>
            <a:ext cx="534176" cy="2401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endCxn id="1030" idx="3"/>
          </p:cNvCxnSpPr>
          <p:nvPr/>
        </p:nvCxnSpPr>
        <p:spPr>
          <a:xfrm flipH="1">
            <a:off x="5512848" y="4302103"/>
            <a:ext cx="552984" cy="576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endCxn id="1031" idx="3"/>
          </p:cNvCxnSpPr>
          <p:nvPr/>
        </p:nvCxnSpPr>
        <p:spPr>
          <a:xfrm flipH="1">
            <a:off x="3387176" y="4775219"/>
            <a:ext cx="2504522" cy="4216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1032" idx="3"/>
          </p:cNvCxnSpPr>
          <p:nvPr/>
        </p:nvCxnSpPr>
        <p:spPr>
          <a:xfrm flipH="1">
            <a:off x="3656721" y="5376194"/>
            <a:ext cx="2418591" cy="6695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4376" y="1891542"/>
            <a:ext cx="2073681" cy="84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274" y="2830452"/>
            <a:ext cx="2594662" cy="97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01850" y="4775218"/>
            <a:ext cx="1785326" cy="843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01849" y="5618574"/>
            <a:ext cx="2054872" cy="85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9" name="直線單箭頭接點 48"/>
          <p:cNvCxnSpPr/>
          <p:nvPr/>
        </p:nvCxnSpPr>
        <p:spPr>
          <a:xfrm flipH="1">
            <a:off x="6065832" y="5624523"/>
            <a:ext cx="477618" cy="2483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33"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97157" y="5624522"/>
            <a:ext cx="2068675" cy="842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矩形 32"/>
          <p:cNvSpPr/>
          <p:nvPr/>
        </p:nvSpPr>
        <p:spPr>
          <a:xfrm>
            <a:off x="83431" y="5034739"/>
            <a:ext cx="1183639" cy="646331"/>
          </a:xfrm>
          <a:prstGeom prst="rect">
            <a:avLst/>
          </a:prstGeom>
        </p:spPr>
        <p:txBody>
          <a:bodyPr wrap="square">
            <a:spAutoFit/>
          </a:bodyPr>
          <a:lstStyle/>
          <a:p>
            <a:pPr algn="ctr" defTabSz="914400"/>
            <a:r>
              <a:rPr lang="zh-TW" altLang="en-US" b="1" dirty="0">
                <a:solidFill>
                  <a:prstClr val="black"/>
                </a:solidFill>
                <a:latin typeface="標楷體" pitchFamily="65" charset="-120"/>
                <a:ea typeface="標楷體" pitchFamily="65" charset="-120"/>
              </a:rPr>
              <a:t>中央監控系統</a:t>
            </a:r>
          </a:p>
        </p:txBody>
      </p:sp>
      <p:pic>
        <p:nvPicPr>
          <p:cNvPr id="1028"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67" y="4108154"/>
            <a:ext cx="1443038"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1" name="直線接點 50"/>
          <p:cNvCxnSpPr/>
          <p:nvPr/>
        </p:nvCxnSpPr>
        <p:spPr>
          <a:xfrm flipH="1">
            <a:off x="1474501" y="3808220"/>
            <a:ext cx="535058" cy="49388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直線接點 59"/>
          <p:cNvCxnSpPr>
            <a:stCxn id="1030" idx="1"/>
            <a:endCxn id="1028" idx="3"/>
          </p:cNvCxnSpPr>
          <p:nvPr/>
        </p:nvCxnSpPr>
        <p:spPr>
          <a:xfrm flipH="1">
            <a:off x="1524605" y="4359769"/>
            <a:ext cx="1449888" cy="21987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a:stCxn id="1031" idx="0"/>
            <a:endCxn id="1028" idx="3"/>
          </p:cNvCxnSpPr>
          <p:nvPr/>
        </p:nvCxnSpPr>
        <p:spPr>
          <a:xfrm flipH="1" flipV="1">
            <a:off x="1524605" y="4579642"/>
            <a:ext cx="969908" cy="19557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921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73035" y="5668507"/>
            <a:ext cx="1918741" cy="754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直線單箭頭接點 34"/>
          <p:cNvCxnSpPr>
            <a:endCxn id="9218" idx="0"/>
          </p:cNvCxnSpPr>
          <p:nvPr/>
        </p:nvCxnSpPr>
        <p:spPr>
          <a:xfrm>
            <a:off x="7486650" y="5051129"/>
            <a:ext cx="645756" cy="61737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投影片編號版面配置區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31</a:t>
            </a:fld>
            <a:endParaRPr lang="zh-TW" altLang="en-US">
              <a:solidFill>
                <a:prstClr val="black">
                  <a:tint val="75000"/>
                </a:prstClr>
              </a:solidFill>
            </a:endParaRPr>
          </a:p>
        </p:txBody>
      </p:sp>
      <p:sp>
        <p:nvSpPr>
          <p:cNvPr id="36" name="圓角矩形 35"/>
          <p:cNvSpPr/>
          <p:nvPr/>
        </p:nvSpPr>
        <p:spPr>
          <a:xfrm>
            <a:off x="335386" y="404664"/>
            <a:ext cx="4582851" cy="330892"/>
          </a:xfrm>
          <a:prstGeom prst="roundRect">
            <a:avLst/>
          </a:prstGeom>
          <a:solidFill>
            <a:srgbClr val="FFCCC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zh-TW" altLang="en-US" sz="2000" b="1" dirty="0">
                <a:solidFill>
                  <a:prstClr val="black"/>
                </a:solidFill>
                <a:latin typeface="Times New Roman" pitchFamily="18" charset="0"/>
                <a:ea typeface="標楷體" pitchFamily="65" charset="-120"/>
                <a:cs typeface="Times New Roman" pitchFamily="18" charset="0"/>
              </a:rPr>
              <a:t>建構溫室監控及中央防颱監控系統</a:t>
            </a:r>
          </a:p>
        </p:txBody>
      </p:sp>
    </p:spTree>
    <p:extLst>
      <p:ext uri="{BB962C8B-B14F-4D97-AF65-F5344CB8AC3E}">
        <p14:creationId xmlns:p14="http://schemas.microsoft.com/office/powerpoint/2010/main" val="2679533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315555" y="244929"/>
          <a:ext cx="8689652" cy="6286500"/>
        </p:xfrm>
        <a:graphic>
          <a:graphicData uri="http://schemas.openxmlformats.org/drawingml/2006/table">
            <a:tbl>
              <a:tblPr firstRow="1" bandRow="1">
                <a:tableStyleId>{5C22544A-7EE6-4342-B048-85BDC9FD1C3A}</a:tableStyleId>
              </a:tblPr>
              <a:tblGrid>
                <a:gridCol w="1023388">
                  <a:extLst>
                    <a:ext uri="{9D8B030D-6E8A-4147-A177-3AD203B41FA5}">
                      <a16:colId xmlns:a16="http://schemas.microsoft.com/office/drawing/2014/main" val="20000"/>
                    </a:ext>
                  </a:extLst>
                </a:gridCol>
                <a:gridCol w="1210629">
                  <a:extLst>
                    <a:ext uri="{9D8B030D-6E8A-4147-A177-3AD203B41FA5}">
                      <a16:colId xmlns:a16="http://schemas.microsoft.com/office/drawing/2014/main" val="20001"/>
                    </a:ext>
                  </a:extLst>
                </a:gridCol>
                <a:gridCol w="687130">
                  <a:extLst>
                    <a:ext uri="{9D8B030D-6E8A-4147-A177-3AD203B41FA5}">
                      <a16:colId xmlns:a16="http://schemas.microsoft.com/office/drawing/2014/main" val="20002"/>
                    </a:ext>
                  </a:extLst>
                </a:gridCol>
                <a:gridCol w="678648">
                  <a:extLst>
                    <a:ext uri="{9D8B030D-6E8A-4147-A177-3AD203B41FA5}">
                      <a16:colId xmlns:a16="http://schemas.microsoft.com/office/drawing/2014/main" val="20003"/>
                    </a:ext>
                  </a:extLst>
                </a:gridCol>
                <a:gridCol w="5089857">
                  <a:extLst>
                    <a:ext uri="{9D8B030D-6E8A-4147-A177-3AD203B41FA5}">
                      <a16:colId xmlns:a16="http://schemas.microsoft.com/office/drawing/2014/main" val="20004"/>
                    </a:ext>
                  </a:extLst>
                </a:gridCol>
              </a:tblGrid>
              <a:tr h="540988">
                <a:tc gridSpan="5">
                  <a:txBody>
                    <a:bodyPr/>
                    <a:lstStyle/>
                    <a:p>
                      <a:pPr algn="ctr"/>
                      <a:r>
                        <a:rPr lang="en-US" altLang="zh-TW" sz="2400" dirty="0">
                          <a:solidFill>
                            <a:srgbClr val="0000FF"/>
                          </a:solidFill>
                          <a:latin typeface="Times New Roman" pitchFamily="18" charset="0"/>
                          <a:ea typeface="標楷體" pitchFamily="65" charset="-120"/>
                          <a:cs typeface="Times New Roman" pitchFamily="18" charset="0"/>
                        </a:rPr>
                        <a:t>4</a:t>
                      </a:r>
                      <a:r>
                        <a:rPr lang="zh-TW" altLang="en-US" sz="2400" dirty="0">
                          <a:solidFill>
                            <a:srgbClr val="0000FF"/>
                          </a:solidFill>
                          <a:latin typeface="Times New Roman" pitchFamily="18" charset="0"/>
                          <a:ea typeface="標楷體" pitchFamily="65" charset="-120"/>
                          <a:cs typeface="Times New Roman" pitchFamily="18" charset="0"/>
                        </a:rPr>
                        <a:t>、推廣</a:t>
                      </a:r>
                      <a:r>
                        <a:rPr lang="en-US" altLang="zh-TW" sz="2400" dirty="0">
                          <a:solidFill>
                            <a:srgbClr val="0000FF"/>
                          </a:solidFill>
                          <a:latin typeface="Times New Roman" pitchFamily="18" charset="0"/>
                          <a:ea typeface="標楷體" pitchFamily="65" charset="-120"/>
                          <a:cs typeface="Times New Roman" pitchFamily="18" charset="0"/>
                        </a:rPr>
                        <a:t>/</a:t>
                      </a:r>
                      <a:r>
                        <a:rPr lang="zh-TW" altLang="en-US" sz="2400" dirty="0">
                          <a:solidFill>
                            <a:srgbClr val="0000FF"/>
                          </a:solidFill>
                          <a:latin typeface="Times New Roman" pitchFamily="18" charset="0"/>
                          <a:ea typeface="標楷體" pitchFamily="65" charset="-120"/>
                          <a:cs typeface="Times New Roman" pitchFamily="18" charset="0"/>
                        </a:rPr>
                        <a:t>服務產出構面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785922">
                <a:tc>
                  <a:txBody>
                    <a:bodyPr/>
                    <a:lstStyle/>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共通性</a:t>
                      </a:r>
                      <a:endParaRPr lang="en-US" altLang="zh-TW" sz="14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指標項目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細項指標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預估</a:t>
                      </a:r>
                      <a:endParaRPr lang="en-US" altLang="zh-TW" sz="14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實際</a:t>
                      </a:r>
                      <a:endParaRPr lang="en-US" altLang="zh-TW" sz="14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效益說明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59590">
                <a:tc>
                  <a:txBody>
                    <a:bodyPr/>
                    <a:lstStyle/>
                    <a:p>
                      <a:pPr marL="47625" marR="35560" algn="ctr">
                        <a:lnSpc>
                          <a:spcPct val="100000"/>
                        </a:lnSpc>
                        <a:spcBef>
                          <a:spcPts val="0"/>
                        </a:spcBef>
                        <a:spcAft>
                          <a:spcPts val="0"/>
                        </a:spcAft>
                      </a:pPr>
                      <a:r>
                        <a:rPr lang="zh-TW" sz="1400" kern="1200" dirty="0">
                          <a:solidFill>
                            <a:schemeClr val="tx1"/>
                          </a:solidFill>
                          <a:latin typeface="Times New Roman" pitchFamily="18" charset="0"/>
                          <a:ea typeface="標楷體" pitchFamily="65" charset="-120"/>
                          <a:cs typeface="Times New Roman" pitchFamily="18" charset="0"/>
                        </a:rPr>
                        <a:t>技術移轉</a:t>
                      </a:r>
                      <a:endParaRPr lang="en-US" altLang="zh-TW" sz="1400" kern="1200" dirty="0">
                        <a:solidFill>
                          <a:schemeClr val="tx1"/>
                        </a:solidFill>
                        <a:latin typeface="Times New Roman" pitchFamily="18" charset="0"/>
                        <a:ea typeface="標楷體" pitchFamily="65" charset="-120"/>
                        <a:cs typeface="Times New Roman" pitchFamily="18" charset="0"/>
                      </a:endParaRPr>
                    </a:p>
                    <a:p>
                      <a:pPr marL="47625" marR="35560" algn="ctr">
                        <a:lnSpc>
                          <a:spcPct val="100000"/>
                        </a:lnSpc>
                        <a:spcBef>
                          <a:spcPts val="0"/>
                        </a:spcBef>
                        <a:spcAft>
                          <a:spcPts val="0"/>
                        </a:spcAft>
                      </a:pPr>
                      <a:r>
                        <a:rPr lang="en-US" sz="1400" kern="1200" dirty="0">
                          <a:solidFill>
                            <a:schemeClr val="tx1"/>
                          </a:solidFill>
                          <a:latin typeface="Times New Roman" pitchFamily="18" charset="0"/>
                          <a:ea typeface="標楷體" pitchFamily="65" charset="-120"/>
                          <a:cs typeface="Times New Roman" pitchFamily="18" charset="0"/>
                        </a:rPr>
                        <a:t>/</a:t>
                      </a:r>
                      <a:r>
                        <a:rPr lang="zh-TW" sz="1400" kern="1200" dirty="0">
                          <a:solidFill>
                            <a:schemeClr val="tx1"/>
                          </a:solidFill>
                          <a:latin typeface="Times New Roman" pitchFamily="18" charset="0"/>
                          <a:ea typeface="標楷體" pitchFamily="65" charset="-120"/>
                          <a:cs typeface="Times New Roman" pitchFamily="18" charset="0"/>
                        </a:rPr>
                        <a:t>推廣與</a:t>
                      </a:r>
                      <a:endParaRPr lang="en-US" altLang="zh-TW" sz="1400" kern="1200" dirty="0">
                        <a:solidFill>
                          <a:schemeClr val="tx1"/>
                        </a:solidFill>
                        <a:latin typeface="Times New Roman" pitchFamily="18" charset="0"/>
                        <a:ea typeface="標楷體" pitchFamily="65" charset="-120"/>
                        <a:cs typeface="Times New Roman" pitchFamily="18" charset="0"/>
                      </a:endParaRPr>
                    </a:p>
                    <a:p>
                      <a:pPr marL="47625" marR="35560" algn="ctr">
                        <a:lnSpc>
                          <a:spcPct val="100000"/>
                        </a:lnSpc>
                        <a:spcBef>
                          <a:spcPts val="0"/>
                        </a:spcBef>
                        <a:spcAft>
                          <a:spcPts val="0"/>
                        </a:spcAft>
                      </a:pPr>
                      <a:r>
                        <a:rPr lang="zh-TW" sz="1400" kern="1200" dirty="0">
                          <a:solidFill>
                            <a:schemeClr val="tx1"/>
                          </a:solidFill>
                          <a:latin typeface="Times New Roman" pitchFamily="18" charset="0"/>
                          <a:ea typeface="標楷體" pitchFamily="65" charset="-120"/>
                          <a:cs typeface="Times New Roman" pitchFamily="18" charset="0"/>
                        </a:rPr>
                        <a:t>專業教育訓練</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7625" marR="103505" algn="ctr">
                        <a:lnSpc>
                          <a:spcPct val="100000"/>
                        </a:lnSpc>
                        <a:spcBef>
                          <a:spcPts val="0"/>
                        </a:spcBef>
                        <a:spcAft>
                          <a:spcPts val="0"/>
                        </a:spcAft>
                      </a:pPr>
                      <a:r>
                        <a:rPr lang="en-US" sz="1400" kern="1200" dirty="0" err="1">
                          <a:solidFill>
                            <a:schemeClr val="tx1"/>
                          </a:solidFill>
                          <a:latin typeface="Times New Roman" pitchFamily="18" charset="0"/>
                          <a:ea typeface="標楷體" pitchFamily="65" charset="-120"/>
                          <a:cs typeface="Times New Roman" pitchFamily="18" charset="0"/>
                        </a:rPr>
                        <a:t>無償之</a:t>
                      </a:r>
                      <a:endParaRPr lang="en-US" sz="1400" kern="1200" dirty="0">
                        <a:solidFill>
                          <a:schemeClr val="tx1"/>
                        </a:solidFill>
                        <a:latin typeface="Times New Roman" pitchFamily="18" charset="0"/>
                        <a:ea typeface="標楷體" pitchFamily="65" charset="-120"/>
                        <a:cs typeface="Times New Roman" pitchFamily="18" charset="0"/>
                      </a:endParaRPr>
                    </a:p>
                    <a:p>
                      <a:pPr marL="47625" marR="103505" algn="ctr">
                        <a:lnSpc>
                          <a:spcPct val="100000"/>
                        </a:lnSpc>
                        <a:spcBef>
                          <a:spcPts val="0"/>
                        </a:spcBef>
                        <a:spcAft>
                          <a:spcPts val="0"/>
                        </a:spcAft>
                      </a:pPr>
                      <a:r>
                        <a:rPr lang="en-US" sz="1400" kern="1200" dirty="0" err="1">
                          <a:solidFill>
                            <a:schemeClr val="tx1"/>
                          </a:solidFill>
                          <a:latin typeface="Times New Roman" pitchFamily="18" charset="0"/>
                          <a:ea typeface="標楷體" pitchFamily="65" charset="-120"/>
                          <a:cs typeface="Times New Roman" pitchFamily="18" charset="0"/>
                        </a:rPr>
                        <a:t>技術推廣項數</a:t>
                      </a:r>
                      <a:endParaRPr lang="zh-TW" sz="14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spcBef>
                          <a:spcPts val="805"/>
                        </a:spcBef>
                        <a:spcAft>
                          <a:spcPts val="0"/>
                        </a:spcAft>
                      </a:pPr>
                      <a:r>
                        <a:rPr lang="en-US" sz="1400" kern="1200" dirty="0">
                          <a:solidFill>
                            <a:schemeClr val="tx1"/>
                          </a:solidFill>
                          <a:latin typeface="Times New Roman" pitchFamily="18" charset="0"/>
                          <a:ea typeface="標楷體" pitchFamily="65" charset="-120"/>
                          <a:cs typeface="Times New Roman" pitchFamily="18" charset="0"/>
                        </a:rPr>
                        <a:t>1 項</a:t>
                      </a:r>
                      <a:endParaRPr lang="zh-TW" sz="14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latin typeface="Times New Roman" pitchFamily="18" charset="0"/>
                          <a:ea typeface="標楷體" pitchFamily="65" charset="-120"/>
                          <a:cs typeface="Times New Roman" pitchFamily="18" charset="0"/>
                        </a:rPr>
                        <a:t>6</a:t>
                      </a:r>
                      <a:r>
                        <a:rPr lang="zh-TW" altLang="en-US" sz="1400" dirty="0">
                          <a:latin typeface="Times New Roman" pitchFamily="18" charset="0"/>
                          <a:ea typeface="標楷體" pitchFamily="65" charset="-120"/>
                          <a:cs typeface="Times New Roman" pitchFamily="18" charset="0"/>
                        </a:rPr>
                        <a:t>項</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563" marR="0" indent="-182563" algn="just" defTabSz="914400" rtl="0" eaLnBrk="1" fontAlgn="auto" latinLnBrk="0" hangingPunct="1">
                        <a:lnSpc>
                          <a:spcPts val="2000"/>
                        </a:lnSpc>
                        <a:spcBef>
                          <a:spcPts val="0"/>
                        </a:spcBef>
                        <a:spcAft>
                          <a:spcPts val="0"/>
                        </a:spcAft>
                        <a:buClrTx/>
                        <a:buSzTx/>
                        <a:buFontTx/>
                        <a:buNone/>
                        <a:tabLst/>
                        <a:defRPr/>
                      </a:pPr>
                      <a:r>
                        <a:rPr lang="zh-TW" altLang="en-US" sz="2000" b="1" kern="1200" dirty="0">
                          <a:solidFill>
                            <a:srgbClr val="FF0000"/>
                          </a:solidFill>
                          <a:latin typeface="Times New Roman" pitchFamily="18" charset="0"/>
                          <a:ea typeface="標楷體" pitchFamily="65" charset="-120"/>
                          <a:cs typeface="Times New Roman" pitchFamily="18" charset="0"/>
                        </a:rPr>
                        <a:t>● 技術推廣共計</a:t>
                      </a:r>
                      <a:r>
                        <a:rPr lang="en-US" altLang="zh-TW" sz="2000" b="1" kern="1200" dirty="0">
                          <a:solidFill>
                            <a:srgbClr val="FF0000"/>
                          </a:solidFill>
                          <a:latin typeface="Times New Roman" pitchFamily="18" charset="0"/>
                          <a:ea typeface="標楷體" pitchFamily="65" charset="-120"/>
                          <a:cs typeface="Times New Roman" pitchFamily="18" charset="0"/>
                        </a:rPr>
                        <a:t>18</a:t>
                      </a:r>
                      <a:r>
                        <a:rPr lang="zh-TW" altLang="en-US" sz="2000" b="1" kern="1200" dirty="0">
                          <a:solidFill>
                            <a:srgbClr val="FF0000"/>
                          </a:solidFill>
                          <a:latin typeface="Times New Roman" pitchFamily="18" charset="0"/>
                          <a:ea typeface="標楷體" pitchFamily="65" charset="-120"/>
                          <a:cs typeface="Times New Roman" pitchFamily="18" charset="0"/>
                        </a:rPr>
                        <a:t>場次</a:t>
                      </a:r>
                      <a:r>
                        <a:rPr lang="en-US" altLang="zh-TW" sz="2000" b="1" kern="1200" dirty="0">
                          <a:solidFill>
                            <a:srgbClr val="FF0000"/>
                          </a:solidFill>
                          <a:latin typeface="Times New Roman" pitchFamily="18" charset="0"/>
                          <a:ea typeface="標楷體" pitchFamily="65" charset="-120"/>
                          <a:cs typeface="Times New Roman" pitchFamily="18" charset="0"/>
                        </a:rPr>
                        <a:t>/850</a:t>
                      </a:r>
                      <a:r>
                        <a:rPr lang="zh-TW" altLang="en-US" sz="2000" b="1" kern="1200" dirty="0">
                          <a:solidFill>
                            <a:srgbClr val="FF0000"/>
                          </a:solidFill>
                          <a:latin typeface="Times New Roman" pitchFamily="18" charset="0"/>
                          <a:ea typeface="標楷體" pitchFamily="65" charset="-120"/>
                          <a:cs typeface="Times New Roman" pitchFamily="18" charset="0"/>
                        </a:rPr>
                        <a:t>人次</a:t>
                      </a:r>
                      <a:r>
                        <a:rPr lang="en-US" altLang="zh-TW" sz="2000" b="1" kern="1200" dirty="0">
                          <a:solidFill>
                            <a:srgbClr val="FF0000"/>
                          </a:solidFill>
                          <a:latin typeface="Times New Roman" pitchFamily="18" charset="0"/>
                          <a:ea typeface="標楷體" pitchFamily="65" charset="-120"/>
                          <a:cs typeface="Times New Roman" pitchFamily="18" charset="0"/>
                        </a:rPr>
                        <a:t>/80hr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800" b="1" u="sng" kern="1200" dirty="0">
                          <a:solidFill>
                            <a:srgbClr val="0000FF"/>
                          </a:solidFill>
                          <a:latin typeface="Times New Roman" pitchFamily="18" charset="0"/>
                          <a:ea typeface="標楷體" pitchFamily="65" charset="-120"/>
                          <a:cs typeface="Times New Roman" pitchFamily="18" charset="0"/>
                        </a:rPr>
                        <a:t>1.</a:t>
                      </a:r>
                      <a:r>
                        <a:rPr lang="zh-TW" altLang="en-US" sz="1800" b="1" u="sng" kern="1200" dirty="0">
                          <a:solidFill>
                            <a:srgbClr val="0000FF"/>
                          </a:solidFill>
                          <a:latin typeface="Times New Roman" pitchFamily="18" charset="0"/>
                          <a:ea typeface="標楷體" pitchFamily="65" charset="-120"/>
                          <a:cs typeface="Times New Roman" pitchFamily="18" charset="0"/>
                        </a:rPr>
                        <a:t>勞動部溫網室課程講授</a:t>
                      </a:r>
                      <a:r>
                        <a:rPr lang="zh-TW" altLang="en-US" sz="1800" b="1" kern="1200" dirty="0">
                          <a:solidFill>
                            <a:srgbClr val="0000FF"/>
                          </a:solidFill>
                          <a:latin typeface="Times New Roman" pitchFamily="18" charset="0"/>
                          <a:ea typeface="標楷體" pitchFamily="65" charset="-120"/>
                          <a:cs typeface="Times New Roman" pitchFamily="18" charset="0"/>
                        </a:rPr>
                        <a:t>：</a:t>
                      </a:r>
                      <a:r>
                        <a:rPr lang="en-US" altLang="zh-TW" sz="1800" b="1" kern="1200" dirty="0">
                          <a:solidFill>
                            <a:srgbClr val="0000FF"/>
                          </a:solidFill>
                          <a:latin typeface="Times New Roman" pitchFamily="18" charset="0"/>
                          <a:ea typeface="標楷體" pitchFamily="65" charset="-120"/>
                          <a:cs typeface="Times New Roman" pitchFamily="18" charset="0"/>
                        </a:rPr>
                        <a:t> (5</a:t>
                      </a:r>
                      <a:r>
                        <a:rPr lang="zh-TW" altLang="en-US" sz="1800" b="1" kern="1200" dirty="0">
                          <a:solidFill>
                            <a:srgbClr val="0000FF"/>
                          </a:solidFill>
                          <a:latin typeface="Times New Roman" pitchFamily="18" charset="0"/>
                          <a:ea typeface="標楷體" pitchFamily="65" charset="-120"/>
                          <a:cs typeface="Times New Roman" pitchFamily="18" charset="0"/>
                        </a:rPr>
                        <a:t>班次</a:t>
                      </a:r>
                      <a:r>
                        <a:rPr lang="en-US" altLang="zh-TW" sz="1800" b="1" kern="1200" dirty="0">
                          <a:solidFill>
                            <a:srgbClr val="0000FF"/>
                          </a:solidFill>
                          <a:latin typeface="Times New Roman" pitchFamily="18" charset="0"/>
                          <a:ea typeface="標楷體" pitchFamily="65" charset="-120"/>
                          <a:cs typeface="Times New Roman" pitchFamily="18" charset="0"/>
                        </a:rPr>
                        <a:t>/200</a:t>
                      </a:r>
                      <a:r>
                        <a:rPr lang="zh-TW" altLang="en-US" sz="1800" b="1" kern="1200" dirty="0">
                          <a:solidFill>
                            <a:srgbClr val="0000FF"/>
                          </a:solidFill>
                          <a:latin typeface="Times New Roman" pitchFamily="18" charset="0"/>
                          <a:ea typeface="標楷體" pitchFamily="65" charset="-120"/>
                          <a:cs typeface="Times New Roman" pitchFamily="18" charset="0"/>
                        </a:rPr>
                        <a:t>人</a:t>
                      </a:r>
                      <a:r>
                        <a:rPr lang="en-US" altLang="zh-TW" sz="1800" b="1" kern="1200" dirty="0">
                          <a:solidFill>
                            <a:srgbClr val="0000FF"/>
                          </a:solidFill>
                          <a:latin typeface="Times New Roman" pitchFamily="18" charset="0"/>
                          <a:ea typeface="標楷體" pitchFamily="65" charset="-120"/>
                          <a:cs typeface="Times New Roman" pitchFamily="18" charset="0"/>
                        </a:rPr>
                        <a:t>/24hr)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a:solidFill>
                            <a:schemeClr val="tx1"/>
                          </a:solidFill>
                          <a:latin typeface="Times New Roman" pitchFamily="18" charset="0"/>
                          <a:ea typeface="標楷體" pitchFamily="65" charset="-120"/>
                          <a:cs typeface="Times New Roman" pitchFamily="18" charset="0"/>
                        </a:rPr>
                        <a:t>(1)</a:t>
                      </a:r>
                      <a:r>
                        <a:rPr lang="zh-TW" altLang="en-US" sz="1600" kern="1200" dirty="0">
                          <a:solidFill>
                            <a:schemeClr val="tx1"/>
                          </a:solidFill>
                          <a:latin typeface="Times New Roman" pitchFamily="18" charset="0"/>
                          <a:ea typeface="標楷體" pitchFamily="65" charset="-120"/>
                          <a:cs typeface="Times New Roman" pitchFamily="18" charset="0"/>
                        </a:rPr>
                        <a:t>北分署溫網室課程講授：</a:t>
                      </a:r>
                      <a:r>
                        <a:rPr lang="en-US" altLang="zh-TW" sz="1600" kern="1200" dirty="0">
                          <a:solidFill>
                            <a:schemeClr val="tx1"/>
                          </a:solidFill>
                          <a:latin typeface="Times New Roman" pitchFamily="18" charset="0"/>
                          <a:ea typeface="標楷體" pitchFamily="65" charset="-120"/>
                          <a:cs typeface="Times New Roman" pitchFamily="18" charset="0"/>
                        </a:rPr>
                        <a:t>(1</a:t>
                      </a:r>
                      <a:r>
                        <a:rPr lang="zh-TW" altLang="en-US" sz="1600" kern="1200" dirty="0">
                          <a:solidFill>
                            <a:schemeClr val="tx1"/>
                          </a:solidFill>
                          <a:latin typeface="Times New Roman" pitchFamily="18" charset="0"/>
                          <a:ea typeface="標楷體" pitchFamily="65" charset="-120"/>
                          <a:cs typeface="Times New Roman" pitchFamily="18" charset="0"/>
                        </a:rPr>
                        <a:t>班次</a:t>
                      </a:r>
                      <a:r>
                        <a:rPr lang="en-US" altLang="zh-TW" sz="1600" kern="1200" dirty="0">
                          <a:solidFill>
                            <a:schemeClr val="tx1"/>
                          </a:solidFill>
                          <a:latin typeface="Times New Roman" pitchFamily="18" charset="0"/>
                          <a:ea typeface="標楷體" pitchFamily="65" charset="-120"/>
                          <a:cs typeface="Times New Roman" pitchFamily="18" charset="0"/>
                        </a:rPr>
                        <a:t>/40</a:t>
                      </a:r>
                      <a:r>
                        <a:rPr lang="zh-TW" altLang="en-US" sz="1600" kern="1200" dirty="0">
                          <a:solidFill>
                            <a:schemeClr val="tx1"/>
                          </a:solidFill>
                          <a:latin typeface="Times New Roman" pitchFamily="18" charset="0"/>
                          <a:ea typeface="標楷體" pitchFamily="65" charset="-120"/>
                          <a:cs typeface="Times New Roman" pitchFamily="18" charset="0"/>
                        </a:rPr>
                        <a:t>人</a:t>
                      </a:r>
                      <a:r>
                        <a:rPr lang="en-US" altLang="zh-TW" sz="1600" kern="1200" dirty="0">
                          <a:solidFill>
                            <a:schemeClr val="tx1"/>
                          </a:solidFill>
                          <a:latin typeface="Times New Roman" pitchFamily="18" charset="0"/>
                          <a:ea typeface="標楷體" pitchFamily="65" charset="-120"/>
                          <a:cs typeface="Times New Roman" pitchFamily="18" charset="0"/>
                        </a:rPr>
                        <a:t>/2hr)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a:solidFill>
                            <a:schemeClr val="tx1"/>
                          </a:solidFill>
                          <a:latin typeface="Times New Roman" pitchFamily="18" charset="0"/>
                          <a:ea typeface="標楷體" pitchFamily="65" charset="-120"/>
                          <a:cs typeface="Times New Roman" pitchFamily="18" charset="0"/>
                        </a:rPr>
                        <a:t>(2)</a:t>
                      </a:r>
                      <a:r>
                        <a:rPr lang="zh-TW" altLang="en-US" sz="1600" kern="1200" dirty="0">
                          <a:solidFill>
                            <a:schemeClr val="tx1"/>
                          </a:solidFill>
                          <a:latin typeface="Times New Roman" pitchFamily="18" charset="0"/>
                          <a:ea typeface="標楷體" pitchFamily="65" charset="-120"/>
                          <a:cs typeface="Times New Roman" pitchFamily="18" charset="0"/>
                        </a:rPr>
                        <a:t>中分署溫網室課程講授：</a:t>
                      </a:r>
                      <a:r>
                        <a:rPr lang="en-US" altLang="zh-TW" sz="1600" kern="1200" dirty="0">
                          <a:solidFill>
                            <a:schemeClr val="tx1"/>
                          </a:solidFill>
                          <a:latin typeface="Times New Roman" pitchFamily="18" charset="0"/>
                          <a:ea typeface="標楷體" pitchFamily="65" charset="-120"/>
                          <a:cs typeface="Times New Roman" pitchFamily="18" charset="0"/>
                        </a:rPr>
                        <a:t>(2</a:t>
                      </a:r>
                      <a:r>
                        <a:rPr lang="zh-TW" altLang="en-US" sz="1600" kern="1200" dirty="0">
                          <a:solidFill>
                            <a:schemeClr val="tx1"/>
                          </a:solidFill>
                          <a:latin typeface="Times New Roman" pitchFamily="18" charset="0"/>
                          <a:ea typeface="標楷體" pitchFamily="65" charset="-120"/>
                          <a:cs typeface="Times New Roman" pitchFamily="18" charset="0"/>
                        </a:rPr>
                        <a:t>班次</a:t>
                      </a:r>
                      <a:r>
                        <a:rPr lang="en-US" altLang="zh-TW" sz="1600" kern="1200" dirty="0">
                          <a:solidFill>
                            <a:schemeClr val="tx1"/>
                          </a:solidFill>
                          <a:latin typeface="Times New Roman" pitchFamily="18" charset="0"/>
                          <a:ea typeface="標楷體" pitchFamily="65" charset="-120"/>
                          <a:cs typeface="Times New Roman" pitchFamily="18" charset="0"/>
                        </a:rPr>
                        <a:t>/80</a:t>
                      </a:r>
                      <a:r>
                        <a:rPr lang="zh-TW" altLang="en-US" sz="1600" kern="1200" dirty="0">
                          <a:solidFill>
                            <a:schemeClr val="tx1"/>
                          </a:solidFill>
                          <a:latin typeface="Times New Roman" pitchFamily="18" charset="0"/>
                          <a:ea typeface="標楷體" pitchFamily="65" charset="-120"/>
                          <a:cs typeface="Times New Roman" pitchFamily="18" charset="0"/>
                        </a:rPr>
                        <a:t>人</a:t>
                      </a:r>
                      <a:r>
                        <a:rPr lang="en-US" altLang="zh-TW" sz="1600" kern="1200" dirty="0">
                          <a:solidFill>
                            <a:schemeClr val="tx1"/>
                          </a:solidFill>
                          <a:latin typeface="Times New Roman" pitchFamily="18" charset="0"/>
                          <a:ea typeface="標楷體" pitchFamily="65" charset="-120"/>
                          <a:cs typeface="Times New Roman" pitchFamily="18" charset="0"/>
                        </a:rPr>
                        <a:t>/4hr)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a:solidFill>
                            <a:schemeClr val="tx1"/>
                          </a:solidFill>
                          <a:latin typeface="Times New Roman" pitchFamily="18" charset="0"/>
                          <a:ea typeface="標楷體" pitchFamily="65" charset="-120"/>
                          <a:cs typeface="Times New Roman" pitchFamily="18" charset="0"/>
                        </a:rPr>
                        <a:t>(3)</a:t>
                      </a:r>
                      <a:r>
                        <a:rPr lang="zh-TW" altLang="en-US" sz="1600" kern="1200" dirty="0">
                          <a:solidFill>
                            <a:schemeClr val="tx1"/>
                          </a:solidFill>
                          <a:latin typeface="Times New Roman" pitchFamily="18" charset="0"/>
                          <a:ea typeface="標楷體" pitchFamily="65" charset="-120"/>
                          <a:cs typeface="Times New Roman" pitchFamily="18" charset="0"/>
                        </a:rPr>
                        <a:t>南分署溫網室課程講授：</a:t>
                      </a:r>
                      <a:r>
                        <a:rPr lang="en-US" altLang="zh-TW" sz="1600" kern="1200" dirty="0">
                          <a:solidFill>
                            <a:schemeClr val="tx1"/>
                          </a:solidFill>
                          <a:latin typeface="Times New Roman" pitchFamily="18" charset="0"/>
                          <a:ea typeface="標楷體" pitchFamily="65" charset="-120"/>
                          <a:cs typeface="Times New Roman" pitchFamily="18" charset="0"/>
                        </a:rPr>
                        <a:t>(2</a:t>
                      </a:r>
                      <a:r>
                        <a:rPr lang="zh-TW" altLang="en-US" sz="1600" kern="1200" dirty="0">
                          <a:solidFill>
                            <a:schemeClr val="tx1"/>
                          </a:solidFill>
                          <a:latin typeface="Times New Roman" pitchFamily="18" charset="0"/>
                          <a:ea typeface="標楷體" pitchFamily="65" charset="-120"/>
                          <a:cs typeface="Times New Roman" pitchFamily="18" charset="0"/>
                        </a:rPr>
                        <a:t>班次</a:t>
                      </a:r>
                      <a:r>
                        <a:rPr lang="en-US" altLang="zh-TW" sz="1600" kern="1200" dirty="0">
                          <a:solidFill>
                            <a:schemeClr val="tx1"/>
                          </a:solidFill>
                          <a:latin typeface="Times New Roman" pitchFamily="18" charset="0"/>
                          <a:ea typeface="標楷體" pitchFamily="65" charset="-120"/>
                          <a:cs typeface="Times New Roman" pitchFamily="18" charset="0"/>
                        </a:rPr>
                        <a:t>/80</a:t>
                      </a:r>
                      <a:r>
                        <a:rPr lang="zh-TW" altLang="en-US" sz="1600" kern="1200" dirty="0">
                          <a:solidFill>
                            <a:schemeClr val="tx1"/>
                          </a:solidFill>
                          <a:latin typeface="Times New Roman" pitchFamily="18" charset="0"/>
                          <a:ea typeface="標楷體" pitchFamily="65" charset="-120"/>
                          <a:cs typeface="Times New Roman" pitchFamily="18" charset="0"/>
                        </a:rPr>
                        <a:t>人</a:t>
                      </a:r>
                      <a:r>
                        <a:rPr lang="en-US" altLang="zh-TW" sz="1600" kern="1200" dirty="0">
                          <a:solidFill>
                            <a:schemeClr val="tx1"/>
                          </a:solidFill>
                          <a:latin typeface="Times New Roman" pitchFamily="18" charset="0"/>
                          <a:ea typeface="標楷體" pitchFamily="65" charset="-120"/>
                          <a:cs typeface="Times New Roman" pitchFamily="18" charset="0"/>
                        </a:rPr>
                        <a:t>/18hr)</a:t>
                      </a:r>
                    </a:p>
                    <a:p>
                      <a:pPr marL="182563" marR="0" lvl="0" indent="-182563" algn="just" defTabSz="914400" rtl="0" eaLnBrk="1" fontAlgn="auto" latinLnBrk="0" hangingPunct="1">
                        <a:lnSpc>
                          <a:spcPts val="2000"/>
                        </a:lnSpc>
                        <a:spcBef>
                          <a:spcPts val="0"/>
                        </a:spcBef>
                        <a:spcAft>
                          <a:spcPts val="0"/>
                        </a:spcAft>
                        <a:buClrTx/>
                        <a:buSzTx/>
                        <a:buFontTx/>
                        <a:buNone/>
                        <a:tabLst/>
                        <a:defRPr/>
                      </a:pPr>
                      <a:r>
                        <a:rPr lang="en-US" altLang="zh-TW" sz="1800" b="1" u="sng" kern="1200" dirty="0">
                          <a:solidFill>
                            <a:srgbClr val="0000FF"/>
                          </a:solidFill>
                          <a:latin typeface="Times New Roman" pitchFamily="18" charset="0"/>
                          <a:ea typeface="標楷體" pitchFamily="65" charset="-120"/>
                          <a:cs typeface="Times New Roman" pitchFamily="18" charset="0"/>
                        </a:rPr>
                        <a:t>2.</a:t>
                      </a:r>
                      <a:r>
                        <a:rPr lang="zh-TW" altLang="en-US" sz="1800" b="1" u="sng" kern="1200" dirty="0">
                          <a:solidFill>
                            <a:srgbClr val="0000FF"/>
                          </a:solidFill>
                          <a:latin typeface="Times New Roman" pitchFamily="18" charset="0"/>
                          <a:ea typeface="標楷體" pitchFamily="65" charset="-120"/>
                          <a:cs typeface="Times New Roman" pitchFamily="18" charset="0"/>
                        </a:rPr>
                        <a:t>農委會農業</a:t>
                      </a:r>
                      <a:r>
                        <a:rPr lang="en-US" altLang="zh-TW" sz="1800" b="1" u="sng" kern="1200" dirty="0">
                          <a:solidFill>
                            <a:srgbClr val="0000FF"/>
                          </a:solidFill>
                          <a:latin typeface="Times New Roman" pitchFamily="18" charset="0"/>
                          <a:ea typeface="標楷體" pitchFamily="65" charset="-120"/>
                          <a:cs typeface="Times New Roman" pitchFamily="18" charset="0"/>
                        </a:rPr>
                        <a:t>4.0</a:t>
                      </a:r>
                      <a:r>
                        <a:rPr lang="zh-TW" altLang="en-US" sz="1800" b="1" u="sng" kern="1200" dirty="0">
                          <a:solidFill>
                            <a:srgbClr val="0000FF"/>
                          </a:solidFill>
                          <a:latin typeface="Times New Roman" pitchFamily="18" charset="0"/>
                          <a:ea typeface="標楷體" pitchFamily="65" charset="-120"/>
                          <a:cs typeface="Times New Roman" pitchFamily="18" charset="0"/>
                        </a:rPr>
                        <a:t>課程講授</a:t>
                      </a:r>
                      <a:r>
                        <a:rPr lang="zh-TW" altLang="en-US" sz="1800" b="1" kern="1200" dirty="0">
                          <a:solidFill>
                            <a:srgbClr val="0000FF"/>
                          </a:solidFill>
                          <a:latin typeface="Times New Roman" pitchFamily="18" charset="0"/>
                          <a:ea typeface="標楷體" pitchFamily="65" charset="-120"/>
                          <a:cs typeface="Times New Roman" pitchFamily="18" charset="0"/>
                        </a:rPr>
                        <a:t>：</a:t>
                      </a:r>
                      <a:r>
                        <a:rPr kumimoji="0" lang="en-US" altLang="zh-TW"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(3</a:t>
                      </a:r>
                      <a:r>
                        <a:rPr kumimoji="0" lang="zh-TW" altLang="en-US"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班次</a:t>
                      </a:r>
                      <a:r>
                        <a:rPr kumimoji="0" lang="en-US" altLang="zh-TW"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/380</a:t>
                      </a:r>
                      <a:r>
                        <a:rPr kumimoji="0" lang="zh-TW" altLang="en-US"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人</a:t>
                      </a:r>
                      <a:r>
                        <a:rPr kumimoji="0" lang="en-US" altLang="zh-TW"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/7hr)</a:t>
                      </a:r>
                      <a:endParaRPr lang="zh-TW" altLang="en-US" sz="1800" b="1" kern="1200" dirty="0">
                        <a:solidFill>
                          <a:srgbClr val="0000FF"/>
                        </a:solidFill>
                        <a:latin typeface="Times New Roman" pitchFamily="18" charset="0"/>
                        <a:ea typeface="標楷體" pitchFamily="65" charset="-120"/>
                        <a:cs typeface="Times New Roman" pitchFamily="18" charset="0"/>
                      </a:endParaRP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a:solidFill>
                            <a:schemeClr val="tx1"/>
                          </a:solidFill>
                          <a:latin typeface="Times New Roman" pitchFamily="18" charset="0"/>
                          <a:ea typeface="標楷體" pitchFamily="65" charset="-120"/>
                          <a:cs typeface="Times New Roman" pitchFamily="18" charset="0"/>
                        </a:rPr>
                        <a:t>(1)</a:t>
                      </a:r>
                      <a:r>
                        <a:rPr lang="zh-TW" altLang="en-US" sz="1600" kern="1200" dirty="0">
                          <a:solidFill>
                            <a:schemeClr val="tx1"/>
                          </a:solidFill>
                          <a:latin typeface="Times New Roman" pitchFamily="18" charset="0"/>
                          <a:ea typeface="標楷體" pitchFamily="65" charset="-120"/>
                          <a:cs typeface="Times New Roman" pitchFamily="18" charset="0"/>
                        </a:rPr>
                        <a:t>材質創新應用</a:t>
                      </a:r>
                      <a:r>
                        <a:rPr lang="en-US" altLang="zh-TW" sz="1600" kern="1200" dirty="0">
                          <a:solidFill>
                            <a:schemeClr val="tx1"/>
                          </a:solidFill>
                          <a:latin typeface="Times New Roman" pitchFamily="18" charset="0"/>
                          <a:ea typeface="標楷體" pitchFamily="65" charset="-120"/>
                          <a:cs typeface="Times New Roman" pitchFamily="18" charset="0"/>
                        </a:rPr>
                        <a:t>(</a:t>
                      </a:r>
                      <a:r>
                        <a:rPr lang="zh-TW" altLang="en-US" sz="1600" kern="1200" dirty="0">
                          <a:solidFill>
                            <a:schemeClr val="tx1"/>
                          </a:solidFill>
                          <a:latin typeface="Times New Roman" pitchFamily="18" charset="0"/>
                          <a:ea typeface="標楷體" pitchFamily="65" charset="-120"/>
                          <a:cs typeface="Times New Roman" pitchFamily="18" charset="0"/>
                        </a:rPr>
                        <a:t>農試所</a:t>
                      </a:r>
                      <a:r>
                        <a:rPr lang="en-US" altLang="zh-TW" sz="1600" kern="1200" dirty="0">
                          <a:solidFill>
                            <a:schemeClr val="tx1"/>
                          </a:solidFill>
                          <a:latin typeface="Times New Roman" pitchFamily="18" charset="0"/>
                          <a:ea typeface="標楷體" pitchFamily="65" charset="-120"/>
                          <a:cs typeface="Times New Roman" pitchFamily="18" charset="0"/>
                        </a:rPr>
                        <a:t>):</a:t>
                      </a:r>
                      <a:r>
                        <a:rPr lang="zh-TW" altLang="en-US" sz="1600" kern="1200" dirty="0">
                          <a:solidFill>
                            <a:schemeClr val="tx1"/>
                          </a:solidFill>
                          <a:latin typeface="Times New Roman" pitchFamily="18" charset="0"/>
                          <a:ea typeface="標楷體" pitchFamily="65" charset="-120"/>
                          <a:cs typeface="Times New Roman" pitchFamily="18" charset="0"/>
                        </a:rPr>
                        <a:t>    </a:t>
                      </a:r>
                      <a:r>
                        <a:rPr lang="en-US" altLang="zh-TW" sz="1600" kern="1200" dirty="0">
                          <a:solidFill>
                            <a:schemeClr val="tx1"/>
                          </a:solidFill>
                          <a:latin typeface="Times New Roman" pitchFamily="18" charset="0"/>
                          <a:ea typeface="標楷體" pitchFamily="65" charset="-120"/>
                          <a:cs typeface="Times New Roman" pitchFamily="18" charset="0"/>
                        </a:rPr>
                        <a:t>(1</a:t>
                      </a:r>
                      <a:r>
                        <a:rPr lang="zh-TW" altLang="en-US" sz="1600" kern="1200" dirty="0">
                          <a:solidFill>
                            <a:schemeClr val="tx1"/>
                          </a:solidFill>
                          <a:latin typeface="Times New Roman" pitchFamily="18" charset="0"/>
                          <a:ea typeface="標楷體" pitchFamily="65" charset="-120"/>
                          <a:cs typeface="Times New Roman" pitchFamily="18" charset="0"/>
                        </a:rPr>
                        <a:t>班次</a:t>
                      </a:r>
                      <a:r>
                        <a:rPr lang="en-US" altLang="zh-TW" sz="1600" kern="1200" dirty="0">
                          <a:solidFill>
                            <a:schemeClr val="tx1"/>
                          </a:solidFill>
                          <a:latin typeface="Times New Roman" pitchFamily="18" charset="0"/>
                          <a:ea typeface="標楷體" pitchFamily="65" charset="-120"/>
                          <a:cs typeface="Times New Roman" pitchFamily="18" charset="0"/>
                        </a:rPr>
                        <a:t>/80</a:t>
                      </a:r>
                      <a:r>
                        <a:rPr lang="zh-TW" altLang="en-US" sz="1600" kern="1200" dirty="0">
                          <a:solidFill>
                            <a:schemeClr val="tx1"/>
                          </a:solidFill>
                          <a:latin typeface="Times New Roman" pitchFamily="18" charset="0"/>
                          <a:ea typeface="標楷體" pitchFamily="65" charset="-120"/>
                          <a:cs typeface="Times New Roman" pitchFamily="18" charset="0"/>
                        </a:rPr>
                        <a:t>人</a:t>
                      </a:r>
                      <a:r>
                        <a:rPr lang="en-US" altLang="zh-TW" sz="1600" kern="1200" dirty="0">
                          <a:solidFill>
                            <a:schemeClr val="tx1"/>
                          </a:solidFill>
                          <a:latin typeface="Times New Roman" pitchFamily="18" charset="0"/>
                          <a:ea typeface="標楷體" pitchFamily="65" charset="-120"/>
                          <a:cs typeface="Times New Roman" pitchFamily="18" charset="0"/>
                        </a:rPr>
                        <a:t>/3hr)</a:t>
                      </a:r>
                    </a:p>
                    <a:p>
                      <a:pPr marL="182563" marR="0" lvl="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a:solidFill>
                            <a:schemeClr val="tx1"/>
                          </a:solidFill>
                          <a:latin typeface="Times New Roman" pitchFamily="18" charset="0"/>
                          <a:ea typeface="標楷體" pitchFamily="65" charset="-120"/>
                          <a:cs typeface="Times New Roman" pitchFamily="18" charset="0"/>
                        </a:rPr>
                        <a:t>(2)</a:t>
                      </a:r>
                      <a:r>
                        <a:rPr lang="zh-TW" altLang="en-US" sz="1600" kern="1200" dirty="0">
                          <a:solidFill>
                            <a:schemeClr val="tx1"/>
                          </a:solidFill>
                          <a:latin typeface="Times New Roman" pitchFamily="18" charset="0"/>
                          <a:ea typeface="標楷體" pitchFamily="65" charset="-120"/>
                          <a:cs typeface="Times New Roman" pitchFamily="18" charset="0"/>
                        </a:rPr>
                        <a:t>農業專家系統</a:t>
                      </a:r>
                      <a:r>
                        <a:rPr lang="en-US" altLang="zh-TW" sz="1600" kern="1200" dirty="0">
                          <a:solidFill>
                            <a:schemeClr val="tx1"/>
                          </a:solidFill>
                          <a:latin typeface="Times New Roman" pitchFamily="18" charset="0"/>
                          <a:ea typeface="標楷體" pitchFamily="65" charset="-120"/>
                          <a:cs typeface="Times New Roman" pitchFamily="18" charset="0"/>
                        </a:rPr>
                        <a:t>(</a:t>
                      </a:r>
                      <a:r>
                        <a:rPr lang="zh-TW" altLang="en-US" sz="1600" kern="1200" dirty="0">
                          <a:solidFill>
                            <a:schemeClr val="tx1"/>
                          </a:solidFill>
                          <a:latin typeface="Times New Roman" pitchFamily="18" charset="0"/>
                          <a:ea typeface="標楷體" pitchFamily="65" charset="-120"/>
                          <a:cs typeface="Times New Roman" pitchFamily="18" charset="0"/>
                        </a:rPr>
                        <a:t>台大、農試所</a:t>
                      </a:r>
                      <a:r>
                        <a:rPr lang="en-US" altLang="zh-TW" sz="1600" kern="1200" dirty="0">
                          <a:solidFill>
                            <a:schemeClr val="tx1"/>
                          </a:solidFill>
                          <a:latin typeface="Times New Roman" pitchFamily="18" charset="0"/>
                          <a:ea typeface="標楷體" pitchFamily="65" charset="-120"/>
                          <a:cs typeface="Times New Roman" pitchFamily="18" charset="0"/>
                        </a:rPr>
                        <a:t>):</a:t>
                      </a:r>
                      <a:r>
                        <a:rPr lang="zh-TW" altLang="en-US" sz="1600" kern="1200" dirty="0">
                          <a:solidFill>
                            <a:schemeClr val="tx1"/>
                          </a:solidFill>
                          <a:latin typeface="Times New Roman" pitchFamily="18" charset="0"/>
                          <a:ea typeface="標楷體" pitchFamily="65" charset="-120"/>
                          <a:cs typeface="Times New Roman" pitchFamily="18" charset="0"/>
                        </a:rPr>
                        <a:t> </a:t>
                      </a:r>
                      <a:r>
                        <a:rPr lang="en-US" altLang="zh-TW" sz="1600" kern="1200" dirty="0">
                          <a:solidFill>
                            <a:schemeClr val="tx1"/>
                          </a:solidFill>
                          <a:latin typeface="Times New Roman" pitchFamily="18" charset="0"/>
                          <a:ea typeface="標楷體" pitchFamily="65" charset="-120"/>
                          <a:cs typeface="Times New Roman" pitchFamily="18" charset="0"/>
                        </a:rPr>
                        <a:t>(2</a:t>
                      </a:r>
                      <a:r>
                        <a:rPr lang="zh-TW" altLang="en-US" sz="1600" kern="1200" dirty="0">
                          <a:solidFill>
                            <a:schemeClr val="tx1"/>
                          </a:solidFill>
                          <a:latin typeface="Times New Roman" pitchFamily="18" charset="0"/>
                          <a:ea typeface="標楷體" pitchFamily="65" charset="-120"/>
                          <a:cs typeface="Times New Roman" pitchFamily="18" charset="0"/>
                        </a:rPr>
                        <a:t>班次</a:t>
                      </a:r>
                      <a:r>
                        <a:rPr lang="en-US" altLang="zh-TW" sz="1600" kern="1200" dirty="0">
                          <a:solidFill>
                            <a:schemeClr val="tx1"/>
                          </a:solidFill>
                          <a:latin typeface="Times New Roman" pitchFamily="18" charset="0"/>
                          <a:ea typeface="標楷體" pitchFamily="65" charset="-120"/>
                          <a:cs typeface="Times New Roman" pitchFamily="18" charset="0"/>
                        </a:rPr>
                        <a:t>/300</a:t>
                      </a:r>
                      <a:r>
                        <a:rPr lang="zh-TW" altLang="en-US" sz="1600" kern="1200" dirty="0">
                          <a:solidFill>
                            <a:schemeClr val="tx1"/>
                          </a:solidFill>
                          <a:latin typeface="Times New Roman" pitchFamily="18" charset="0"/>
                          <a:ea typeface="標楷體" pitchFamily="65" charset="-120"/>
                          <a:cs typeface="Times New Roman" pitchFamily="18" charset="0"/>
                        </a:rPr>
                        <a:t>人</a:t>
                      </a:r>
                      <a:r>
                        <a:rPr lang="en-US" altLang="zh-TW" sz="1600" kern="1200" dirty="0">
                          <a:solidFill>
                            <a:schemeClr val="tx1"/>
                          </a:solidFill>
                          <a:latin typeface="Times New Roman" pitchFamily="18" charset="0"/>
                          <a:ea typeface="標楷體" pitchFamily="65" charset="-120"/>
                          <a:cs typeface="Times New Roman" pitchFamily="18" charset="0"/>
                        </a:rPr>
                        <a:t>/4hr)</a:t>
                      </a:r>
                      <a:endParaRPr lang="en-US" altLang="zh-TW" sz="1800" b="1" kern="1200" dirty="0">
                        <a:solidFill>
                          <a:srgbClr val="0000FF"/>
                        </a:solidFill>
                        <a:latin typeface="標楷體" panose="03000509000000000000" pitchFamily="65" charset="-120"/>
                        <a:ea typeface="標楷體" panose="03000509000000000000" pitchFamily="65" charset="-120"/>
                        <a:cs typeface="Times New Roman" pitchFamily="18" charset="0"/>
                      </a:endParaRPr>
                    </a:p>
                    <a:p>
                      <a:pPr marL="182563" marR="0" lvl="0" indent="-182563" algn="just" defTabSz="914400" rtl="0" eaLnBrk="1" fontAlgn="auto" latinLnBrk="0" hangingPunct="1">
                        <a:lnSpc>
                          <a:spcPts val="2000"/>
                        </a:lnSpc>
                        <a:spcBef>
                          <a:spcPts val="0"/>
                        </a:spcBef>
                        <a:spcAft>
                          <a:spcPts val="0"/>
                        </a:spcAft>
                        <a:buClrTx/>
                        <a:buSzTx/>
                        <a:buFontTx/>
                        <a:buNone/>
                        <a:tabLst/>
                        <a:defRPr/>
                      </a:pPr>
                      <a:r>
                        <a:rPr lang="en-US" altLang="zh-TW" sz="1800" b="1" u="sng" kern="1200" dirty="0">
                          <a:solidFill>
                            <a:srgbClr val="0000FF"/>
                          </a:solidFill>
                          <a:latin typeface="標楷體" panose="03000509000000000000" pitchFamily="65" charset="-120"/>
                          <a:ea typeface="標楷體" panose="03000509000000000000" pitchFamily="65" charset="-120"/>
                          <a:cs typeface="Times New Roman" pitchFamily="18" charset="0"/>
                        </a:rPr>
                        <a:t>3.</a:t>
                      </a:r>
                      <a:r>
                        <a:rPr lang="zh-TW" altLang="en-US" sz="1800" b="1" u="sng" kern="1200" dirty="0">
                          <a:solidFill>
                            <a:srgbClr val="0000FF"/>
                          </a:solidFill>
                          <a:latin typeface="標楷體" panose="03000509000000000000" pitchFamily="65" charset="-120"/>
                          <a:ea typeface="標楷體" panose="03000509000000000000" pitchFamily="65" charset="-120"/>
                          <a:cs typeface="Times New Roman" pitchFamily="18" charset="0"/>
                        </a:rPr>
                        <a:t>大學專題演講：</a:t>
                      </a:r>
                      <a:r>
                        <a:rPr kumimoji="0" lang="en-US" altLang="zh-TW"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(4</a:t>
                      </a:r>
                      <a:r>
                        <a:rPr kumimoji="0" lang="zh-TW" altLang="en-US"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場次</a:t>
                      </a:r>
                      <a:r>
                        <a:rPr kumimoji="0" lang="en-US" altLang="zh-TW"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/100</a:t>
                      </a:r>
                      <a:r>
                        <a:rPr kumimoji="0" lang="zh-TW" altLang="en-US"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人</a:t>
                      </a:r>
                      <a:r>
                        <a:rPr kumimoji="0" lang="en-US" altLang="zh-TW"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/9hr)</a:t>
                      </a:r>
                      <a:endParaRPr lang="zh-TW" altLang="en-US" sz="1800" b="1" kern="1200" dirty="0">
                        <a:solidFill>
                          <a:srgbClr val="0000FF"/>
                        </a:solidFill>
                        <a:latin typeface="標楷體" panose="03000509000000000000" pitchFamily="65" charset="-120"/>
                        <a:ea typeface="標楷體" panose="03000509000000000000" pitchFamily="65" charset="-120"/>
                        <a:cs typeface="Times New Roman" pitchFamily="18" charset="0"/>
                      </a:endParaRP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a:solidFill>
                            <a:schemeClr val="tx1"/>
                          </a:solidFill>
                          <a:latin typeface="Times New Roman" pitchFamily="18" charset="0"/>
                          <a:ea typeface="標楷體" pitchFamily="65" charset="-120"/>
                          <a:cs typeface="Times New Roman" pitchFamily="18" charset="0"/>
                        </a:rPr>
                        <a:t>(1)</a:t>
                      </a:r>
                      <a:r>
                        <a:rPr lang="zh-TW" altLang="en-US" sz="1600" kern="1200" dirty="0">
                          <a:solidFill>
                            <a:schemeClr val="tx1"/>
                          </a:solidFill>
                          <a:latin typeface="Times New Roman" pitchFamily="18" charset="0"/>
                          <a:ea typeface="標楷體" pitchFamily="65" charset="-120"/>
                          <a:cs typeface="Times New Roman" pitchFamily="18" charset="0"/>
                        </a:rPr>
                        <a:t>宜蘭大學</a:t>
                      </a:r>
                      <a:r>
                        <a:rPr lang="en-US" altLang="zh-TW" sz="1600" kern="1200" dirty="0">
                          <a:solidFill>
                            <a:schemeClr val="tx1"/>
                          </a:solidFill>
                          <a:latin typeface="Times New Roman" pitchFamily="18" charset="0"/>
                          <a:ea typeface="標楷體" pitchFamily="65" charset="-120"/>
                          <a:cs typeface="Times New Roman" pitchFamily="18" charset="0"/>
                        </a:rPr>
                        <a:t>(1</a:t>
                      </a:r>
                      <a:r>
                        <a:rPr lang="zh-TW" altLang="en-US" sz="1600" kern="1200" dirty="0">
                          <a:solidFill>
                            <a:schemeClr val="tx1"/>
                          </a:solidFill>
                          <a:latin typeface="Times New Roman" pitchFamily="18" charset="0"/>
                          <a:ea typeface="標楷體" pitchFamily="65" charset="-120"/>
                          <a:cs typeface="Times New Roman" pitchFamily="18" charset="0"/>
                        </a:rPr>
                        <a:t>場次</a:t>
                      </a:r>
                      <a:r>
                        <a:rPr lang="en-US" altLang="zh-TW" sz="1600" kern="1200" dirty="0">
                          <a:solidFill>
                            <a:schemeClr val="tx1"/>
                          </a:solidFill>
                          <a:latin typeface="Times New Roman" pitchFamily="18" charset="0"/>
                          <a:ea typeface="標楷體" pitchFamily="65" charset="-120"/>
                          <a:cs typeface="Times New Roman" pitchFamily="18" charset="0"/>
                        </a:rPr>
                        <a:t>/40</a:t>
                      </a:r>
                      <a:r>
                        <a:rPr lang="zh-TW" altLang="en-US" sz="1600" kern="1200" dirty="0">
                          <a:solidFill>
                            <a:schemeClr val="tx1"/>
                          </a:solidFill>
                          <a:latin typeface="Times New Roman" pitchFamily="18" charset="0"/>
                          <a:ea typeface="標楷體" pitchFamily="65" charset="-120"/>
                          <a:cs typeface="Times New Roman" pitchFamily="18" charset="0"/>
                        </a:rPr>
                        <a:t>人</a:t>
                      </a:r>
                      <a:r>
                        <a:rPr lang="en-US" altLang="zh-TW" sz="1600" kern="1200" dirty="0">
                          <a:solidFill>
                            <a:schemeClr val="tx1"/>
                          </a:solidFill>
                          <a:latin typeface="Times New Roman" pitchFamily="18" charset="0"/>
                          <a:ea typeface="標楷體" pitchFamily="65" charset="-120"/>
                          <a:cs typeface="Times New Roman" pitchFamily="18" charset="0"/>
                        </a:rPr>
                        <a:t>/3hr)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a:solidFill>
                            <a:schemeClr val="tx1"/>
                          </a:solidFill>
                          <a:latin typeface="Times New Roman" pitchFamily="18" charset="0"/>
                          <a:ea typeface="標楷體" pitchFamily="65" charset="-120"/>
                          <a:cs typeface="Times New Roman" pitchFamily="18" charset="0"/>
                        </a:rPr>
                        <a:t>(2)</a:t>
                      </a:r>
                      <a:r>
                        <a:rPr lang="zh-TW" altLang="en-US" sz="1600" kern="1200" dirty="0">
                          <a:solidFill>
                            <a:schemeClr val="tx1"/>
                          </a:solidFill>
                          <a:latin typeface="Times New Roman" pitchFamily="18" charset="0"/>
                          <a:ea typeface="標楷體" pitchFamily="65" charset="-120"/>
                          <a:cs typeface="Times New Roman" pitchFamily="18" charset="0"/>
                        </a:rPr>
                        <a:t>嘉義大學</a:t>
                      </a:r>
                      <a:r>
                        <a:rPr lang="en-US" altLang="zh-TW" sz="1600" kern="1200" dirty="0">
                          <a:solidFill>
                            <a:schemeClr val="tx1"/>
                          </a:solidFill>
                          <a:latin typeface="Times New Roman" pitchFamily="18" charset="0"/>
                          <a:ea typeface="標楷體" pitchFamily="65" charset="-120"/>
                          <a:cs typeface="Times New Roman" pitchFamily="18" charset="0"/>
                        </a:rPr>
                        <a:t>(1</a:t>
                      </a:r>
                      <a:r>
                        <a:rPr lang="zh-TW" altLang="en-US" sz="1600" kern="1200" dirty="0">
                          <a:solidFill>
                            <a:schemeClr val="tx1"/>
                          </a:solidFill>
                          <a:latin typeface="Times New Roman" pitchFamily="18" charset="0"/>
                          <a:ea typeface="標楷體" pitchFamily="65" charset="-120"/>
                          <a:cs typeface="Times New Roman" pitchFamily="18" charset="0"/>
                        </a:rPr>
                        <a:t>場次</a:t>
                      </a:r>
                      <a:r>
                        <a:rPr lang="en-US" altLang="zh-TW" sz="1600" kern="1200" dirty="0">
                          <a:solidFill>
                            <a:schemeClr val="tx1"/>
                          </a:solidFill>
                          <a:latin typeface="Times New Roman" pitchFamily="18" charset="0"/>
                          <a:ea typeface="標楷體" pitchFamily="65" charset="-120"/>
                          <a:cs typeface="Times New Roman" pitchFamily="18" charset="0"/>
                        </a:rPr>
                        <a:t>/20</a:t>
                      </a:r>
                      <a:r>
                        <a:rPr lang="zh-TW" altLang="en-US" sz="1600" kern="1200" dirty="0">
                          <a:solidFill>
                            <a:schemeClr val="tx1"/>
                          </a:solidFill>
                          <a:latin typeface="Times New Roman" pitchFamily="18" charset="0"/>
                          <a:ea typeface="標楷體" pitchFamily="65" charset="-120"/>
                          <a:cs typeface="Times New Roman" pitchFamily="18" charset="0"/>
                        </a:rPr>
                        <a:t>人</a:t>
                      </a:r>
                      <a:r>
                        <a:rPr lang="en-US" altLang="zh-TW" sz="1600" kern="1200" dirty="0">
                          <a:solidFill>
                            <a:schemeClr val="tx1"/>
                          </a:solidFill>
                          <a:latin typeface="Times New Roman" pitchFamily="18" charset="0"/>
                          <a:ea typeface="標楷體" pitchFamily="65" charset="-120"/>
                          <a:cs typeface="Times New Roman" pitchFamily="18" charset="0"/>
                        </a:rPr>
                        <a:t>/2hr)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a:solidFill>
                            <a:schemeClr val="tx1"/>
                          </a:solidFill>
                          <a:latin typeface="Times New Roman" pitchFamily="18" charset="0"/>
                          <a:ea typeface="標楷體" pitchFamily="65" charset="-120"/>
                          <a:cs typeface="Times New Roman" pitchFamily="18" charset="0"/>
                        </a:rPr>
                        <a:t>(3)</a:t>
                      </a:r>
                      <a:r>
                        <a:rPr lang="zh-TW" altLang="en-US" sz="1600" kern="1200" dirty="0">
                          <a:solidFill>
                            <a:schemeClr val="tx1"/>
                          </a:solidFill>
                          <a:latin typeface="Times New Roman" pitchFamily="18" charset="0"/>
                          <a:ea typeface="標楷體" pitchFamily="65" charset="-120"/>
                          <a:cs typeface="Times New Roman" pitchFamily="18" charset="0"/>
                        </a:rPr>
                        <a:t>高雄海洋科技大學</a:t>
                      </a:r>
                      <a:r>
                        <a:rPr lang="en-US" altLang="zh-TW" sz="1600" kern="1200" dirty="0">
                          <a:solidFill>
                            <a:schemeClr val="tx1"/>
                          </a:solidFill>
                          <a:latin typeface="Times New Roman" pitchFamily="18" charset="0"/>
                          <a:ea typeface="標楷體" pitchFamily="65" charset="-120"/>
                          <a:cs typeface="Times New Roman" pitchFamily="18" charset="0"/>
                        </a:rPr>
                        <a:t>(2</a:t>
                      </a:r>
                      <a:r>
                        <a:rPr lang="zh-TW" altLang="en-US" sz="1600" kern="1200" dirty="0">
                          <a:solidFill>
                            <a:schemeClr val="tx1"/>
                          </a:solidFill>
                          <a:latin typeface="Times New Roman" pitchFamily="18" charset="0"/>
                          <a:ea typeface="標楷體" pitchFamily="65" charset="-120"/>
                          <a:cs typeface="Times New Roman" pitchFamily="18" charset="0"/>
                        </a:rPr>
                        <a:t>場次</a:t>
                      </a:r>
                      <a:r>
                        <a:rPr lang="en-US" altLang="zh-TW" sz="1600" kern="1200" dirty="0">
                          <a:solidFill>
                            <a:schemeClr val="tx1"/>
                          </a:solidFill>
                          <a:latin typeface="Times New Roman" pitchFamily="18" charset="0"/>
                          <a:ea typeface="標楷體" pitchFamily="65" charset="-120"/>
                          <a:cs typeface="Times New Roman" pitchFamily="18" charset="0"/>
                        </a:rPr>
                        <a:t>/40</a:t>
                      </a:r>
                      <a:r>
                        <a:rPr lang="zh-TW" altLang="en-US" sz="1600" kern="1200" dirty="0">
                          <a:solidFill>
                            <a:schemeClr val="tx1"/>
                          </a:solidFill>
                          <a:latin typeface="Times New Roman" pitchFamily="18" charset="0"/>
                          <a:ea typeface="標楷體" pitchFamily="65" charset="-120"/>
                          <a:cs typeface="Times New Roman" pitchFamily="18" charset="0"/>
                        </a:rPr>
                        <a:t>人</a:t>
                      </a:r>
                      <a:r>
                        <a:rPr lang="en-US" altLang="zh-TW" sz="1600" kern="1200" dirty="0">
                          <a:solidFill>
                            <a:schemeClr val="tx1"/>
                          </a:solidFill>
                          <a:latin typeface="Times New Roman" pitchFamily="18" charset="0"/>
                          <a:ea typeface="標楷體" pitchFamily="65" charset="-120"/>
                          <a:cs typeface="Times New Roman" pitchFamily="18" charset="0"/>
                        </a:rPr>
                        <a:t>/4hr)</a:t>
                      </a:r>
                      <a:endParaRPr lang="en-US" altLang="zh-TW" sz="1800" b="1" kern="1200" dirty="0">
                        <a:solidFill>
                          <a:srgbClr val="0000FF"/>
                        </a:solidFill>
                        <a:latin typeface="Times New Roman" pitchFamily="18" charset="0"/>
                        <a:ea typeface="標楷體" pitchFamily="65" charset="-120"/>
                        <a:cs typeface="Times New Roman" pitchFamily="18" charset="0"/>
                      </a:endParaRPr>
                    </a:p>
                    <a:p>
                      <a:pPr marL="182563" marR="0" lvl="0" indent="-182563" algn="just" defTabSz="914400" rtl="0" eaLnBrk="1" fontAlgn="auto" latinLnBrk="0" hangingPunct="1">
                        <a:lnSpc>
                          <a:spcPts val="2000"/>
                        </a:lnSpc>
                        <a:spcBef>
                          <a:spcPts val="0"/>
                        </a:spcBef>
                        <a:spcAft>
                          <a:spcPts val="0"/>
                        </a:spcAft>
                        <a:buClrTx/>
                        <a:buSzTx/>
                        <a:buFontTx/>
                        <a:buNone/>
                        <a:tabLst/>
                        <a:defRPr/>
                      </a:pPr>
                      <a:r>
                        <a:rPr lang="en-US" altLang="zh-TW" sz="1800" b="1" u="sng" kern="1200" dirty="0">
                          <a:solidFill>
                            <a:srgbClr val="0000FF"/>
                          </a:solidFill>
                          <a:latin typeface="Times New Roman" pitchFamily="18" charset="0"/>
                          <a:ea typeface="標楷體" pitchFamily="65" charset="-120"/>
                          <a:cs typeface="Times New Roman" pitchFamily="18" charset="0"/>
                        </a:rPr>
                        <a:t>4.</a:t>
                      </a:r>
                      <a:r>
                        <a:rPr lang="zh-TW" altLang="en-US" sz="1800" b="1" u="sng" kern="1200" dirty="0">
                          <a:solidFill>
                            <a:srgbClr val="0000FF"/>
                          </a:solidFill>
                          <a:latin typeface="Times New Roman" pitchFamily="18" charset="0"/>
                          <a:ea typeface="標楷體" pitchFamily="65" charset="-120"/>
                          <a:cs typeface="Times New Roman" pitchFamily="18" charset="0"/>
                        </a:rPr>
                        <a:t>農委會計畫工作專題報告</a:t>
                      </a:r>
                      <a:r>
                        <a:rPr lang="zh-TW" altLang="en-US" sz="1800" b="1" kern="1200" dirty="0">
                          <a:solidFill>
                            <a:srgbClr val="0000FF"/>
                          </a:solidFill>
                          <a:latin typeface="Times New Roman" pitchFamily="18" charset="0"/>
                          <a:ea typeface="標楷體" pitchFamily="65" charset="-120"/>
                          <a:cs typeface="Times New Roman" pitchFamily="18" charset="0"/>
                        </a:rPr>
                        <a:t>：</a:t>
                      </a:r>
                      <a:r>
                        <a:rPr kumimoji="0" lang="en-US" altLang="zh-TW"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(3</a:t>
                      </a:r>
                      <a:r>
                        <a:rPr kumimoji="0" lang="zh-TW" altLang="en-US"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場次</a:t>
                      </a:r>
                      <a:r>
                        <a:rPr kumimoji="0" lang="en-US" altLang="zh-TW"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/150</a:t>
                      </a:r>
                      <a:r>
                        <a:rPr kumimoji="0" lang="zh-TW" altLang="en-US"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人</a:t>
                      </a:r>
                      <a:r>
                        <a:rPr kumimoji="0" lang="en-US" altLang="zh-TW" sz="1800" b="1" i="0" u="none" strike="noStrike" kern="1200" cap="none" spc="0" normalizeH="0" baseline="0" noProof="0" dirty="0">
                          <a:ln>
                            <a:noFill/>
                          </a:ln>
                          <a:solidFill>
                            <a:srgbClr val="0000FF"/>
                          </a:solidFill>
                          <a:effectLst/>
                          <a:uLnTx/>
                          <a:uFillTx/>
                          <a:latin typeface="Times New Roman" pitchFamily="18" charset="0"/>
                          <a:ea typeface="標楷體" pitchFamily="65" charset="-120"/>
                          <a:cs typeface="Times New Roman" pitchFamily="18" charset="0"/>
                        </a:rPr>
                        <a:t>/4hr)</a:t>
                      </a:r>
                      <a:endParaRPr lang="zh-TW" altLang="en-US" sz="1800" b="1" kern="1200" dirty="0">
                        <a:solidFill>
                          <a:srgbClr val="0000FF"/>
                        </a:solidFill>
                        <a:latin typeface="Times New Roman" pitchFamily="18" charset="0"/>
                        <a:ea typeface="標楷體" pitchFamily="65" charset="-120"/>
                        <a:cs typeface="Times New Roman" pitchFamily="18" charset="0"/>
                      </a:endParaRP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a:solidFill>
                            <a:schemeClr val="tx1"/>
                          </a:solidFill>
                          <a:latin typeface="Times New Roman" pitchFamily="18" charset="0"/>
                          <a:ea typeface="標楷體" pitchFamily="65" charset="-120"/>
                          <a:cs typeface="Times New Roman" pitchFamily="18" charset="0"/>
                        </a:rPr>
                        <a:t>(1)</a:t>
                      </a:r>
                      <a:r>
                        <a:rPr lang="zh-TW" altLang="en-US" sz="1600" kern="1200" dirty="0">
                          <a:solidFill>
                            <a:schemeClr val="tx1"/>
                          </a:solidFill>
                          <a:latin typeface="Times New Roman" pitchFamily="18" charset="0"/>
                          <a:ea typeface="標楷體" pitchFamily="65" charset="-120"/>
                          <a:cs typeface="Times New Roman" pitchFamily="18" charset="0"/>
                        </a:rPr>
                        <a:t>設施計畫專題報告</a:t>
                      </a:r>
                      <a:r>
                        <a:rPr lang="en-US" altLang="zh-TW" sz="1600" kern="1200" dirty="0">
                          <a:solidFill>
                            <a:schemeClr val="tx1"/>
                          </a:solidFill>
                          <a:latin typeface="Times New Roman" pitchFamily="18" charset="0"/>
                          <a:ea typeface="標楷體" pitchFamily="65" charset="-120"/>
                          <a:cs typeface="Times New Roman" pitchFamily="18" charset="0"/>
                        </a:rPr>
                        <a:t>:(</a:t>
                      </a:r>
                      <a:r>
                        <a:rPr lang="zh-TW" altLang="en-US" sz="1600" kern="1200" dirty="0">
                          <a:solidFill>
                            <a:schemeClr val="tx1"/>
                          </a:solidFill>
                          <a:latin typeface="Times New Roman" pitchFamily="18" charset="0"/>
                          <a:ea typeface="標楷體" pitchFamily="65" charset="-120"/>
                          <a:cs typeface="Times New Roman" pitchFamily="18" charset="0"/>
                        </a:rPr>
                        <a:t>高雄農改場</a:t>
                      </a:r>
                      <a:r>
                        <a:rPr lang="en-US" altLang="zh-TW" sz="1600" kern="1200" dirty="0">
                          <a:solidFill>
                            <a:schemeClr val="tx1"/>
                          </a:solidFill>
                          <a:latin typeface="Times New Roman" pitchFamily="18" charset="0"/>
                          <a:ea typeface="標楷體" pitchFamily="65" charset="-120"/>
                          <a:cs typeface="Times New Roman" pitchFamily="18" charset="0"/>
                        </a:rPr>
                        <a:t>/1</a:t>
                      </a:r>
                      <a:r>
                        <a:rPr lang="zh-TW" altLang="en-US" sz="1600" kern="1200" dirty="0">
                          <a:solidFill>
                            <a:schemeClr val="tx1"/>
                          </a:solidFill>
                          <a:latin typeface="Times New Roman" pitchFamily="18" charset="0"/>
                          <a:ea typeface="標楷體" pitchFamily="65" charset="-120"/>
                          <a:cs typeface="Times New Roman" pitchFamily="18" charset="0"/>
                        </a:rPr>
                        <a:t>場次</a:t>
                      </a:r>
                      <a:r>
                        <a:rPr lang="en-US" altLang="zh-TW" sz="1600" kern="1200" dirty="0">
                          <a:solidFill>
                            <a:schemeClr val="tx1"/>
                          </a:solidFill>
                          <a:latin typeface="Times New Roman" pitchFamily="18" charset="0"/>
                          <a:ea typeface="標楷體" pitchFamily="65" charset="-120"/>
                          <a:cs typeface="Times New Roman" pitchFamily="18" charset="0"/>
                        </a:rPr>
                        <a:t>/50</a:t>
                      </a:r>
                      <a:r>
                        <a:rPr lang="zh-TW" altLang="en-US" sz="1600" kern="1200" dirty="0">
                          <a:solidFill>
                            <a:schemeClr val="tx1"/>
                          </a:solidFill>
                          <a:latin typeface="Times New Roman" pitchFamily="18" charset="0"/>
                          <a:ea typeface="標楷體" pitchFamily="65" charset="-120"/>
                          <a:cs typeface="Times New Roman" pitchFamily="18" charset="0"/>
                        </a:rPr>
                        <a:t>人</a:t>
                      </a:r>
                      <a:r>
                        <a:rPr lang="en-US" altLang="zh-TW" sz="1600" kern="1200" dirty="0">
                          <a:solidFill>
                            <a:schemeClr val="tx1"/>
                          </a:solidFill>
                          <a:latin typeface="Times New Roman" pitchFamily="18" charset="0"/>
                          <a:ea typeface="標楷體" pitchFamily="65" charset="-120"/>
                          <a:cs typeface="Times New Roman" pitchFamily="18" charset="0"/>
                        </a:rPr>
                        <a:t>/1hr)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a:solidFill>
                            <a:schemeClr val="tx1"/>
                          </a:solidFill>
                          <a:latin typeface="Times New Roman" pitchFamily="18" charset="0"/>
                          <a:ea typeface="標楷體" pitchFamily="65" charset="-120"/>
                          <a:cs typeface="Times New Roman" pitchFamily="18" charset="0"/>
                        </a:rPr>
                        <a:t>(2)</a:t>
                      </a:r>
                      <a:r>
                        <a:rPr lang="zh-TW" altLang="en-US" sz="1600" kern="1200" dirty="0">
                          <a:solidFill>
                            <a:schemeClr val="tx1"/>
                          </a:solidFill>
                          <a:latin typeface="Times New Roman" pitchFamily="18" charset="0"/>
                          <a:ea typeface="標楷體" pitchFamily="65" charset="-120"/>
                          <a:cs typeface="Times New Roman" pitchFamily="18" charset="0"/>
                        </a:rPr>
                        <a:t>智慧農業</a:t>
                      </a:r>
                      <a:r>
                        <a:rPr lang="en-US" altLang="zh-TW" sz="1600" kern="1200" dirty="0">
                          <a:solidFill>
                            <a:schemeClr val="tx1"/>
                          </a:solidFill>
                          <a:latin typeface="Times New Roman" pitchFamily="18" charset="0"/>
                          <a:ea typeface="標楷體" pitchFamily="65" charset="-120"/>
                          <a:cs typeface="Times New Roman" pitchFamily="18" charset="0"/>
                        </a:rPr>
                        <a:t>4.0</a:t>
                      </a:r>
                      <a:r>
                        <a:rPr lang="zh-TW" altLang="en-US" sz="1600" kern="1200" dirty="0">
                          <a:solidFill>
                            <a:schemeClr val="tx1"/>
                          </a:solidFill>
                          <a:latin typeface="Times New Roman" pitchFamily="18" charset="0"/>
                          <a:ea typeface="標楷體" pitchFamily="65" charset="-120"/>
                          <a:cs typeface="Times New Roman" pitchFamily="18" charset="0"/>
                        </a:rPr>
                        <a:t>工作坊</a:t>
                      </a:r>
                      <a:r>
                        <a:rPr lang="en-US" altLang="zh-TW" sz="1600" kern="1200" dirty="0">
                          <a:solidFill>
                            <a:schemeClr val="tx1"/>
                          </a:solidFill>
                          <a:latin typeface="Times New Roman" pitchFamily="18" charset="0"/>
                          <a:ea typeface="標楷體" pitchFamily="65" charset="-120"/>
                          <a:cs typeface="Times New Roman" pitchFamily="18" charset="0"/>
                        </a:rPr>
                        <a:t>:(</a:t>
                      </a:r>
                      <a:r>
                        <a:rPr lang="zh-TW" altLang="en-US" sz="1600" kern="1200" dirty="0">
                          <a:solidFill>
                            <a:schemeClr val="tx1"/>
                          </a:solidFill>
                          <a:latin typeface="Times New Roman" pitchFamily="18" charset="0"/>
                          <a:ea typeface="標楷體" pitchFamily="65" charset="-120"/>
                          <a:cs typeface="Times New Roman" pitchFamily="18" charset="0"/>
                        </a:rPr>
                        <a:t>金屬中心</a:t>
                      </a:r>
                      <a:r>
                        <a:rPr lang="en-US" altLang="zh-TW" sz="1600" kern="1200" dirty="0">
                          <a:solidFill>
                            <a:schemeClr val="tx1"/>
                          </a:solidFill>
                          <a:latin typeface="Times New Roman" pitchFamily="18" charset="0"/>
                          <a:ea typeface="標楷體" pitchFamily="65" charset="-120"/>
                          <a:cs typeface="Times New Roman" pitchFamily="18" charset="0"/>
                        </a:rPr>
                        <a:t>/1</a:t>
                      </a:r>
                      <a:r>
                        <a:rPr lang="zh-TW" altLang="en-US" sz="1600" kern="1200" dirty="0">
                          <a:solidFill>
                            <a:schemeClr val="tx1"/>
                          </a:solidFill>
                          <a:latin typeface="Times New Roman" pitchFamily="18" charset="0"/>
                          <a:ea typeface="標楷體" pitchFamily="65" charset="-120"/>
                          <a:cs typeface="Times New Roman" pitchFamily="18" charset="0"/>
                        </a:rPr>
                        <a:t>場次</a:t>
                      </a:r>
                      <a:r>
                        <a:rPr lang="en-US" altLang="zh-TW" sz="1600" kern="1200" dirty="0">
                          <a:solidFill>
                            <a:schemeClr val="tx1"/>
                          </a:solidFill>
                          <a:latin typeface="Times New Roman" pitchFamily="18" charset="0"/>
                          <a:ea typeface="標楷體" pitchFamily="65" charset="-120"/>
                          <a:cs typeface="Times New Roman" pitchFamily="18" charset="0"/>
                        </a:rPr>
                        <a:t>/50</a:t>
                      </a:r>
                      <a:r>
                        <a:rPr lang="zh-TW" altLang="en-US" sz="1600" kern="1200" dirty="0">
                          <a:solidFill>
                            <a:schemeClr val="tx1"/>
                          </a:solidFill>
                          <a:latin typeface="Times New Roman" pitchFamily="18" charset="0"/>
                          <a:ea typeface="標楷體" pitchFamily="65" charset="-120"/>
                          <a:cs typeface="Times New Roman" pitchFamily="18" charset="0"/>
                        </a:rPr>
                        <a:t>人</a:t>
                      </a:r>
                      <a:r>
                        <a:rPr lang="en-US" altLang="zh-TW" sz="1600" kern="1200" dirty="0">
                          <a:solidFill>
                            <a:schemeClr val="tx1"/>
                          </a:solidFill>
                          <a:latin typeface="Times New Roman" pitchFamily="18" charset="0"/>
                          <a:ea typeface="標楷體" pitchFamily="65" charset="-120"/>
                          <a:cs typeface="Times New Roman" pitchFamily="18" charset="0"/>
                        </a:rPr>
                        <a:t>/2hr)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a:solidFill>
                            <a:schemeClr val="tx1"/>
                          </a:solidFill>
                          <a:latin typeface="Times New Roman" pitchFamily="18" charset="0"/>
                          <a:ea typeface="標楷體" pitchFamily="65" charset="-120"/>
                          <a:cs typeface="Times New Roman" pitchFamily="18" charset="0"/>
                        </a:rPr>
                        <a:t>(3)</a:t>
                      </a:r>
                      <a:r>
                        <a:rPr lang="zh-TW" altLang="en-US" sz="1600" kern="1200" dirty="0">
                          <a:solidFill>
                            <a:schemeClr val="tx1"/>
                          </a:solidFill>
                          <a:latin typeface="Times New Roman" pitchFamily="18" charset="0"/>
                          <a:ea typeface="標楷體" pitchFamily="65" charset="-120"/>
                          <a:cs typeface="Times New Roman" pitchFamily="18" charset="0"/>
                        </a:rPr>
                        <a:t>農委會聯席會議</a:t>
                      </a:r>
                      <a:r>
                        <a:rPr lang="en-US" altLang="zh-TW" sz="1600" kern="1200" dirty="0">
                          <a:solidFill>
                            <a:schemeClr val="tx1"/>
                          </a:solidFill>
                          <a:latin typeface="Times New Roman" pitchFamily="18" charset="0"/>
                          <a:ea typeface="標楷體" pitchFamily="65" charset="-120"/>
                          <a:cs typeface="Times New Roman" pitchFamily="18" charset="0"/>
                        </a:rPr>
                        <a:t>(1</a:t>
                      </a:r>
                      <a:r>
                        <a:rPr lang="zh-TW" altLang="en-US" sz="1600" kern="1200" dirty="0">
                          <a:solidFill>
                            <a:schemeClr val="tx1"/>
                          </a:solidFill>
                          <a:latin typeface="Times New Roman" pitchFamily="18" charset="0"/>
                          <a:ea typeface="標楷體" pitchFamily="65" charset="-120"/>
                          <a:cs typeface="Times New Roman" pitchFamily="18" charset="0"/>
                        </a:rPr>
                        <a:t>場次</a:t>
                      </a:r>
                      <a:r>
                        <a:rPr lang="en-US" altLang="zh-TW" sz="1600" kern="1200" dirty="0">
                          <a:solidFill>
                            <a:schemeClr val="tx1"/>
                          </a:solidFill>
                          <a:latin typeface="Times New Roman" pitchFamily="18" charset="0"/>
                          <a:ea typeface="標楷體" pitchFamily="65" charset="-120"/>
                          <a:cs typeface="Times New Roman" pitchFamily="18" charset="0"/>
                        </a:rPr>
                        <a:t>/50</a:t>
                      </a:r>
                      <a:r>
                        <a:rPr lang="zh-TW" altLang="en-US" sz="1600" kern="1200" dirty="0">
                          <a:solidFill>
                            <a:schemeClr val="tx1"/>
                          </a:solidFill>
                          <a:latin typeface="Times New Roman" pitchFamily="18" charset="0"/>
                          <a:ea typeface="標楷體" pitchFamily="65" charset="-120"/>
                          <a:cs typeface="Times New Roman" pitchFamily="18" charset="0"/>
                        </a:rPr>
                        <a:t>人</a:t>
                      </a:r>
                      <a:r>
                        <a:rPr lang="en-US" altLang="zh-TW" sz="1600" kern="1200" dirty="0">
                          <a:solidFill>
                            <a:schemeClr val="tx1"/>
                          </a:solidFill>
                          <a:latin typeface="Times New Roman" pitchFamily="18" charset="0"/>
                          <a:ea typeface="標楷體" pitchFamily="65" charset="-120"/>
                          <a:cs typeface="Times New Roman" pitchFamily="18" charset="0"/>
                        </a:rPr>
                        <a:t>/1hr)</a:t>
                      </a:r>
                      <a:endParaRPr lang="en-US" altLang="zh-TW" sz="1800" b="1" kern="1200" dirty="0">
                        <a:solidFill>
                          <a:srgbClr val="0000FF"/>
                        </a:solidFill>
                        <a:latin typeface="Times New Roman" pitchFamily="18" charset="0"/>
                        <a:ea typeface="標楷體" pitchFamily="65" charset="-120"/>
                        <a:cs typeface="Times New Roman" pitchFamily="18" charset="0"/>
                      </a:endParaRP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itchFamily="65" charset="-120"/>
                          <a:cs typeface="Times New Roman" pitchFamily="18" charset="0"/>
                        </a:rPr>
                        <a:t>5</a:t>
                      </a:r>
                      <a:r>
                        <a:rPr lang="en-US" altLang="zh-TW" sz="1800" b="1" u="sng" kern="1200" dirty="0">
                          <a:solidFill>
                            <a:srgbClr val="0000FF"/>
                          </a:solidFill>
                          <a:latin typeface="Times New Roman" pitchFamily="18" charset="0"/>
                          <a:ea typeface="標楷體" pitchFamily="65" charset="-120"/>
                          <a:cs typeface="Times New Roman" pitchFamily="18" charset="0"/>
                        </a:rPr>
                        <a:t>.</a:t>
                      </a:r>
                      <a:r>
                        <a:rPr lang="zh-TW" altLang="en-US" sz="1800" b="1" u="sng" kern="1200" dirty="0">
                          <a:solidFill>
                            <a:srgbClr val="0000FF"/>
                          </a:solidFill>
                          <a:latin typeface="Times New Roman" pitchFamily="18" charset="0"/>
                          <a:ea typeface="標楷體" pitchFamily="65" charset="-120"/>
                          <a:cs typeface="Times New Roman" pitchFamily="18" charset="0"/>
                        </a:rPr>
                        <a:t>溫室研究影片拍攝</a:t>
                      </a:r>
                      <a:r>
                        <a:rPr lang="en-US" altLang="zh-TW" sz="1800" b="1" u="sng" kern="1200" dirty="0">
                          <a:solidFill>
                            <a:srgbClr val="0000FF"/>
                          </a:solidFill>
                          <a:latin typeface="Times New Roman" pitchFamily="18" charset="0"/>
                          <a:ea typeface="標楷體" pitchFamily="65" charset="-120"/>
                          <a:cs typeface="Times New Roman" pitchFamily="18" charset="0"/>
                        </a:rPr>
                        <a:t>:</a:t>
                      </a:r>
                      <a:r>
                        <a:rPr lang="zh-TW" altLang="en-US" sz="1800" b="1" u="sng" kern="1200" dirty="0">
                          <a:solidFill>
                            <a:srgbClr val="0000FF"/>
                          </a:solidFill>
                          <a:latin typeface="Times New Roman" pitchFamily="18" charset="0"/>
                          <a:ea typeface="標楷體" pitchFamily="65" charset="-120"/>
                          <a:cs typeface="Times New Roman" pitchFamily="18" charset="0"/>
                        </a:rPr>
                        <a:t> </a:t>
                      </a:r>
                      <a:r>
                        <a:rPr lang="en-US" altLang="zh-TW" sz="1800" kern="1200" dirty="0">
                          <a:solidFill>
                            <a:srgbClr val="0000FF"/>
                          </a:solidFill>
                          <a:latin typeface="Times New Roman" pitchFamily="18" charset="0"/>
                          <a:ea typeface="標楷體" pitchFamily="65" charset="-120"/>
                          <a:cs typeface="Times New Roman" pitchFamily="18" charset="0"/>
                        </a:rPr>
                        <a:t>(3</a:t>
                      </a:r>
                      <a:r>
                        <a:rPr lang="zh-TW" altLang="en-US" sz="1800" kern="1200" dirty="0">
                          <a:solidFill>
                            <a:srgbClr val="0000FF"/>
                          </a:solidFill>
                          <a:latin typeface="Times New Roman" pitchFamily="18" charset="0"/>
                          <a:ea typeface="標楷體" pitchFamily="65" charset="-120"/>
                          <a:cs typeface="Times New Roman" pitchFamily="18" charset="0"/>
                        </a:rPr>
                        <a:t>場次</a:t>
                      </a:r>
                      <a:r>
                        <a:rPr lang="en-US" altLang="zh-TW" sz="1800" kern="1200" dirty="0">
                          <a:solidFill>
                            <a:srgbClr val="0000FF"/>
                          </a:solidFill>
                          <a:latin typeface="Times New Roman" pitchFamily="18" charset="0"/>
                          <a:ea typeface="標楷體" pitchFamily="65" charset="-120"/>
                          <a:cs typeface="Times New Roman" pitchFamily="18" charset="0"/>
                        </a:rPr>
                        <a:t>/8hr)</a:t>
                      </a:r>
                    </a:p>
                    <a:p>
                      <a:pPr marL="182563" marR="0" indent="-182563" algn="l" defTabSz="914400" rtl="0" eaLnBrk="1" fontAlgn="auto" latinLnBrk="0" hangingPunct="1">
                        <a:lnSpc>
                          <a:spcPts val="20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itchFamily="65" charset="-120"/>
                          <a:cs typeface="Times New Roman" pitchFamily="18" charset="0"/>
                        </a:rPr>
                        <a:t>6</a:t>
                      </a:r>
                      <a:r>
                        <a:rPr lang="en-US" altLang="zh-TW" sz="1800" b="1" u="sng" kern="1200" dirty="0">
                          <a:solidFill>
                            <a:srgbClr val="0000FF"/>
                          </a:solidFill>
                          <a:latin typeface="Times New Roman" pitchFamily="18" charset="0"/>
                          <a:ea typeface="標楷體" pitchFamily="65" charset="-120"/>
                          <a:cs typeface="Times New Roman" pitchFamily="18" charset="0"/>
                        </a:rPr>
                        <a:t>.</a:t>
                      </a:r>
                      <a:r>
                        <a:rPr lang="zh-TW" altLang="en-US" sz="1800" b="1" u="sng" kern="1200" dirty="0">
                          <a:solidFill>
                            <a:srgbClr val="0000FF"/>
                          </a:solidFill>
                          <a:latin typeface="Times New Roman" pitchFamily="18" charset="0"/>
                          <a:ea typeface="標楷體" pitchFamily="65" charset="-120"/>
                          <a:cs typeface="Times New Roman" pitchFamily="18" charset="0"/>
                        </a:rPr>
                        <a:t>台灣農業設施協會專題演講</a:t>
                      </a:r>
                      <a:r>
                        <a:rPr lang="en-US" altLang="zh-TW" sz="1800" b="1" u="sng" kern="1200" dirty="0">
                          <a:solidFill>
                            <a:srgbClr val="0000FF"/>
                          </a:solidFill>
                          <a:latin typeface="Times New Roman" pitchFamily="18" charset="0"/>
                          <a:ea typeface="標楷體" pitchFamily="65" charset="-120"/>
                          <a:cs typeface="Times New Roman" pitchFamily="18" charset="0"/>
                        </a:rPr>
                        <a:t>:</a:t>
                      </a:r>
                      <a:r>
                        <a:rPr lang="zh-TW" altLang="en-US" sz="1800" b="1" u="sng" kern="1200" dirty="0">
                          <a:solidFill>
                            <a:srgbClr val="0000FF"/>
                          </a:solidFill>
                          <a:latin typeface="Times New Roman" pitchFamily="18" charset="0"/>
                          <a:ea typeface="標楷體" pitchFamily="65" charset="-120"/>
                          <a:cs typeface="Times New Roman" pitchFamily="18" charset="0"/>
                        </a:rPr>
                        <a:t> </a:t>
                      </a:r>
                      <a:r>
                        <a:rPr lang="en-US" altLang="zh-TW" sz="1800" b="1" kern="1200" dirty="0">
                          <a:solidFill>
                            <a:srgbClr val="0000FF"/>
                          </a:solidFill>
                          <a:latin typeface="Times New Roman" pitchFamily="18" charset="0"/>
                          <a:ea typeface="標楷體" pitchFamily="65" charset="-120"/>
                          <a:cs typeface="Times New Roman" pitchFamily="18" charset="0"/>
                        </a:rPr>
                        <a:t>(1</a:t>
                      </a:r>
                      <a:r>
                        <a:rPr lang="zh-TW" altLang="en-US" sz="1800" b="1" kern="1200" dirty="0">
                          <a:solidFill>
                            <a:srgbClr val="0000FF"/>
                          </a:solidFill>
                          <a:latin typeface="Times New Roman" pitchFamily="18" charset="0"/>
                          <a:ea typeface="標楷體" pitchFamily="65" charset="-120"/>
                          <a:cs typeface="Times New Roman" pitchFamily="18" charset="0"/>
                        </a:rPr>
                        <a:t>場次</a:t>
                      </a:r>
                      <a:r>
                        <a:rPr lang="en-US" altLang="zh-TW" sz="1800" b="1" kern="1200" dirty="0">
                          <a:solidFill>
                            <a:srgbClr val="0000FF"/>
                          </a:solidFill>
                          <a:latin typeface="Times New Roman" pitchFamily="18" charset="0"/>
                          <a:ea typeface="標楷體" pitchFamily="65" charset="-120"/>
                          <a:cs typeface="Times New Roman" pitchFamily="18" charset="0"/>
                        </a:rPr>
                        <a:t>/100</a:t>
                      </a:r>
                      <a:r>
                        <a:rPr lang="zh-TW" altLang="en-US" sz="1800" b="1" kern="1200" dirty="0">
                          <a:solidFill>
                            <a:srgbClr val="0000FF"/>
                          </a:solidFill>
                          <a:latin typeface="Times New Roman" pitchFamily="18" charset="0"/>
                          <a:ea typeface="標楷體" pitchFamily="65" charset="-120"/>
                          <a:cs typeface="Times New Roman" pitchFamily="18" charset="0"/>
                        </a:rPr>
                        <a:t>人</a:t>
                      </a:r>
                      <a:r>
                        <a:rPr lang="en-US" altLang="zh-TW" sz="1800" b="1" kern="1200" dirty="0">
                          <a:solidFill>
                            <a:srgbClr val="0000FF"/>
                          </a:solidFill>
                          <a:latin typeface="Times New Roman" pitchFamily="18" charset="0"/>
                          <a:ea typeface="標楷體" pitchFamily="65" charset="-120"/>
                          <a:cs typeface="Times New Roman" pitchFamily="18" charset="0"/>
                        </a:rPr>
                        <a:t>/1hr)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32</a:t>
            </a:fld>
            <a:endParaRPr lang="zh-TW" altLang="en-US" dirty="0">
              <a:solidFill>
                <a:prstClr val="black">
                  <a:tint val="75000"/>
                </a:prstClr>
              </a:solidFill>
            </a:endParaRPr>
          </a:p>
        </p:txBody>
      </p:sp>
    </p:spTree>
    <p:extLst>
      <p:ext uri="{BB962C8B-B14F-4D97-AF65-F5344CB8AC3E}">
        <p14:creationId xmlns:p14="http://schemas.microsoft.com/office/powerpoint/2010/main" val="1384475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544" y="532231"/>
            <a:ext cx="8352928" cy="769441"/>
          </a:xfrm>
          <a:prstGeom prst="rect">
            <a:avLst/>
          </a:prstGeom>
        </p:spPr>
        <p:txBody>
          <a:bodyPr wrap="square">
            <a:spAutoFit/>
          </a:bodyPr>
          <a:lstStyle/>
          <a:p>
            <a:pPr>
              <a:defRPr/>
            </a:pPr>
            <a:r>
              <a:rPr lang="en-US" altLang="zh-TW" sz="2400" b="1" dirty="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五</a:t>
            </a:r>
            <a:r>
              <a:rPr lang="en-US" altLang="zh-TW" sz="2400" b="1" dirty="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、主要成就及成果之價值與貢獻度</a:t>
            </a:r>
            <a:r>
              <a:rPr lang="en-US" altLang="zh-TW" sz="2400" b="1" dirty="0">
                <a:solidFill>
                  <a:srgbClr val="0000FF"/>
                </a:solidFill>
                <a:latin typeface="Times New Roman" pitchFamily="18" charset="0"/>
                <a:ea typeface="標楷體" panose="03000509000000000000" pitchFamily="65" charset="-120"/>
                <a:cs typeface="Times New Roman" pitchFamily="18" charset="0"/>
              </a:rPr>
              <a:t>(outcome)</a:t>
            </a:r>
          </a:p>
          <a:p>
            <a:pPr>
              <a:defRPr/>
            </a:pPr>
            <a:endParaRPr lang="en-US" altLang="zh-TW" sz="2000" b="1" kern="100" dirty="0">
              <a:solidFill>
                <a:prstClr val="black"/>
              </a:solidFill>
              <a:latin typeface="Times New Roman" panose="02020603050405020304" pitchFamily="18" charset="0"/>
              <a:ea typeface="標楷體" pitchFamily="65" charset="-120"/>
              <a:cs typeface="Times New Roman" panose="02020603050405020304" pitchFamily="18" charset="0"/>
            </a:endParaRPr>
          </a:p>
        </p:txBody>
      </p:sp>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33</a:t>
            </a:fld>
            <a:endParaRPr lang="zh-TW" altLang="en-US" dirty="0">
              <a:solidFill>
                <a:prstClr val="black">
                  <a:tint val="75000"/>
                </a:prstClr>
              </a:solidFill>
            </a:endParaRPr>
          </a:p>
        </p:txBody>
      </p:sp>
      <p:sp>
        <p:nvSpPr>
          <p:cNvPr id="6" name="矩形 5"/>
          <p:cNvSpPr/>
          <p:nvPr/>
        </p:nvSpPr>
        <p:spPr>
          <a:xfrm>
            <a:off x="233232" y="1030875"/>
            <a:ext cx="8742514" cy="4760278"/>
          </a:xfrm>
          <a:prstGeom prst="rect">
            <a:avLst/>
          </a:prstGeom>
        </p:spPr>
        <p:txBody>
          <a:bodyPr wrap="square">
            <a:spAutoFit/>
          </a:bodyPr>
          <a:lstStyle/>
          <a:p>
            <a:pPr>
              <a:lnSpc>
                <a:spcPts val="2800"/>
              </a:lnSpc>
              <a:defRPr/>
            </a:pP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一</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、學術成就</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科技基礎研究</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p>
          <a:p>
            <a:pPr indent="633413">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建立農業設施輕量化材料結構組合應用技術。</a:t>
            </a:r>
          </a:p>
          <a:p>
            <a:pPr indent="633413">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防颱強化材料結構組合設計及製造開發。</a:t>
            </a:r>
          </a:p>
          <a:p>
            <a:pPr marL="900113" indent="-266700">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組合設計結構輕量化</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30%</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以上，結構強度提升</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30%</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900113" indent="-266700">
              <a:lnSpc>
                <a:spcPts val="2800"/>
              </a:lnSpc>
              <a:defRPr/>
            </a:pP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材料耐蝕性提高</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200%</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，藉此提升設施可靠度</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15%</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a:t>
            </a:r>
          </a:p>
          <a:p>
            <a:pPr indent="633413">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4.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發表國外研討會論文</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篇，國內研討會論文</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篇。</a:t>
            </a:r>
          </a:p>
          <a:p>
            <a:pPr indent="633413">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5.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技術推廣與課程講授共計</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18</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場次</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/850</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人次</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/80hr</a:t>
            </a:r>
          </a:p>
          <a:p>
            <a:pPr indent="633413">
              <a:lnSpc>
                <a:spcPts val="2800"/>
              </a:lnSpc>
              <a:defRPr/>
            </a:pP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ts val="2800"/>
              </a:lnSpc>
              <a:defRPr/>
            </a:pP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二</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、技術創新</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科技整合創新</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p>
          <a:p>
            <a:pPr marL="900113" indent="-266700">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建立農業設施防颱強化材料結構設計與分析，以增加結構防颱性能。</a:t>
            </a:r>
          </a:p>
          <a:p>
            <a:pPr marL="900113" indent="-266700">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對溫室防颱強化設計進行電腦輔助工程分析，以優化結構設計及防颱性能提升。</a:t>
            </a:r>
          </a:p>
          <a:p>
            <a:pPr marL="900113" indent="-266700">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研究開發智慧化溫室防颱系統，以增加溫室防颱性能，減少溫室損害。</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102594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34</a:t>
            </a:fld>
            <a:endParaRPr lang="zh-TW" altLang="en-US" dirty="0">
              <a:solidFill>
                <a:prstClr val="black">
                  <a:tint val="75000"/>
                </a:prstClr>
              </a:solidFill>
            </a:endParaRPr>
          </a:p>
        </p:txBody>
      </p:sp>
      <p:sp>
        <p:nvSpPr>
          <p:cNvPr id="6" name="矩形 5"/>
          <p:cNvSpPr/>
          <p:nvPr/>
        </p:nvSpPr>
        <p:spPr>
          <a:xfrm>
            <a:off x="233232" y="594776"/>
            <a:ext cx="8742514" cy="5828006"/>
          </a:xfrm>
          <a:prstGeom prst="rect">
            <a:avLst/>
          </a:prstGeom>
        </p:spPr>
        <p:txBody>
          <a:bodyPr wrap="square">
            <a:spAutoFit/>
          </a:bodyPr>
          <a:lstStyle/>
          <a:p>
            <a:pPr>
              <a:lnSpc>
                <a:spcPts val="3000"/>
              </a:lnSpc>
              <a:defRPr/>
            </a:pP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三</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、經濟效益</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產業經濟發展</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提高溫室構件結構強度</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50%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以上，減輕溫室重量</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30%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進行溫室優化設計以適應環境之嚴苛負荷與農業施作之需。</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輕量化材料結構，促進設施農業應用，提高經濟價值。</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4.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提升設施可靠度，降低農業損失。</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5.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提供新式溫室結構材料，開發新式科學化溫室構件廠。</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6.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提升新式溫室結構技術，培養新式科學化溫室廠商。</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ts val="3000"/>
              </a:lnSpc>
              <a:defRPr/>
            </a:pP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四</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、社會影響</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民生社會發展、環境安全永續</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p>
          <a:p>
            <a:pPr marL="900113" indent="-266700">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突破設施農業技術與成本瓶頸，促進設施農業發展。</a:t>
            </a:r>
          </a:p>
          <a:p>
            <a:pPr marL="900113" indent="-266700">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降低設施農業門檻，提高就業人口。</a:t>
            </a:r>
          </a:p>
          <a:p>
            <a:pPr marL="900113" indent="-266700">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減少農業損失，增加農民收益。</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900113" indent="-900113">
              <a:lnSpc>
                <a:spcPts val="3000"/>
              </a:lnSpc>
              <a:defRPr/>
            </a:pPr>
            <a:r>
              <a:rPr lang="en-US" altLang="zh-TW"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五</a:t>
            </a:r>
            <a:r>
              <a:rPr lang="en-US" altLang="zh-TW"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、其它效益</a:t>
            </a:r>
            <a:r>
              <a:rPr lang="en-US" altLang="zh-TW"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科技政策管理及其它</a:t>
            </a:r>
            <a:r>
              <a:rPr lang="en-US" altLang="zh-TW"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p>
          <a:p>
            <a:pPr marL="900113" indent="-266700">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1.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藉本計畫的實施，促進設施農業及科學化設計建造之推廣運行。</a:t>
            </a:r>
          </a:p>
          <a:p>
            <a:pPr marL="900113" indent="-266700">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2.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智慧化溫室防颱系統開發，以大數據資訊及科學化管理進行溫室防颱設計建造與實施。</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3163985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0004" y="637971"/>
            <a:ext cx="1715690" cy="684076"/>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A.</a:t>
            </a:r>
            <a:r>
              <a:rPr lang="zh-TW" altLang="en-US" sz="2000" b="1" dirty="0">
                <a:solidFill>
                  <a:prstClr val="black"/>
                </a:solidFill>
                <a:latin typeface="Times New Roman" pitchFamily="18" charset="0"/>
                <a:ea typeface="標楷體" panose="03000509000000000000" pitchFamily="65" charset="-120"/>
                <a:cs typeface="Times New Roman" pitchFamily="18" charset="0"/>
              </a:rPr>
              <a:t>現有公告</a:t>
            </a:r>
            <a:endParaRPr lang="en-US" altLang="zh-TW" sz="2000" b="1" dirty="0">
              <a:solidFill>
                <a:prstClr val="black"/>
              </a:solidFill>
              <a:latin typeface="Times New Roman" pitchFamily="18" charset="0"/>
              <a:ea typeface="標楷體" panose="03000509000000000000" pitchFamily="65" charset="-120"/>
              <a:cs typeface="Times New Roman" pitchFamily="18" charset="0"/>
            </a:endParaRPr>
          </a:p>
          <a:p>
            <a:pPr algn="ctr"/>
            <a:r>
              <a:rPr lang="zh-TW" altLang="en-US" sz="2000" b="1" dirty="0">
                <a:solidFill>
                  <a:prstClr val="black"/>
                </a:solidFill>
                <a:latin typeface="Times New Roman" pitchFamily="18" charset="0"/>
                <a:ea typeface="標楷體" panose="03000509000000000000" pitchFamily="65" charset="-120"/>
                <a:cs typeface="Times New Roman" pitchFamily="18" charset="0"/>
              </a:rPr>
              <a:t>結構工程分析</a:t>
            </a:r>
          </a:p>
        </p:txBody>
      </p:sp>
      <p:sp>
        <p:nvSpPr>
          <p:cNvPr id="5" name="矩形 4"/>
          <p:cNvSpPr/>
          <p:nvPr/>
        </p:nvSpPr>
        <p:spPr>
          <a:xfrm>
            <a:off x="92766" y="2987975"/>
            <a:ext cx="1742928" cy="648072"/>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B.</a:t>
            </a:r>
            <a:r>
              <a:rPr lang="zh-TW" altLang="en-US" sz="2000" b="1" dirty="0">
                <a:solidFill>
                  <a:prstClr val="black"/>
                </a:solidFill>
                <a:latin typeface="Times New Roman" pitchFamily="18" charset="0"/>
                <a:ea typeface="標楷體" panose="03000509000000000000" pitchFamily="65" charset="-120"/>
                <a:cs typeface="Times New Roman" pitchFamily="18" charset="0"/>
              </a:rPr>
              <a:t>現有溫室</a:t>
            </a:r>
            <a:endParaRPr lang="en-US" altLang="zh-TW" sz="2000" b="1" dirty="0">
              <a:solidFill>
                <a:prstClr val="black"/>
              </a:solidFill>
              <a:latin typeface="Times New Roman" pitchFamily="18" charset="0"/>
              <a:ea typeface="標楷體" panose="03000509000000000000" pitchFamily="65" charset="-120"/>
              <a:cs typeface="Times New Roman" pitchFamily="18" charset="0"/>
            </a:endParaRPr>
          </a:p>
          <a:p>
            <a:pPr algn="ctr"/>
            <a:r>
              <a:rPr lang="zh-TW" altLang="en-US" sz="2000" b="1" dirty="0">
                <a:solidFill>
                  <a:prstClr val="black"/>
                </a:solidFill>
                <a:latin typeface="Times New Roman" pitchFamily="18" charset="0"/>
                <a:ea typeface="標楷體" panose="03000509000000000000" pitchFamily="65" charset="-120"/>
                <a:cs typeface="Times New Roman" pitchFamily="18" charset="0"/>
              </a:rPr>
              <a:t>結構工程分析</a:t>
            </a:r>
          </a:p>
        </p:txBody>
      </p:sp>
      <p:sp>
        <p:nvSpPr>
          <p:cNvPr id="6" name="矩形 5"/>
          <p:cNvSpPr/>
          <p:nvPr/>
        </p:nvSpPr>
        <p:spPr>
          <a:xfrm>
            <a:off x="154979" y="3693054"/>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B1.</a:t>
            </a:r>
            <a:r>
              <a:rPr lang="zh-TW" altLang="en-US" b="1" dirty="0">
                <a:solidFill>
                  <a:prstClr val="white"/>
                </a:solidFill>
                <a:latin typeface="Times New Roman" pitchFamily="18" charset="0"/>
                <a:ea typeface="標楷體" panose="03000509000000000000" pitchFamily="65" charset="-120"/>
                <a:cs typeface="Times New Roman" pitchFamily="18" charset="0"/>
              </a:rPr>
              <a:t>材料分析</a:t>
            </a:r>
          </a:p>
        </p:txBody>
      </p:sp>
      <p:sp>
        <p:nvSpPr>
          <p:cNvPr id="9" name="矩形 8"/>
          <p:cNvSpPr/>
          <p:nvPr/>
        </p:nvSpPr>
        <p:spPr>
          <a:xfrm>
            <a:off x="154978" y="4053094"/>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B2.</a:t>
            </a:r>
            <a:r>
              <a:rPr lang="zh-TW" altLang="en-US" b="1" dirty="0">
                <a:solidFill>
                  <a:prstClr val="white"/>
                </a:solidFill>
                <a:latin typeface="Times New Roman" pitchFamily="18" charset="0"/>
                <a:ea typeface="標楷體" panose="03000509000000000000" pitchFamily="65" charset="-120"/>
                <a:cs typeface="Times New Roman" pitchFamily="18" charset="0"/>
              </a:rPr>
              <a:t>結構分析</a:t>
            </a:r>
          </a:p>
        </p:txBody>
      </p:sp>
      <p:sp>
        <p:nvSpPr>
          <p:cNvPr id="10" name="矩形 9"/>
          <p:cNvSpPr/>
          <p:nvPr/>
        </p:nvSpPr>
        <p:spPr>
          <a:xfrm>
            <a:off x="157406" y="4413134"/>
            <a:ext cx="1569247"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B3.</a:t>
            </a:r>
            <a:r>
              <a:rPr lang="zh-TW" altLang="en-US" b="1" dirty="0">
                <a:solidFill>
                  <a:prstClr val="white"/>
                </a:solidFill>
                <a:latin typeface="Times New Roman" pitchFamily="18" charset="0"/>
                <a:ea typeface="標楷體" panose="03000509000000000000" pitchFamily="65" charset="-120"/>
                <a:cs typeface="Times New Roman" pitchFamily="18" charset="0"/>
              </a:rPr>
              <a:t>應力分析</a:t>
            </a:r>
          </a:p>
        </p:txBody>
      </p:sp>
      <p:sp>
        <p:nvSpPr>
          <p:cNvPr id="11" name="矩形 10"/>
          <p:cNvSpPr/>
          <p:nvPr/>
        </p:nvSpPr>
        <p:spPr>
          <a:xfrm>
            <a:off x="154978" y="5133214"/>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B5.</a:t>
            </a:r>
            <a:r>
              <a:rPr lang="zh-TW" altLang="en-US" b="1" dirty="0">
                <a:solidFill>
                  <a:prstClr val="white"/>
                </a:solidFill>
                <a:latin typeface="Times New Roman" pitchFamily="18" charset="0"/>
                <a:ea typeface="標楷體" panose="03000509000000000000" pitchFamily="65" charset="-120"/>
                <a:cs typeface="Times New Roman" pitchFamily="18" charset="0"/>
              </a:rPr>
              <a:t>施作分析</a:t>
            </a:r>
          </a:p>
        </p:txBody>
      </p:sp>
      <p:sp>
        <p:nvSpPr>
          <p:cNvPr id="12" name="矩形 11"/>
          <p:cNvSpPr/>
          <p:nvPr/>
        </p:nvSpPr>
        <p:spPr>
          <a:xfrm>
            <a:off x="154978" y="4773174"/>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B4.</a:t>
            </a:r>
            <a:r>
              <a:rPr lang="zh-TW" altLang="en-US" b="1" dirty="0">
                <a:solidFill>
                  <a:prstClr val="white"/>
                </a:solidFill>
                <a:latin typeface="Times New Roman" pitchFamily="18" charset="0"/>
                <a:ea typeface="標楷體" panose="03000509000000000000" pitchFamily="65" charset="-120"/>
                <a:cs typeface="Times New Roman" pitchFamily="18" charset="0"/>
              </a:rPr>
              <a:t>加工分析</a:t>
            </a:r>
          </a:p>
        </p:txBody>
      </p:sp>
      <p:sp>
        <p:nvSpPr>
          <p:cNvPr id="13" name="矩形 12"/>
          <p:cNvSpPr/>
          <p:nvPr/>
        </p:nvSpPr>
        <p:spPr>
          <a:xfrm>
            <a:off x="143412" y="5493254"/>
            <a:ext cx="1583244"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B6.</a:t>
            </a:r>
            <a:r>
              <a:rPr lang="zh-TW" altLang="en-US" b="1" dirty="0">
                <a:solidFill>
                  <a:prstClr val="white"/>
                </a:solidFill>
                <a:latin typeface="Times New Roman" pitchFamily="18" charset="0"/>
                <a:ea typeface="標楷體" panose="03000509000000000000" pitchFamily="65" charset="-120"/>
                <a:cs typeface="Times New Roman" pitchFamily="18" charset="0"/>
              </a:rPr>
              <a:t>成本分析</a:t>
            </a:r>
          </a:p>
        </p:txBody>
      </p:sp>
      <p:sp>
        <p:nvSpPr>
          <p:cNvPr id="14" name="矩形 13"/>
          <p:cNvSpPr/>
          <p:nvPr/>
        </p:nvSpPr>
        <p:spPr>
          <a:xfrm>
            <a:off x="120007" y="1439281"/>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A1.</a:t>
            </a:r>
            <a:r>
              <a:rPr lang="zh-TW" altLang="en-US" b="1" dirty="0">
                <a:solidFill>
                  <a:prstClr val="white"/>
                </a:solidFill>
                <a:latin typeface="Times New Roman" pitchFamily="18" charset="0"/>
                <a:ea typeface="標楷體" panose="03000509000000000000" pitchFamily="65" charset="-120"/>
                <a:cs typeface="Times New Roman" pitchFamily="18" charset="0"/>
              </a:rPr>
              <a:t>材料分析</a:t>
            </a:r>
          </a:p>
        </p:txBody>
      </p:sp>
      <p:sp>
        <p:nvSpPr>
          <p:cNvPr id="15" name="矩形 14"/>
          <p:cNvSpPr/>
          <p:nvPr/>
        </p:nvSpPr>
        <p:spPr>
          <a:xfrm>
            <a:off x="120006" y="1799321"/>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A2.</a:t>
            </a:r>
            <a:r>
              <a:rPr lang="zh-TW" altLang="en-US" b="1" dirty="0">
                <a:solidFill>
                  <a:prstClr val="white"/>
                </a:solidFill>
                <a:latin typeface="Times New Roman" pitchFamily="18" charset="0"/>
                <a:ea typeface="標楷體" panose="03000509000000000000" pitchFamily="65" charset="-120"/>
                <a:cs typeface="Times New Roman" pitchFamily="18" charset="0"/>
              </a:rPr>
              <a:t>結構分析</a:t>
            </a:r>
          </a:p>
        </p:txBody>
      </p:sp>
      <p:sp>
        <p:nvSpPr>
          <p:cNvPr id="16" name="矩形 15"/>
          <p:cNvSpPr/>
          <p:nvPr/>
        </p:nvSpPr>
        <p:spPr>
          <a:xfrm>
            <a:off x="120005" y="2169127"/>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A3.</a:t>
            </a:r>
            <a:r>
              <a:rPr lang="zh-TW" altLang="en-US" b="1" dirty="0">
                <a:solidFill>
                  <a:prstClr val="white"/>
                </a:solidFill>
                <a:latin typeface="Times New Roman" pitchFamily="18" charset="0"/>
                <a:ea typeface="標楷體" panose="03000509000000000000" pitchFamily="65" charset="-120"/>
                <a:cs typeface="Times New Roman" pitchFamily="18" charset="0"/>
              </a:rPr>
              <a:t>應力分析</a:t>
            </a:r>
          </a:p>
        </p:txBody>
      </p:sp>
      <p:sp>
        <p:nvSpPr>
          <p:cNvPr id="17" name="矩形 16"/>
          <p:cNvSpPr/>
          <p:nvPr/>
        </p:nvSpPr>
        <p:spPr>
          <a:xfrm>
            <a:off x="120004" y="2538890"/>
            <a:ext cx="1571675" cy="324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A4.</a:t>
            </a:r>
            <a:r>
              <a:rPr lang="zh-TW" altLang="en-US" b="1" dirty="0">
                <a:solidFill>
                  <a:prstClr val="white"/>
                </a:solidFill>
                <a:latin typeface="Times New Roman" pitchFamily="18" charset="0"/>
                <a:ea typeface="標楷體" panose="03000509000000000000" pitchFamily="65" charset="-120"/>
                <a:cs typeface="Times New Roman" pitchFamily="18" charset="0"/>
              </a:rPr>
              <a:t>加載分析</a:t>
            </a:r>
          </a:p>
        </p:txBody>
      </p:sp>
      <p:sp>
        <p:nvSpPr>
          <p:cNvPr id="18" name="向右箭號 17"/>
          <p:cNvSpPr/>
          <p:nvPr/>
        </p:nvSpPr>
        <p:spPr>
          <a:xfrm rot="3138040">
            <a:off x="1881730" y="1208277"/>
            <a:ext cx="371039"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itchFamily="18" charset="0"/>
              <a:cs typeface="Times New Roman" pitchFamily="18" charset="0"/>
            </a:endParaRPr>
          </a:p>
        </p:txBody>
      </p:sp>
      <p:sp>
        <p:nvSpPr>
          <p:cNvPr id="19" name="向右箭號 18"/>
          <p:cNvSpPr/>
          <p:nvPr/>
        </p:nvSpPr>
        <p:spPr>
          <a:xfrm rot="18304815">
            <a:off x="1704240" y="2575771"/>
            <a:ext cx="362824"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itchFamily="18" charset="0"/>
              <a:cs typeface="Times New Roman" pitchFamily="18" charset="0"/>
            </a:endParaRPr>
          </a:p>
        </p:txBody>
      </p:sp>
      <p:sp>
        <p:nvSpPr>
          <p:cNvPr id="20" name="矩形 19"/>
          <p:cNvSpPr/>
          <p:nvPr/>
        </p:nvSpPr>
        <p:spPr>
          <a:xfrm>
            <a:off x="2049554" y="1580712"/>
            <a:ext cx="1944216" cy="684076"/>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C.</a:t>
            </a:r>
            <a:r>
              <a:rPr lang="zh-TW" altLang="en-US" sz="2000" b="1" dirty="0">
                <a:solidFill>
                  <a:prstClr val="black"/>
                </a:solidFill>
                <a:latin typeface="Times New Roman" pitchFamily="18" charset="0"/>
                <a:ea typeface="標楷體" panose="03000509000000000000" pitchFamily="65" charset="-120"/>
                <a:cs typeface="Times New Roman" pitchFamily="18" charset="0"/>
              </a:rPr>
              <a:t>材料結構</a:t>
            </a:r>
            <a:endParaRPr lang="en-US" altLang="zh-TW" sz="2000" b="1" dirty="0">
              <a:solidFill>
                <a:prstClr val="black"/>
              </a:solidFill>
              <a:latin typeface="Times New Roman" pitchFamily="18" charset="0"/>
              <a:ea typeface="標楷體" panose="03000509000000000000" pitchFamily="65" charset="-120"/>
              <a:cs typeface="Times New Roman" pitchFamily="18" charset="0"/>
            </a:endParaRPr>
          </a:p>
          <a:p>
            <a:pPr algn="ctr"/>
            <a:r>
              <a:rPr lang="zh-TW" altLang="en-US" sz="2000" b="1" dirty="0">
                <a:solidFill>
                  <a:prstClr val="black"/>
                </a:solidFill>
                <a:latin typeface="Times New Roman" pitchFamily="18" charset="0"/>
                <a:ea typeface="標楷體" panose="03000509000000000000" pitchFamily="65" charset="-120"/>
                <a:cs typeface="Times New Roman" pitchFamily="18" charset="0"/>
              </a:rPr>
              <a:t>優化設計</a:t>
            </a:r>
          </a:p>
        </p:txBody>
      </p:sp>
      <p:sp>
        <p:nvSpPr>
          <p:cNvPr id="21" name="矩形 20"/>
          <p:cNvSpPr/>
          <p:nvPr/>
        </p:nvSpPr>
        <p:spPr>
          <a:xfrm>
            <a:off x="140243" y="5859296"/>
            <a:ext cx="1586411" cy="324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B7.</a:t>
            </a:r>
            <a:r>
              <a:rPr lang="zh-TW" altLang="en-US" b="1" dirty="0">
                <a:solidFill>
                  <a:prstClr val="white"/>
                </a:solidFill>
                <a:latin typeface="Times New Roman" pitchFamily="18" charset="0"/>
                <a:ea typeface="標楷體" panose="03000509000000000000" pitchFamily="65" charset="-120"/>
                <a:cs typeface="Times New Roman" pitchFamily="18" charset="0"/>
              </a:rPr>
              <a:t>破損分析</a:t>
            </a:r>
          </a:p>
        </p:txBody>
      </p:sp>
      <p:sp>
        <p:nvSpPr>
          <p:cNvPr id="22" name="矩形 21"/>
          <p:cNvSpPr/>
          <p:nvPr/>
        </p:nvSpPr>
        <p:spPr>
          <a:xfrm>
            <a:off x="2049554" y="2348133"/>
            <a:ext cx="2410808" cy="11088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u="sng" dirty="0">
                <a:solidFill>
                  <a:prstClr val="white"/>
                </a:solidFill>
                <a:latin typeface="Times New Roman" pitchFamily="18" charset="0"/>
                <a:ea typeface="標楷體" panose="03000509000000000000" pitchFamily="65" charset="-120"/>
                <a:cs typeface="Times New Roman" pitchFamily="18" charset="0"/>
              </a:rPr>
              <a:t>C1.</a:t>
            </a:r>
            <a:r>
              <a:rPr lang="zh-TW" altLang="en-US" b="1" u="sng" dirty="0">
                <a:solidFill>
                  <a:prstClr val="white"/>
                </a:solidFill>
                <a:latin typeface="Times New Roman" pitchFamily="18" charset="0"/>
                <a:ea typeface="標楷體" panose="03000509000000000000" pitchFamily="65" charset="-120"/>
                <a:cs typeface="Times New Roman" pitchFamily="18" charset="0"/>
              </a:rPr>
              <a:t>材料優化選用設計</a:t>
            </a:r>
            <a:endParaRPr lang="en-US" altLang="zh-TW" b="1" u="sng" dirty="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rPr>
              <a:t>(</a:t>
            </a:r>
            <a:r>
              <a:rPr lang="zh-TW" altLang="en-US" b="1" dirty="0">
                <a:solidFill>
                  <a:prstClr val="white"/>
                </a:solidFill>
                <a:latin typeface="Times New Roman" pitchFamily="18" charset="0"/>
                <a:ea typeface="標楷體" panose="03000509000000000000" pitchFamily="65" charset="-120"/>
                <a:cs typeface="Times New Roman" pitchFamily="18" charset="0"/>
              </a:rPr>
              <a:t>鋼種、強度、機能</a:t>
            </a:r>
            <a:r>
              <a:rPr lang="en-US" altLang="zh-TW" b="1" dirty="0">
                <a:solidFill>
                  <a:prstClr val="white"/>
                </a:solidFill>
                <a:latin typeface="Times New Roman" pitchFamily="18" charset="0"/>
                <a:ea typeface="標楷體" panose="03000509000000000000" pitchFamily="65" charset="-120"/>
                <a:cs typeface="Times New Roman" pitchFamily="18" charset="0"/>
              </a:rPr>
              <a:t>)</a:t>
            </a: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rPr>
              <a:t>高強度鋼、</a:t>
            </a:r>
            <a:endParaRPr lang="en-US" altLang="zh-TW" b="1" dirty="0">
              <a:solidFill>
                <a:srgbClr val="FFFF00"/>
              </a:solidFill>
              <a:latin typeface="Times New Roman" pitchFamily="18" charset="0"/>
              <a:ea typeface="標楷體" panose="03000509000000000000" pitchFamily="65" charset="-120"/>
              <a:cs typeface="Times New Roman" pitchFamily="18" charset="0"/>
            </a:endParaRPr>
          </a:p>
          <a:p>
            <a:r>
              <a:rPr lang="zh-TW" altLang="en-US" b="1" dirty="0">
                <a:solidFill>
                  <a:srgbClr val="FFFF00"/>
                </a:solidFill>
                <a:latin typeface="Times New Roman" pitchFamily="18" charset="0"/>
                <a:ea typeface="標楷體" panose="03000509000000000000" pitchFamily="65" charset="-120"/>
                <a:cs typeface="Times New Roman" pitchFamily="18" charset="0"/>
              </a:rPr>
              <a:t>  超高強度、不銹鋼</a:t>
            </a:r>
            <a:endParaRPr lang="en-US" altLang="zh-TW" b="1" dirty="0">
              <a:solidFill>
                <a:srgbClr val="FFFF00"/>
              </a:solidFill>
              <a:latin typeface="Times New Roman" pitchFamily="18" charset="0"/>
              <a:ea typeface="標楷體" panose="03000509000000000000" pitchFamily="65" charset="-120"/>
              <a:cs typeface="Times New Roman" pitchFamily="18" charset="0"/>
            </a:endParaRPr>
          </a:p>
        </p:txBody>
      </p:sp>
      <p:sp>
        <p:nvSpPr>
          <p:cNvPr id="23" name="矩形 22"/>
          <p:cNvSpPr/>
          <p:nvPr/>
        </p:nvSpPr>
        <p:spPr>
          <a:xfrm>
            <a:off x="2053218" y="3523893"/>
            <a:ext cx="2407144" cy="11022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u="sng" dirty="0">
                <a:solidFill>
                  <a:prstClr val="white"/>
                </a:solidFill>
                <a:latin typeface="Times New Roman" pitchFamily="18" charset="0"/>
                <a:ea typeface="標楷體" panose="03000509000000000000" pitchFamily="65" charset="-120"/>
                <a:cs typeface="Times New Roman" pitchFamily="18" charset="0"/>
              </a:rPr>
              <a:t>C2.</a:t>
            </a:r>
            <a:r>
              <a:rPr lang="zh-TW" altLang="en-US" b="1" u="sng" dirty="0">
                <a:solidFill>
                  <a:prstClr val="white"/>
                </a:solidFill>
                <a:latin typeface="Times New Roman" pitchFamily="18" charset="0"/>
                <a:ea typeface="標楷體" panose="03000509000000000000" pitchFamily="65" charset="-120"/>
                <a:cs typeface="Times New Roman" pitchFamily="18" charset="0"/>
              </a:rPr>
              <a:t>結構斷面優化設計</a:t>
            </a:r>
            <a:endParaRPr lang="en-US" altLang="zh-TW" b="1" u="sng" dirty="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zh-TW" altLang="en-US" b="1" dirty="0">
                <a:solidFill>
                  <a:srgbClr val="FFFF00"/>
                </a:solidFill>
                <a:latin typeface="Times New Roman" pitchFamily="18" charset="0"/>
                <a:ea typeface="標楷體" panose="03000509000000000000" pitchFamily="65" charset="-120"/>
                <a:cs typeface="Times New Roman" pitchFamily="18" charset="0"/>
              </a:rPr>
              <a:t>形狀、斷面係數、</a:t>
            </a:r>
            <a:endParaRPr lang="en-US" altLang="zh-TW" b="1" dirty="0">
              <a:solidFill>
                <a:srgbClr val="FFFF00"/>
              </a:solidFill>
              <a:latin typeface="Times New Roman" pitchFamily="18" charset="0"/>
              <a:ea typeface="標楷體" panose="03000509000000000000" pitchFamily="65" charset="-120"/>
              <a:cs typeface="Times New Roman" pitchFamily="18" charset="0"/>
            </a:endParaRPr>
          </a:p>
          <a:p>
            <a:r>
              <a:rPr lang="zh-TW" altLang="en-US" b="1" dirty="0">
                <a:solidFill>
                  <a:srgbClr val="FFFF00"/>
                </a:solidFill>
                <a:latin typeface="Times New Roman" pitchFamily="18" charset="0"/>
                <a:ea typeface="標楷體" panose="03000509000000000000" pitchFamily="65" charset="-120"/>
                <a:cs typeface="Times New Roman" pitchFamily="18" charset="0"/>
              </a:rPr>
              <a:t>   尺寸、厚度、抗彎</a:t>
            </a:r>
            <a:endParaRPr lang="en-US" altLang="zh-TW" b="1" dirty="0">
              <a:solidFill>
                <a:srgbClr val="FFFF00"/>
              </a:solidFill>
              <a:latin typeface="Times New Roman" pitchFamily="18" charset="0"/>
              <a:ea typeface="標楷體" panose="03000509000000000000" pitchFamily="65" charset="-120"/>
              <a:cs typeface="Times New Roman" pitchFamily="18" charset="0"/>
            </a:endParaRPr>
          </a:p>
          <a:p>
            <a:r>
              <a:rPr lang="zh-TW" altLang="en-US" b="1" dirty="0">
                <a:solidFill>
                  <a:srgbClr val="FFFF00"/>
                </a:solidFill>
                <a:latin typeface="Times New Roman" pitchFamily="18" charset="0"/>
                <a:ea typeface="標楷體" panose="03000509000000000000" pitchFamily="65" charset="-120"/>
                <a:cs typeface="Times New Roman" pitchFamily="18" charset="0"/>
              </a:rPr>
              <a:t>   安全係數、破壞點</a:t>
            </a:r>
            <a:endParaRPr lang="en-US" altLang="zh-TW" b="1" dirty="0">
              <a:solidFill>
                <a:srgbClr val="FFFF00"/>
              </a:solidFill>
              <a:latin typeface="Times New Roman" pitchFamily="18" charset="0"/>
              <a:ea typeface="標楷體" panose="03000509000000000000" pitchFamily="65" charset="-120"/>
              <a:cs typeface="Times New Roman" pitchFamily="18" charset="0"/>
            </a:endParaRPr>
          </a:p>
        </p:txBody>
      </p:sp>
      <p:sp>
        <p:nvSpPr>
          <p:cNvPr id="24" name="矩形 23"/>
          <p:cNvSpPr/>
          <p:nvPr/>
        </p:nvSpPr>
        <p:spPr>
          <a:xfrm>
            <a:off x="2057526" y="4691711"/>
            <a:ext cx="2402836" cy="151356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u="sng" dirty="0">
                <a:solidFill>
                  <a:prstClr val="white"/>
                </a:solidFill>
                <a:latin typeface="Times New Roman" pitchFamily="18" charset="0"/>
                <a:ea typeface="標楷體" panose="03000509000000000000" pitchFamily="65" charset="-120"/>
                <a:cs typeface="Times New Roman" pitchFamily="18" charset="0"/>
              </a:rPr>
              <a:t>C3.</a:t>
            </a:r>
            <a:r>
              <a:rPr lang="zh-TW" altLang="en-US" b="1" u="sng" dirty="0">
                <a:solidFill>
                  <a:prstClr val="white"/>
                </a:solidFill>
                <a:latin typeface="Times New Roman" pitchFamily="18" charset="0"/>
                <a:ea typeface="標楷體" panose="03000509000000000000" pitchFamily="65" charset="-120"/>
                <a:cs typeface="Times New Roman" pitchFamily="18" charset="0"/>
              </a:rPr>
              <a:t>結構優化設計</a:t>
            </a:r>
            <a:endParaRPr lang="en-US" altLang="zh-TW" b="1" u="sng" dirty="0">
              <a:solidFill>
                <a:prstClr val="white"/>
              </a:solidFill>
              <a:latin typeface="Times New Roman" pitchFamily="18" charset="0"/>
              <a:ea typeface="標楷體" panose="03000509000000000000" pitchFamily="65" charset="-120"/>
              <a:cs typeface="Times New Roman" pitchFamily="18" charset="0"/>
            </a:endParaRPr>
          </a:p>
          <a:p>
            <a:pPr algn="just"/>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脆弱點強化</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pPr algn="just"/>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破壞點防制</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設計</a:t>
            </a:r>
            <a:endParaRPr lang="en-US" altLang="zh-TW" b="1" baseline="-25000" dirty="0">
              <a:solidFill>
                <a:prstClr val="white"/>
              </a:solidFill>
              <a:latin typeface="Times New Roman" pitchFamily="18" charset="0"/>
              <a:ea typeface="標楷體" panose="03000509000000000000" pitchFamily="65" charset="-120"/>
              <a:cs typeface="Times New Roman" pitchFamily="18" charset="0"/>
            </a:endParaRPr>
          </a:p>
          <a:p>
            <a:pPr algn="just"/>
            <a:r>
              <a:rPr lang="en-US" altLang="zh-TW" b="1" dirty="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連結點可靠度設計</a:t>
            </a:r>
            <a:endPar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pPr algn="just"/>
            <a:r>
              <a:rPr lang="en-US" altLang="zh-TW" b="1" dirty="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安全點輕量</a:t>
            </a:r>
            <a:r>
              <a:rPr lang="zh-TW" altLang="en-US" b="1" dirty="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rPr>
              <a:t>設計</a:t>
            </a:r>
            <a:endParaRPr lang="en-US" altLang="zh-TW" b="1" dirty="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endParaRPr>
          </a:p>
        </p:txBody>
      </p:sp>
      <p:sp>
        <p:nvSpPr>
          <p:cNvPr id="25" name="矩形 24"/>
          <p:cNvSpPr/>
          <p:nvPr/>
        </p:nvSpPr>
        <p:spPr>
          <a:xfrm>
            <a:off x="4560277" y="2313629"/>
            <a:ext cx="2342718" cy="2536500"/>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D1.</a:t>
            </a:r>
            <a:r>
              <a:rPr lang="zh-TW" altLang="en-US" b="1" dirty="0">
                <a:solidFill>
                  <a:srgbClr val="FFFF00"/>
                </a:solidFill>
                <a:latin typeface="Times New Roman" pitchFamily="18" charset="0"/>
                <a:ea typeface="標楷體" panose="03000509000000000000" pitchFamily="65" charset="-120"/>
                <a:cs typeface="Times New Roman" pitchFamily="18" charset="0"/>
              </a:rPr>
              <a:t>加工優化</a:t>
            </a:r>
            <a:r>
              <a:rPr lang="zh-TW" altLang="en-US" b="1" dirty="0">
                <a:solidFill>
                  <a:prstClr val="white"/>
                </a:solidFill>
                <a:latin typeface="Times New Roman" pitchFamily="18" charset="0"/>
                <a:ea typeface="標楷體" panose="03000509000000000000" pitchFamily="65" charset="-120"/>
                <a:cs typeface="Times New Roman" pitchFamily="18" charset="0"/>
              </a:rPr>
              <a:t>設計</a:t>
            </a:r>
            <a:endParaRPr lang="en-US" altLang="zh-TW" b="1" dirty="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rPr>
              <a:t>(</a:t>
            </a:r>
            <a:r>
              <a:rPr lang="zh-TW" altLang="en-US" b="1" dirty="0">
                <a:solidFill>
                  <a:prstClr val="white"/>
                </a:solidFill>
                <a:latin typeface="Times New Roman" pitchFamily="18" charset="0"/>
                <a:ea typeface="標楷體" panose="03000509000000000000" pitchFamily="65" charset="-120"/>
                <a:cs typeface="Times New Roman" pitchFamily="18" charset="0"/>
              </a:rPr>
              <a:t>精度、速度、</a:t>
            </a:r>
            <a:endParaRPr lang="en-US" altLang="zh-TW" b="1" dirty="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殘留應力</a:t>
            </a:r>
            <a:r>
              <a:rPr lang="en-US" altLang="zh-TW" b="1" dirty="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可靠度、</a:t>
            </a:r>
            <a:endParaRPr lang="en-US" altLang="zh-TW" b="1" dirty="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壽命、成本</a:t>
            </a:r>
            <a:r>
              <a:rPr lang="en-US" altLang="zh-TW" b="1" dirty="0">
                <a:solidFill>
                  <a:prstClr val="white"/>
                </a:solidFill>
                <a:latin typeface="Times New Roman" pitchFamily="18" charset="0"/>
                <a:ea typeface="標楷體" panose="03000509000000000000" pitchFamily="65" charset="-120"/>
                <a:cs typeface="Times New Roman" pitchFamily="18" charset="0"/>
              </a:rPr>
              <a:t>)</a:t>
            </a: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成形加工</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優化設計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機械加工</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優化設計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焊接施工</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優化設計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耐蝕處理優化設計</a:t>
            </a:r>
            <a:endPar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基材</a:t>
            </a:r>
            <a:r>
              <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鍍層</a:t>
            </a:r>
            <a:r>
              <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塗層</a:t>
            </a:r>
            <a:r>
              <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a:t>
            </a:r>
          </a:p>
        </p:txBody>
      </p:sp>
      <p:sp>
        <p:nvSpPr>
          <p:cNvPr id="27" name="矩形 26"/>
          <p:cNvSpPr/>
          <p:nvPr/>
        </p:nvSpPr>
        <p:spPr>
          <a:xfrm>
            <a:off x="4560277" y="4933474"/>
            <a:ext cx="2342718" cy="1249616"/>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D2.</a:t>
            </a:r>
            <a:r>
              <a:rPr lang="zh-TW" altLang="en-US" b="1" dirty="0">
                <a:solidFill>
                  <a:prstClr val="white"/>
                </a:solidFill>
                <a:latin typeface="Times New Roman" pitchFamily="18" charset="0"/>
                <a:ea typeface="標楷體" panose="03000509000000000000" pitchFamily="65" charset="-120"/>
                <a:cs typeface="Times New Roman" pitchFamily="18" charset="0"/>
              </a:rPr>
              <a:t>施作優化設計</a:t>
            </a:r>
            <a:endParaRPr lang="en-US" altLang="zh-TW" b="1" dirty="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結構模組化設計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施工輕量化設計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彈性化補強設計</a:t>
            </a:r>
            <a:endParaRPr lang="en-US" altLang="zh-TW" b="1" dirty="0">
              <a:solidFill>
                <a:srgbClr val="FFFF00"/>
              </a:solidFill>
              <a:latin typeface="Times New Roman" pitchFamily="18" charset="0"/>
              <a:ea typeface="標楷體" panose="03000509000000000000" pitchFamily="65" charset="-120"/>
              <a:cs typeface="Times New Roman" pitchFamily="18" charset="0"/>
            </a:endParaRPr>
          </a:p>
        </p:txBody>
      </p:sp>
      <p:sp>
        <p:nvSpPr>
          <p:cNvPr id="29" name="矩形 28"/>
          <p:cNvSpPr/>
          <p:nvPr/>
        </p:nvSpPr>
        <p:spPr>
          <a:xfrm>
            <a:off x="4560277" y="1546208"/>
            <a:ext cx="2342718" cy="684076"/>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D.</a:t>
            </a:r>
            <a:r>
              <a:rPr lang="zh-TW" altLang="en-US" sz="2000" b="1" dirty="0">
                <a:solidFill>
                  <a:prstClr val="black"/>
                </a:solidFill>
                <a:latin typeface="Times New Roman" pitchFamily="18" charset="0"/>
                <a:ea typeface="標楷體" panose="03000509000000000000" pitchFamily="65" charset="-120"/>
                <a:cs typeface="Times New Roman" pitchFamily="18" charset="0"/>
              </a:rPr>
              <a:t>材料結構加工</a:t>
            </a:r>
            <a:endParaRPr lang="en-US" altLang="zh-TW" sz="2000" b="1" dirty="0">
              <a:solidFill>
                <a:prstClr val="black"/>
              </a:solidFill>
              <a:latin typeface="Times New Roman" pitchFamily="18" charset="0"/>
              <a:ea typeface="標楷體" panose="03000509000000000000" pitchFamily="65" charset="-120"/>
              <a:cs typeface="Times New Roman" pitchFamily="18" charset="0"/>
            </a:endParaRPr>
          </a:p>
          <a:p>
            <a:pPr algn="ctr"/>
            <a:r>
              <a:rPr lang="zh-TW" altLang="en-US" sz="2000" b="1" dirty="0">
                <a:solidFill>
                  <a:prstClr val="black"/>
                </a:solidFill>
                <a:latin typeface="Times New Roman" pitchFamily="18" charset="0"/>
                <a:ea typeface="標楷體" panose="03000509000000000000" pitchFamily="65" charset="-120"/>
                <a:cs typeface="Times New Roman" pitchFamily="18" charset="0"/>
              </a:rPr>
              <a:t>與施作優化設計</a:t>
            </a:r>
          </a:p>
        </p:txBody>
      </p:sp>
      <p:sp>
        <p:nvSpPr>
          <p:cNvPr id="30" name="向右箭號 29"/>
          <p:cNvSpPr/>
          <p:nvPr/>
        </p:nvSpPr>
        <p:spPr>
          <a:xfrm>
            <a:off x="4044431" y="1795814"/>
            <a:ext cx="415931"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itchFamily="18" charset="0"/>
              <a:cs typeface="Times New Roman" pitchFamily="18" charset="0"/>
            </a:endParaRPr>
          </a:p>
        </p:txBody>
      </p:sp>
      <p:sp>
        <p:nvSpPr>
          <p:cNvPr id="28" name="矩形 27"/>
          <p:cNvSpPr/>
          <p:nvPr/>
        </p:nvSpPr>
        <p:spPr>
          <a:xfrm>
            <a:off x="7028060" y="990637"/>
            <a:ext cx="2006661"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r>
              <a:rPr lang="en-US" altLang="zh-TW" sz="2000" b="1" dirty="0">
                <a:solidFill>
                  <a:prstClr val="black"/>
                </a:solidFill>
                <a:latin typeface="Times New Roman" pitchFamily="18" charset="0"/>
                <a:ea typeface="標楷體" panose="03000509000000000000" pitchFamily="65" charset="-120"/>
                <a:cs typeface="Times New Roman" pitchFamily="18" charset="0"/>
              </a:rPr>
              <a:t>E.</a:t>
            </a:r>
            <a:r>
              <a:rPr lang="zh-TW" altLang="en-US" sz="2000" b="1" dirty="0">
                <a:solidFill>
                  <a:prstClr val="black"/>
                </a:solidFill>
                <a:latin typeface="Times New Roman" pitchFamily="18" charset="0"/>
                <a:ea typeface="標楷體" panose="03000509000000000000" pitchFamily="65" charset="-120"/>
                <a:cs typeface="Times New Roman" pitchFamily="18" charset="0"/>
              </a:rPr>
              <a:t>輕量化材料</a:t>
            </a:r>
            <a:endParaRPr lang="en-US" altLang="zh-TW" sz="2000" b="1" dirty="0">
              <a:solidFill>
                <a:prstClr val="black"/>
              </a:solidFill>
              <a:latin typeface="Times New Roman" pitchFamily="18" charset="0"/>
              <a:ea typeface="標楷體" panose="03000509000000000000" pitchFamily="65" charset="-120"/>
              <a:cs typeface="Times New Roman" pitchFamily="18" charset="0"/>
            </a:endParaRPr>
          </a:p>
          <a:p>
            <a:r>
              <a:rPr lang="zh-TW" altLang="en-US" sz="2000" b="1" dirty="0">
                <a:solidFill>
                  <a:prstClr val="black"/>
                </a:solidFill>
                <a:latin typeface="Times New Roman" pitchFamily="18" charset="0"/>
                <a:ea typeface="標楷體" panose="03000509000000000000" pitchFamily="65" charset="-120"/>
                <a:cs typeface="Times New Roman" pitchFamily="18" charset="0"/>
              </a:rPr>
              <a:t>  結構組合開發</a:t>
            </a:r>
          </a:p>
        </p:txBody>
      </p:sp>
      <p:sp>
        <p:nvSpPr>
          <p:cNvPr id="31" name="矩形 30"/>
          <p:cNvSpPr/>
          <p:nvPr/>
        </p:nvSpPr>
        <p:spPr>
          <a:xfrm>
            <a:off x="6991530" y="3845067"/>
            <a:ext cx="2006661"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r>
              <a:rPr lang="en-US" altLang="zh-TW" sz="2000" b="1" dirty="0">
                <a:solidFill>
                  <a:prstClr val="black"/>
                </a:solidFill>
                <a:latin typeface="Times New Roman" pitchFamily="18" charset="0"/>
                <a:ea typeface="標楷體" panose="03000509000000000000" pitchFamily="65" charset="-120"/>
                <a:cs typeface="Times New Roman" pitchFamily="18" charset="0"/>
              </a:rPr>
              <a:t>F.</a:t>
            </a:r>
            <a:r>
              <a:rPr lang="zh-TW" altLang="en-US" sz="2000" b="1" dirty="0">
                <a:solidFill>
                  <a:prstClr val="black"/>
                </a:solidFill>
                <a:latin typeface="Times New Roman" pitchFamily="18" charset="0"/>
                <a:ea typeface="標楷體" panose="03000509000000000000" pitchFamily="65" charset="-120"/>
                <a:cs typeface="Times New Roman" pitchFamily="18" charset="0"/>
              </a:rPr>
              <a:t>防颱強化材料 </a:t>
            </a:r>
            <a:endParaRPr lang="en-US" altLang="zh-TW" sz="2000" b="1" dirty="0">
              <a:solidFill>
                <a:prstClr val="black"/>
              </a:solidFill>
              <a:latin typeface="Times New Roman" pitchFamily="18" charset="0"/>
              <a:ea typeface="標楷體" panose="03000509000000000000" pitchFamily="65" charset="-120"/>
              <a:cs typeface="Times New Roman" pitchFamily="18" charset="0"/>
            </a:endParaRPr>
          </a:p>
          <a:p>
            <a:r>
              <a:rPr lang="zh-TW" altLang="en-US" sz="2000" b="1" dirty="0">
                <a:solidFill>
                  <a:prstClr val="black"/>
                </a:solidFill>
                <a:latin typeface="Times New Roman" pitchFamily="18" charset="0"/>
                <a:ea typeface="標楷體" panose="03000509000000000000" pitchFamily="65" charset="-120"/>
                <a:cs typeface="Times New Roman" pitchFamily="18" charset="0"/>
              </a:rPr>
              <a:t>  結構組合開發</a:t>
            </a:r>
          </a:p>
        </p:txBody>
      </p:sp>
      <p:sp>
        <p:nvSpPr>
          <p:cNvPr id="32" name="矩形 31"/>
          <p:cNvSpPr/>
          <p:nvPr/>
        </p:nvSpPr>
        <p:spPr>
          <a:xfrm>
            <a:off x="7028060" y="1810763"/>
            <a:ext cx="1995942"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E1.</a:t>
            </a:r>
            <a:r>
              <a:rPr lang="zh-TW" altLang="en-US" b="1" dirty="0">
                <a:solidFill>
                  <a:prstClr val="white"/>
                </a:solidFill>
                <a:latin typeface="Times New Roman" pitchFamily="18" charset="0"/>
                <a:ea typeface="標楷體" panose="03000509000000000000" pitchFamily="65" charset="-120"/>
                <a:cs typeface="Times New Roman" pitchFamily="18" charset="0"/>
              </a:rPr>
              <a:t>強度優化設計</a:t>
            </a:r>
          </a:p>
        </p:txBody>
      </p:sp>
      <p:sp>
        <p:nvSpPr>
          <p:cNvPr id="33" name="向右箭號 32"/>
          <p:cNvSpPr/>
          <p:nvPr/>
        </p:nvSpPr>
        <p:spPr>
          <a:xfrm rot="19493735">
            <a:off x="6561630" y="1096547"/>
            <a:ext cx="432599"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itchFamily="18" charset="0"/>
              <a:cs typeface="Times New Roman" pitchFamily="18" charset="0"/>
            </a:endParaRPr>
          </a:p>
        </p:txBody>
      </p:sp>
      <p:sp>
        <p:nvSpPr>
          <p:cNvPr id="34" name="向右箭號 33"/>
          <p:cNvSpPr/>
          <p:nvPr/>
        </p:nvSpPr>
        <p:spPr>
          <a:xfrm rot="2029595">
            <a:off x="6961374" y="3411137"/>
            <a:ext cx="412285"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itchFamily="18" charset="0"/>
              <a:cs typeface="Times New Roman" pitchFamily="18" charset="0"/>
            </a:endParaRPr>
          </a:p>
        </p:txBody>
      </p:sp>
      <p:sp>
        <p:nvSpPr>
          <p:cNvPr id="35" name="矩形 34"/>
          <p:cNvSpPr/>
          <p:nvPr/>
        </p:nvSpPr>
        <p:spPr>
          <a:xfrm>
            <a:off x="7036519" y="2205706"/>
            <a:ext cx="198174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E2.</a:t>
            </a:r>
            <a:r>
              <a:rPr lang="zh-TW" altLang="en-US" b="1" dirty="0">
                <a:solidFill>
                  <a:prstClr val="white"/>
                </a:solidFill>
                <a:latin typeface="Times New Roman" pitchFamily="18" charset="0"/>
                <a:ea typeface="標楷體" panose="03000509000000000000" pitchFamily="65" charset="-120"/>
                <a:cs typeface="Times New Roman" pitchFamily="18" charset="0"/>
              </a:rPr>
              <a:t>形狀優化設計</a:t>
            </a:r>
          </a:p>
        </p:txBody>
      </p:sp>
      <p:sp>
        <p:nvSpPr>
          <p:cNvPr id="36" name="矩形 35"/>
          <p:cNvSpPr/>
          <p:nvPr/>
        </p:nvSpPr>
        <p:spPr>
          <a:xfrm>
            <a:off x="7036519" y="2612072"/>
            <a:ext cx="1981745"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E3.</a:t>
            </a:r>
            <a:r>
              <a:rPr lang="zh-TW" altLang="en-US" b="1" dirty="0">
                <a:solidFill>
                  <a:prstClr val="white"/>
                </a:solidFill>
                <a:latin typeface="Times New Roman" pitchFamily="18" charset="0"/>
                <a:ea typeface="標楷體" panose="03000509000000000000" pitchFamily="65" charset="-120"/>
                <a:cs typeface="Times New Roman" pitchFamily="18" charset="0"/>
              </a:rPr>
              <a:t>結構優化設計</a:t>
            </a:r>
            <a:endParaRPr lang="en-US" altLang="zh-TW" b="1" dirty="0">
              <a:solidFill>
                <a:prstClr val="white"/>
              </a:solidFill>
              <a:latin typeface="Times New Roman" pitchFamily="18" charset="0"/>
              <a:ea typeface="標楷體" panose="03000509000000000000" pitchFamily="65" charset="-120"/>
              <a:cs typeface="Times New Roman" pitchFamily="18" charset="0"/>
            </a:endParaRPr>
          </a:p>
        </p:txBody>
      </p:sp>
      <p:sp>
        <p:nvSpPr>
          <p:cNvPr id="37" name="矩形 36"/>
          <p:cNvSpPr/>
          <p:nvPr/>
        </p:nvSpPr>
        <p:spPr>
          <a:xfrm>
            <a:off x="7048133" y="3016834"/>
            <a:ext cx="1970131"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E4.</a:t>
            </a:r>
            <a:r>
              <a:rPr lang="zh-TW" altLang="en-US" b="1" dirty="0">
                <a:solidFill>
                  <a:prstClr val="white"/>
                </a:solidFill>
                <a:latin typeface="Times New Roman" pitchFamily="18" charset="0"/>
                <a:ea typeface="標楷體" panose="03000509000000000000" pitchFamily="65" charset="-120"/>
                <a:cs typeface="Times New Roman" pitchFamily="18" charset="0"/>
              </a:rPr>
              <a:t>組合優化設計</a:t>
            </a:r>
          </a:p>
        </p:txBody>
      </p:sp>
      <p:sp>
        <p:nvSpPr>
          <p:cNvPr id="38" name="矩形 37"/>
          <p:cNvSpPr/>
          <p:nvPr/>
        </p:nvSpPr>
        <p:spPr>
          <a:xfrm>
            <a:off x="7028059" y="4652676"/>
            <a:ext cx="1970131"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F1.</a:t>
            </a:r>
            <a:r>
              <a:rPr lang="zh-TW" altLang="en-US" b="1" dirty="0">
                <a:solidFill>
                  <a:srgbClr val="FFFF00"/>
                </a:solidFill>
                <a:latin typeface="Times New Roman" pitchFamily="18" charset="0"/>
                <a:ea typeface="標楷體" panose="03000509000000000000" pitchFamily="65" charset="-120"/>
                <a:cs typeface="Times New Roman" pitchFamily="18" charset="0"/>
              </a:rPr>
              <a:t>結構強化</a:t>
            </a:r>
            <a:r>
              <a:rPr lang="zh-TW" altLang="en-US" b="1" dirty="0">
                <a:solidFill>
                  <a:prstClr val="white"/>
                </a:solidFill>
                <a:latin typeface="Times New Roman" pitchFamily="18" charset="0"/>
                <a:ea typeface="標楷體" panose="03000509000000000000" pitchFamily="65" charset="-120"/>
                <a:cs typeface="Times New Roman" pitchFamily="18" charset="0"/>
              </a:rPr>
              <a:t>設計</a:t>
            </a:r>
          </a:p>
        </p:txBody>
      </p:sp>
      <p:sp>
        <p:nvSpPr>
          <p:cNvPr id="39" name="矩形 38"/>
          <p:cNvSpPr/>
          <p:nvPr/>
        </p:nvSpPr>
        <p:spPr>
          <a:xfrm>
            <a:off x="7022250" y="5434483"/>
            <a:ext cx="198174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F3.</a:t>
            </a:r>
            <a:r>
              <a:rPr lang="zh-TW" altLang="en-US" b="1" dirty="0">
                <a:solidFill>
                  <a:srgbClr val="FFFF00"/>
                </a:solidFill>
                <a:latin typeface="Times New Roman" pitchFamily="18" charset="0"/>
                <a:ea typeface="標楷體" panose="03000509000000000000" pitchFamily="65" charset="-120"/>
                <a:cs typeface="Times New Roman" pitchFamily="18" charset="0"/>
              </a:rPr>
              <a:t>外部強化</a:t>
            </a:r>
            <a:r>
              <a:rPr lang="zh-TW" altLang="en-US" b="1" dirty="0">
                <a:solidFill>
                  <a:prstClr val="white"/>
                </a:solidFill>
                <a:latin typeface="Times New Roman" pitchFamily="18" charset="0"/>
                <a:ea typeface="標楷體" panose="03000509000000000000" pitchFamily="65" charset="-120"/>
                <a:cs typeface="Times New Roman" pitchFamily="18" charset="0"/>
              </a:rPr>
              <a:t>設計</a:t>
            </a:r>
          </a:p>
        </p:txBody>
      </p:sp>
      <p:sp>
        <p:nvSpPr>
          <p:cNvPr id="40" name="矩形 39"/>
          <p:cNvSpPr/>
          <p:nvPr/>
        </p:nvSpPr>
        <p:spPr>
          <a:xfrm>
            <a:off x="7028059" y="5041936"/>
            <a:ext cx="1981745"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F2.</a:t>
            </a:r>
            <a:r>
              <a:rPr lang="zh-TW" altLang="en-US" b="1" dirty="0">
                <a:solidFill>
                  <a:srgbClr val="FFFF00"/>
                </a:solidFill>
                <a:latin typeface="Times New Roman" pitchFamily="18" charset="0"/>
                <a:ea typeface="標楷體" panose="03000509000000000000" pitchFamily="65" charset="-120"/>
                <a:cs typeface="Times New Roman" pitchFamily="18" charset="0"/>
              </a:rPr>
              <a:t>內部強化</a:t>
            </a:r>
            <a:r>
              <a:rPr lang="zh-TW" altLang="en-US" b="1" dirty="0">
                <a:solidFill>
                  <a:prstClr val="white"/>
                </a:solidFill>
                <a:latin typeface="Times New Roman" pitchFamily="18" charset="0"/>
                <a:ea typeface="標楷體" panose="03000509000000000000" pitchFamily="65" charset="-120"/>
                <a:cs typeface="Times New Roman" pitchFamily="18" charset="0"/>
              </a:rPr>
              <a:t>設計</a:t>
            </a:r>
            <a:endParaRPr lang="en-US" altLang="zh-TW" b="1" dirty="0">
              <a:solidFill>
                <a:prstClr val="white"/>
              </a:solidFill>
              <a:latin typeface="Times New Roman" pitchFamily="18" charset="0"/>
              <a:ea typeface="標楷體" panose="03000509000000000000" pitchFamily="65" charset="-120"/>
              <a:cs typeface="Times New Roman" pitchFamily="18" charset="0"/>
            </a:endParaRPr>
          </a:p>
        </p:txBody>
      </p:sp>
      <p:sp>
        <p:nvSpPr>
          <p:cNvPr id="41" name="矩形 40"/>
          <p:cNvSpPr/>
          <p:nvPr/>
        </p:nvSpPr>
        <p:spPr>
          <a:xfrm>
            <a:off x="7028060" y="5841106"/>
            <a:ext cx="1970131"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F4.</a:t>
            </a:r>
            <a:r>
              <a:rPr lang="zh-TW" altLang="en-US" b="1" dirty="0">
                <a:solidFill>
                  <a:srgbClr val="FFFF00"/>
                </a:solidFill>
                <a:latin typeface="Times New Roman" pitchFamily="18" charset="0"/>
                <a:ea typeface="標楷體" panose="03000509000000000000" pitchFamily="65" charset="-120"/>
                <a:cs typeface="Times New Roman" pitchFamily="18" charset="0"/>
              </a:rPr>
              <a:t>破風強化</a:t>
            </a:r>
            <a:r>
              <a:rPr lang="zh-TW" altLang="en-US" b="1" dirty="0">
                <a:solidFill>
                  <a:prstClr val="white"/>
                </a:solidFill>
                <a:latin typeface="Times New Roman" pitchFamily="18" charset="0"/>
                <a:ea typeface="標楷體" panose="03000509000000000000" pitchFamily="65" charset="-120"/>
                <a:cs typeface="Times New Roman" pitchFamily="18" charset="0"/>
              </a:rPr>
              <a:t>設計</a:t>
            </a:r>
          </a:p>
        </p:txBody>
      </p:sp>
      <p:sp>
        <p:nvSpPr>
          <p:cNvPr id="44" name="標題 1"/>
          <p:cNvSpPr txBox="1">
            <a:spLocks/>
          </p:cNvSpPr>
          <p:nvPr/>
        </p:nvSpPr>
        <p:spPr>
          <a:xfrm>
            <a:off x="-11723" y="-62605"/>
            <a:ext cx="9144000" cy="763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800" b="1" dirty="0">
                <a:solidFill>
                  <a:srgbClr val="0000FF"/>
                </a:solidFill>
                <a:latin typeface="標楷體" panose="03000509000000000000" pitchFamily="65" charset="-120"/>
                <a:ea typeface="標楷體" panose="03000509000000000000" pitchFamily="65" charset="-120"/>
              </a:rPr>
              <a:t>二、研究策略與方法</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35</a:t>
            </a:fld>
            <a:endParaRPr lang="zh-TW" altLang="en-US" dirty="0">
              <a:solidFill>
                <a:prstClr val="black">
                  <a:tint val="75000"/>
                </a:prstClr>
              </a:solidFill>
            </a:endParaRPr>
          </a:p>
        </p:txBody>
      </p:sp>
    </p:spTree>
    <p:extLst>
      <p:ext uri="{BB962C8B-B14F-4D97-AF65-F5344CB8AC3E}">
        <p14:creationId xmlns:p14="http://schemas.microsoft.com/office/powerpoint/2010/main" val="2441432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6976675" y="6423105"/>
            <a:ext cx="2057400" cy="365125"/>
          </a:xfrm>
        </p:spPr>
        <p:txBody>
          <a:bodyPr/>
          <a:lstStyle/>
          <a:p>
            <a:pPr>
              <a:defRPr/>
            </a:pPr>
            <a:fld id="{23815EA3-284F-416B-AAFF-17C373D551D1}" type="slidenum">
              <a:rPr lang="zh-TW" altLang="en-US" smtClean="0">
                <a:solidFill>
                  <a:prstClr val="black">
                    <a:tint val="75000"/>
                  </a:prstClr>
                </a:solidFill>
              </a:rPr>
              <a:pPr>
                <a:defRPr/>
              </a:pPr>
              <a:t>36</a:t>
            </a:fld>
            <a:endParaRPr lang="zh-TW" altLang="en-US" dirty="0">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862" y="1653077"/>
            <a:ext cx="3190006" cy="1848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45378" y="1446107"/>
            <a:ext cx="2131907" cy="339275"/>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b="1" dirty="0">
                <a:solidFill>
                  <a:prstClr val="black"/>
                </a:solidFill>
                <a:latin typeface="標楷體" panose="03000509000000000000" pitchFamily="65" charset="-120"/>
                <a:ea typeface="標楷體" panose="03000509000000000000" pitchFamily="65" charset="-120"/>
              </a:rPr>
              <a:t>提升棟高</a:t>
            </a:r>
            <a:r>
              <a:rPr lang="en-US" altLang="zh-TW" b="1" dirty="0">
                <a:solidFill>
                  <a:prstClr val="black"/>
                </a:solidFill>
                <a:latin typeface="標楷體" panose="03000509000000000000" pitchFamily="65" charset="-120"/>
                <a:ea typeface="標楷體" panose="03000509000000000000" pitchFamily="65" charset="-120"/>
              </a:rPr>
              <a:t>(</a:t>
            </a:r>
            <a:r>
              <a:rPr lang="zh-TW" altLang="en-US" b="1" dirty="0">
                <a:solidFill>
                  <a:prstClr val="black"/>
                </a:solidFill>
                <a:latin typeface="標楷體" panose="03000509000000000000" pitchFamily="65" charset="-120"/>
                <a:ea typeface="標楷體" panose="03000509000000000000" pitchFamily="65" charset="-120"/>
              </a:rPr>
              <a:t>散熱</a:t>
            </a:r>
            <a:r>
              <a:rPr lang="en-US" altLang="zh-TW" b="1" dirty="0">
                <a:solidFill>
                  <a:prstClr val="black"/>
                </a:solidFill>
                <a:latin typeface="標楷體" panose="03000509000000000000" pitchFamily="65" charset="-120"/>
                <a:ea typeface="標楷體" panose="03000509000000000000" pitchFamily="65" charset="-120"/>
              </a:rPr>
              <a:t>)</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8" name="矩形 7"/>
          <p:cNvSpPr/>
          <p:nvPr/>
        </p:nvSpPr>
        <p:spPr>
          <a:xfrm>
            <a:off x="280236" y="1926561"/>
            <a:ext cx="1370468" cy="657050"/>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b="1" dirty="0">
                <a:solidFill>
                  <a:prstClr val="black"/>
                </a:solidFill>
                <a:latin typeface="標楷體" panose="03000509000000000000" pitchFamily="65" charset="-120"/>
                <a:ea typeface="標楷體" panose="03000509000000000000" pitchFamily="65" charset="-120"/>
              </a:rPr>
              <a:t>加寬跨距</a:t>
            </a:r>
            <a:endParaRPr lang="en-US" altLang="zh-TW" b="1" dirty="0">
              <a:solidFill>
                <a:prstClr val="black"/>
              </a:solidFill>
              <a:latin typeface="標楷體" panose="03000509000000000000" pitchFamily="65" charset="-120"/>
              <a:ea typeface="標楷體" panose="03000509000000000000" pitchFamily="65" charset="-120"/>
            </a:endParaRPr>
          </a:p>
          <a:p>
            <a:pPr algn="ctr"/>
            <a:r>
              <a:rPr lang="en-US" altLang="zh-TW" b="1" dirty="0">
                <a:solidFill>
                  <a:prstClr val="black"/>
                </a:solidFill>
                <a:latin typeface="標楷體" panose="03000509000000000000" pitchFamily="65" charset="-120"/>
                <a:ea typeface="標楷體" panose="03000509000000000000" pitchFamily="65" charset="-120"/>
              </a:rPr>
              <a:t>(</a:t>
            </a:r>
            <a:r>
              <a:rPr lang="zh-TW" altLang="en-US" b="1" dirty="0">
                <a:solidFill>
                  <a:prstClr val="black"/>
                </a:solidFill>
                <a:latin typeface="標楷體" panose="03000509000000000000" pitchFamily="65" charset="-120"/>
                <a:ea typeface="標楷體" panose="03000509000000000000" pitchFamily="65" charset="-120"/>
              </a:rPr>
              <a:t>作業方便</a:t>
            </a:r>
            <a:r>
              <a:rPr lang="en-US" altLang="zh-TW" b="1" dirty="0">
                <a:solidFill>
                  <a:prstClr val="black"/>
                </a:solidFill>
                <a:latin typeface="標楷體" panose="03000509000000000000" pitchFamily="65" charset="-120"/>
                <a:ea typeface="標楷體" panose="03000509000000000000" pitchFamily="65" charset="-120"/>
              </a:rPr>
              <a:t>)</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9" name="矩形 8"/>
          <p:cNvSpPr/>
          <p:nvPr/>
        </p:nvSpPr>
        <p:spPr>
          <a:xfrm>
            <a:off x="259360" y="3205347"/>
            <a:ext cx="1409383" cy="342038"/>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b="1" dirty="0">
                <a:solidFill>
                  <a:prstClr val="black"/>
                </a:solidFill>
                <a:latin typeface="標楷體" panose="03000509000000000000" pitchFamily="65" charset="-120"/>
                <a:ea typeface="標楷體" panose="03000509000000000000" pitchFamily="65" charset="-120"/>
              </a:rPr>
              <a:t>降低成本</a:t>
            </a:r>
          </a:p>
        </p:txBody>
      </p:sp>
      <p:cxnSp>
        <p:nvCxnSpPr>
          <p:cNvPr id="11" name="直線單箭頭接點 10"/>
          <p:cNvCxnSpPr>
            <a:stCxn id="7" idx="3"/>
            <a:endCxn id="1026" idx="0"/>
          </p:cNvCxnSpPr>
          <p:nvPr/>
        </p:nvCxnSpPr>
        <p:spPr>
          <a:xfrm>
            <a:off x="2377285" y="1615745"/>
            <a:ext cx="1890580" cy="3733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p:cNvCxnSpPr>
          <p:nvPr/>
        </p:nvCxnSpPr>
        <p:spPr>
          <a:xfrm>
            <a:off x="1650704" y="2255086"/>
            <a:ext cx="1004119" cy="469704"/>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9" idx="3"/>
          </p:cNvCxnSpPr>
          <p:nvPr/>
        </p:nvCxnSpPr>
        <p:spPr>
          <a:xfrm flipV="1">
            <a:off x="1668743" y="3328416"/>
            <a:ext cx="990908" cy="4795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6" name="向右箭號 25"/>
          <p:cNvSpPr/>
          <p:nvPr/>
        </p:nvSpPr>
        <p:spPr>
          <a:xfrm>
            <a:off x="5815805" y="2406265"/>
            <a:ext cx="672302"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7" name="矩形 26"/>
          <p:cNvSpPr/>
          <p:nvPr/>
        </p:nvSpPr>
        <p:spPr>
          <a:xfrm>
            <a:off x="6586469" y="3095239"/>
            <a:ext cx="1288442" cy="384733"/>
          </a:xfrm>
          <a:prstGeom prst="rect">
            <a:avLst/>
          </a:prstGeom>
          <a:solidFill>
            <a:srgbClr val="FF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3.</a:t>
            </a:r>
            <a:r>
              <a:rPr lang="zh-TW" altLang="en-US" sz="2000" b="1" dirty="0">
                <a:solidFill>
                  <a:prstClr val="white"/>
                </a:solidFill>
                <a:latin typeface="標楷體" panose="03000509000000000000" pitchFamily="65" charset="-120"/>
                <a:ea typeface="標楷體" panose="03000509000000000000" pitchFamily="65" charset="-120"/>
              </a:rPr>
              <a:t>輕量化</a:t>
            </a:r>
            <a:endParaRPr lang="en-US" altLang="zh-TW" sz="2000" b="1" dirty="0">
              <a:solidFill>
                <a:prstClr val="white"/>
              </a:solidFill>
              <a:latin typeface="標楷體" panose="03000509000000000000" pitchFamily="65" charset="-120"/>
              <a:ea typeface="標楷體" panose="03000509000000000000" pitchFamily="65" charset="-120"/>
            </a:endParaRPr>
          </a:p>
        </p:txBody>
      </p:sp>
      <p:sp>
        <p:nvSpPr>
          <p:cNvPr id="28" name="矩形 27"/>
          <p:cNvSpPr/>
          <p:nvPr/>
        </p:nvSpPr>
        <p:spPr>
          <a:xfrm>
            <a:off x="8214185" y="2403381"/>
            <a:ext cx="734357" cy="6428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環境負荷</a:t>
            </a:r>
          </a:p>
        </p:txBody>
      </p:sp>
      <p:sp>
        <p:nvSpPr>
          <p:cNvPr id="29" name="矩形 28"/>
          <p:cNvSpPr/>
          <p:nvPr/>
        </p:nvSpPr>
        <p:spPr>
          <a:xfrm>
            <a:off x="6846654" y="1224655"/>
            <a:ext cx="734357" cy="6428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應力抵抗</a:t>
            </a:r>
          </a:p>
        </p:txBody>
      </p:sp>
      <p:sp>
        <p:nvSpPr>
          <p:cNvPr id="30" name="矩形 29"/>
          <p:cNvSpPr/>
          <p:nvPr/>
        </p:nvSpPr>
        <p:spPr>
          <a:xfrm>
            <a:off x="7858054" y="1224654"/>
            <a:ext cx="734357" cy="6428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變形抵抗</a:t>
            </a:r>
          </a:p>
        </p:txBody>
      </p:sp>
      <p:cxnSp>
        <p:nvCxnSpPr>
          <p:cNvPr id="31" name="直線單箭頭接點 30"/>
          <p:cNvCxnSpPr>
            <a:stCxn id="28" idx="1"/>
          </p:cNvCxnSpPr>
          <p:nvPr/>
        </p:nvCxnSpPr>
        <p:spPr>
          <a:xfrm flipH="1" flipV="1">
            <a:off x="7871265" y="2583611"/>
            <a:ext cx="342920" cy="14117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2"/>
          </p:cNvCxnSpPr>
          <p:nvPr/>
        </p:nvCxnSpPr>
        <p:spPr>
          <a:xfrm flipH="1">
            <a:off x="7211708" y="1867472"/>
            <a:ext cx="2125" cy="38428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2"/>
          </p:cNvCxnSpPr>
          <p:nvPr/>
        </p:nvCxnSpPr>
        <p:spPr>
          <a:xfrm flipH="1">
            <a:off x="7858054" y="1867471"/>
            <a:ext cx="367179" cy="45951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向右箭號 39"/>
          <p:cNvSpPr/>
          <p:nvPr/>
        </p:nvSpPr>
        <p:spPr>
          <a:xfrm rot="5400000">
            <a:off x="6997996" y="3599274"/>
            <a:ext cx="628161" cy="318346"/>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1" name="矩形 40"/>
          <p:cNvSpPr/>
          <p:nvPr/>
        </p:nvSpPr>
        <p:spPr>
          <a:xfrm>
            <a:off x="6554600" y="4766129"/>
            <a:ext cx="1571675" cy="324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4.</a:t>
            </a:r>
            <a:r>
              <a:rPr lang="zh-TW" altLang="en-US" sz="2000" b="1" dirty="0">
                <a:solidFill>
                  <a:prstClr val="white"/>
                </a:solidFill>
                <a:latin typeface="標楷體" panose="03000509000000000000" pitchFamily="65" charset="-120"/>
                <a:ea typeface="標楷體" panose="03000509000000000000" pitchFamily="65" charset="-120"/>
              </a:rPr>
              <a:t>高強度</a:t>
            </a:r>
          </a:p>
        </p:txBody>
      </p:sp>
      <p:sp>
        <p:nvSpPr>
          <p:cNvPr id="42" name="矩形 41"/>
          <p:cNvSpPr/>
          <p:nvPr/>
        </p:nvSpPr>
        <p:spPr>
          <a:xfrm>
            <a:off x="6554599" y="5134826"/>
            <a:ext cx="1571675" cy="324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5.</a:t>
            </a:r>
            <a:r>
              <a:rPr lang="zh-TW" altLang="en-US" sz="2000" b="1" dirty="0">
                <a:solidFill>
                  <a:prstClr val="white"/>
                </a:solidFill>
                <a:latin typeface="標楷體" panose="03000509000000000000" pitchFamily="65" charset="-120"/>
                <a:ea typeface="標楷體" panose="03000509000000000000" pitchFamily="65" charset="-120"/>
              </a:rPr>
              <a:t>高耐蝕</a:t>
            </a:r>
          </a:p>
        </p:txBody>
      </p:sp>
      <p:sp>
        <p:nvSpPr>
          <p:cNvPr id="39" name="橢圓 38"/>
          <p:cNvSpPr/>
          <p:nvPr/>
        </p:nvSpPr>
        <p:spPr>
          <a:xfrm>
            <a:off x="6812934" y="3976844"/>
            <a:ext cx="1316632"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颱風</a:t>
            </a:r>
          </a:p>
        </p:txBody>
      </p:sp>
      <p:sp>
        <p:nvSpPr>
          <p:cNvPr id="45" name="橢圓 44"/>
          <p:cNvSpPr/>
          <p:nvPr/>
        </p:nvSpPr>
        <p:spPr>
          <a:xfrm>
            <a:off x="5635789" y="4072527"/>
            <a:ext cx="1316632"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暴雨</a:t>
            </a:r>
          </a:p>
        </p:txBody>
      </p:sp>
      <p:sp>
        <p:nvSpPr>
          <p:cNvPr id="46" name="橢圓 45"/>
          <p:cNvSpPr/>
          <p:nvPr/>
        </p:nvSpPr>
        <p:spPr>
          <a:xfrm>
            <a:off x="4466264" y="4491215"/>
            <a:ext cx="1641244" cy="518655"/>
          </a:xfrm>
          <a:prstGeom prst="ellipse">
            <a:avLst/>
          </a:prstGeom>
          <a:solidFill>
            <a:schemeClr val="accent6">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物理侵蝕</a:t>
            </a:r>
          </a:p>
        </p:txBody>
      </p:sp>
      <p:sp>
        <p:nvSpPr>
          <p:cNvPr id="47" name="橢圓 46"/>
          <p:cNvSpPr/>
          <p:nvPr/>
        </p:nvSpPr>
        <p:spPr>
          <a:xfrm>
            <a:off x="4448114" y="5580554"/>
            <a:ext cx="1927976" cy="518655"/>
          </a:xfrm>
          <a:prstGeom prst="ellipse">
            <a:avLst/>
          </a:prstGeom>
          <a:solidFill>
            <a:schemeClr val="accent6">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電化學腐蝕</a:t>
            </a:r>
          </a:p>
        </p:txBody>
      </p:sp>
      <p:cxnSp>
        <p:nvCxnSpPr>
          <p:cNvPr id="48" name="直線單箭頭接點 47"/>
          <p:cNvCxnSpPr/>
          <p:nvPr/>
        </p:nvCxnSpPr>
        <p:spPr>
          <a:xfrm flipH="1">
            <a:off x="7268252" y="4524192"/>
            <a:ext cx="252711" cy="30052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46" idx="6"/>
            <a:endCxn id="42" idx="1"/>
          </p:cNvCxnSpPr>
          <p:nvPr/>
        </p:nvCxnSpPr>
        <p:spPr>
          <a:xfrm>
            <a:off x="6107508" y="4750543"/>
            <a:ext cx="447091" cy="5463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6354376" y="5420808"/>
            <a:ext cx="203418" cy="349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6654819" y="4529972"/>
            <a:ext cx="330797" cy="2349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554598" y="5548912"/>
            <a:ext cx="1571675" cy="324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6.</a:t>
            </a:r>
            <a:r>
              <a:rPr lang="zh-TW" altLang="en-US" sz="2000" b="1" dirty="0">
                <a:solidFill>
                  <a:prstClr val="white"/>
                </a:solidFill>
                <a:latin typeface="標楷體" panose="03000509000000000000" pitchFamily="65" charset="-120"/>
                <a:ea typeface="標楷體" panose="03000509000000000000" pitchFamily="65" charset="-120"/>
              </a:rPr>
              <a:t>高壽命</a:t>
            </a:r>
          </a:p>
        </p:txBody>
      </p:sp>
      <p:sp>
        <p:nvSpPr>
          <p:cNvPr id="63" name="矩形 62"/>
          <p:cNvSpPr/>
          <p:nvPr/>
        </p:nvSpPr>
        <p:spPr>
          <a:xfrm>
            <a:off x="6571050" y="2743997"/>
            <a:ext cx="1305008" cy="2997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2.</a:t>
            </a:r>
            <a:r>
              <a:rPr lang="zh-TW" altLang="en-US" sz="2000" b="1" dirty="0">
                <a:solidFill>
                  <a:prstClr val="white"/>
                </a:solidFill>
                <a:latin typeface="標楷體" panose="03000509000000000000" pitchFamily="65" charset="-120"/>
                <a:ea typeface="標楷體" panose="03000509000000000000" pitchFamily="65" charset="-120"/>
              </a:rPr>
              <a:t>低成本</a:t>
            </a:r>
          </a:p>
        </p:txBody>
      </p:sp>
      <p:sp>
        <p:nvSpPr>
          <p:cNvPr id="61" name="圓角矩形 60"/>
          <p:cNvSpPr/>
          <p:nvPr/>
        </p:nvSpPr>
        <p:spPr>
          <a:xfrm>
            <a:off x="5010912" y="6324612"/>
            <a:ext cx="3717826" cy="442700"/>
          </a:xfrm>
          <a:prstGeom prst="round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 高可靠度</a:t>
            </a:r>
            <a:r>
              <a:rPr lang="en-US" altLang="zh-TW" b="1" dirty="0">
                <a:solidFill>
                  <a:prstClr val="black"/>
                </a:solidFill>
                <a:latin typeface="標楷體" pitchFamily="65" charset="-120"/>
                <a:ea typeface="標楷體" pitchFamily="65" charset="-120"/>
              </a:rPr>
              <a:t>/</a:t>
            </a:r>
            <a:r>
              <a:rPr lang="zh-TW" altLang="en-US" b="1" dirty="0">
                <a:solidFill>
                  <a:prstClr val="black"/>
                </a:solidFill>
                <a:latin typeface="標楷體" pitchFamily="65" charset="-120"/>
                <a:ea typeface="標楷體" pitchFamily="65" charset="-120"/>
              </a:rPr>
              <a:t>高經濟性溫室結構材料</a:t>
            </a:r>
          </a:p>
        </p:txBody>
      </p:sp>
      <p:sp>
        <p:nvSpPr>
          <p:cNvPr id="66" name="向右箭號 65"/>
          <p:cNvSpPr/>
          <p:nvPr/>
        </p:nvSpPr>
        <p:spPr>
          <a:xfrm rot="5400000">
            <a:off x="7222757" y="5909352"/>
            <a:ext cx="374470"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0" name="矩形 49"/>
          <p:cNvSpPr/>
          <p:nvPr/>
        </p:nvSpPr>
        <p:spPr>
          <a:xfrm>
            <a:off x="8211055" y="3225976"/>
            <a:ext cx="734357" cy="6428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經濟競爭</a:t>
            </a:r>
          </a:p>
        </p:txBody>
      </p:sp>
      <p:cxnSp>
        <p:nvCxnSpPr>
          <p:cNvPr id="51" name="直線單箭頭接點 50"/>
          <p:cNvCxnSpPr>
            <a:stCxn id="50" idx="1"/>
          </p:cNvCxnSpPr>
          <p:nvPr/>
        </p:nvCxnSpPr>
        <p:spPr>
          <a:xfrm flipH="1" flipV="1">
            <a:off x="7868135" y="3010851"/>
            <a:ext cx="342920" cy="5365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2174893" y="192076"/>
            <a:ext cx="4313214" cy="523220"/>
          </a:xfrm>
          <a:prstGeom prst="rect">
            <a:avLst/>
          </a:prstGeom>
        </p:spPr>
        <p:txBody>
          <a:bodyPr wrap="square">
            <a:spAutoFit/>
          </a:bodyPr>
          <a:lstStyle/>
          <a:p>
            <a:pPr algn="ctr"/>
            <a:r>
              <a:rPr lang="en-US" altLang="zh-TW" sz="2800" b="1" dirty="0">
                <a:solidFill>
                  <a:srgbClr val="0000FF"/>
                </a:solidFill>
                <a:latin typeface="標楷體" panose="03000509000000000000" pitchFamily="65" charset="-120"/>
                <a:ea typeface="標楷體" panose="03000509000000000000" pitchFamily="65" charset="-120"/>
              </a:rPr>
              <a:t>(</a:t>
            </a:r>
            <a:r>
              <a:rPr lang="zh-TW" altLang="en-US" sz="2800" b="1" dirty="0">
                <a:solidFill>
                  <a:srgbClr val="0000FF"/>
                </a:solidFill>
                <a:latin typeface="標楷體" panose="03000509000000000000" pitchFamily="65" charset="-120"/>
                <a:ea typeface="標楷體" panose="03000509000000000000" pitchFamily="65" charset="-120"/>
              </a:rPr>
              <a:t>一</a:t>
            </a:r>
            <a:r>
              <a:rPr lang="en-US" altLang="zh-TW" sz="2800" b="1" dirty="0">
                <a:solidFill>
                  <a:srgbClr val="0000FF"/>
                </a:solidFill>
                <a:latin typeface="標楷體" panose="03000509000000000000" pitchFamily="65" charset="-120"/>
                <a:ea typeface="標楷體" panose="03000509000000000000" pitchFamily="65" charset="-120"/>
              </a:rPr>
              <a:t>)</a:t>
            </a:r>
            <a:r>
              <a:rPr lang="zh-TW" altLang="en-US" sz="2800" b="1" dirty="0">
                <a:solidFill>
                  <a:srgbClr val="0000FF"/>
                </a:solidFill>
                <a:latin typeface="標楷體" panose="03000509000000000000" pitchFamily="65" charset="-120"/>
                <a:ea typeface="標楷體" panose="03000509000000000000" pitchFamily="65" charset="-120"/>
              </a:rPr>
              <a:t>、緣起與動機</a:t>
            </a:r>
            <a:endParaRPr lang="zh-TW" altLang="en-US" sz="2800" dirty="0">
              <a:solidFill>
                <a:prstClr val="black"/>
              </a:solidFill>
            </a:endParaRPr>
          </a:p>
        </p:txBody>
      </p:sp>
      <p:sp>
        <p:nvSpPr>
          <p:cNvPr id="38" name="橢圓 37"/>
          <p:cNvSpPr/>
          <p:nvPr/>
        </p:nvSpPr>
        <p:spPr>
          <a:xfrm>
            <a:off x="4377484" y="5050422"/>
            <a:ext cx="1641244" cy="518655"/>
          </a:xfrm>
          <a:prstGeom prst="ellipse">
            <a:avLst/>
          </a:prstGeom>
          <a:solidFill>
            <a:schemeClr val="accent6">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化學腐蝕</a:t>
            </a:r>
          </a:p>
        </p:txBody>
      </p:sp>
      <p:pic>
        <p:nvPicPr>
          <p:cNvPr id="43" name="圖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330" y="4525688"/>
            <a:ext cx="3866146" cy="224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直線單箭頭接點 43"/>
          <p:cNvCxnSpPr/>
          <p:nvPr/>
        </p:nvCxnSpPr>
        <p:spPr>
          <a:xfrm>
            <a:off x="6018728" y="5275289"/>
            <a:ext cx="447091" cy="424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259384" y="2734913"/>
            <a:ext cx="1409383" cy="342038"/>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b="1" dirty="0">
                <a:solidFill>
                  <a:prstClr val="black"/>
                </a:solidFill>
                <a:latin typeface="標楷體" panose="03000509000000000000" pitchFamily="65" charset="-120"/>
                <a:ea typeface="標楷體" panose="03000509000000000000" pitchFamily="65" charset="-120"/>
              </a:rPr>
              <a:t>施工方便</a:t>
            </a:r>
          </a:p>
        </p:txBody>
      </p:sp>
      <p:cxnSp>
        <p:nvCxnSpPr>
          <p:cNvPr id="57" name="直線單箭頭接點 56"/>
          <p:cNvCxnSpPr/>
          <p:nvPr/>
        </p:nvCxnSpPr>
        <p:spPr>
          <a:xfrm>
            <a:off x="1675349" y="2905932"/>
            <a:ext cx="979474" cy="104919"/>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6586469" y="2365407"/>
            <a:ext cx="1305008" cy="2997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1.</a:t>
            </a:r>
            <a:r>
              <a:rPr lang="zh-TW" altLang="en-US" sz="2000" b="1" dirty="0">
                <a:solidFill>
                  <a:prstClr val="white"/>
                </a:solidFill>
                <a:latin typeface="標楷體" panose="03000509000000000000" pitchFamily="65" charset="-120"/>
                <a:ea typeface="標楷體" panose="03000509000000000000" pitchFamily="65" charset="-120"/>
              </a:rPr>
              <a:t>高彈性</a:t>
            </a:r>
          </a:p>
        </p:txBody>
      </p:sp>
      <p:sp>
        <p:nvSpPr>
          <p:cNvPr id="53" name="矩形 52"/>
          <p:cNvSpPr/>
          <p:nvPr/>
        </p:nvSpPr>
        <p:spPr>
          <a:xfrm>
            <a:off x="1577149" y="3915814"/>
            <a:ext cx="1288442" cy="378608"/>
          </a:xfrm>
          <a:prstGeom prst="rect">
            <a:avLst/>
          </a:prstGeom>
          <a:solidFill>
            <a:srgbClr val="FF0000"/>
          </a:solidFill>
        </p:spPr>
        <p:style>
          <a:lnRef idx="0">
            <a:schemeClr val="accent4"/>
          </a:lnRef>
          <a:fillRef idx="3">
            <a:schemeClr val="accent4"/>
          </a:fillRef>
          <a:effectRef idx="3">
            <a:schemeClr val="accent4"/>
          </a:effectRef>
          <a:fontRef idx="minor">
            <a:schemeClr val="lt1"/>
          </a:fontRef>
        </p:style>
        <p:txBody>
          <a:bodyPr rtlCol="0" anchor="ctr"/>
          <a:lstStyle/>
          <a:p>
            <a:pPr algn="ctr" defTabSz="457200"/>
            <a:r>
              <a:rPr lang="en-US" altLang="zh-TW" sz="2000" b="1" dirty="0">
                <a:solidFill>
                  <a:prstClr val="white"/>
                </a:solidFill>
                <a:latin typeface="標楷體" panose="03000509000000000000" pitchFamily="65" charset="-120"/>
                <a:ea typeface="標楷體" panose="03000509000000000000" pitchFamily="65" charset="-120"/>
              </a:rPr>
              <a:t>a.</a:t>
            </a:r>
            <a:r>
              <a:rPr lang="zh-TW" altLang="en-US" sz="2000" b="1" dirty="0">
                <a:solidFill>
                  <a:prstClr val="white"/>
                </a:solidFill>
                <a:latin typeface="標楷體" panose="03000509000000000000" pitchFamily="65" charset="-120"/>
                <a:ea typeface="標楷體" panose="03000509000000000000" pitchFamily="65" charset="-120"/>
              </a:rPr>
              <a:t>輕量化</a:t>
            </a:r>
            <a:endParaRPr lang="en-US" altLang="zh-TW" sz="2000" b="1" dirty="0">
              <a:solidFill>
                <a:prstClr val="white"/>
              </a:solidFill>
              <a:latin typeface="標楷體" panose="03000509000000000000" pitchFamily="65" charset="-120"/>
              <a:ea typeface="標楷體" panose="03000509000000000000" pitchFamily="65" charset="-120"/>
            </a:endParaRPr>
          </a:p>
        </p:txBody>
      </p:sp>
      <p:sp>
        <p:nvSpPr>
          <p:cNvPr id="59" name="矩形 58"/>
          <p:cNvSpPr/>
          <p:nvPr/>
        </p:nvSpPr>
        <p:spPr>
          <a:xfrm>
            <a:off x="1595682" y="4351615"/>
            <a:ext cx="1251621" cy="3048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000" b="1" dirty="0">
                <a:solidFill>
                  <a:prstClr val="white"/>
                </a:solidFill>
                <a:latin typeface="標楷體" panose="03000509000000000000" pitchFamily="65" charset="-120"/>
                <a:ea typeface="標楷體" panose="03000509000000000000" pitchFamily="65" charset="-120"/>
              </a:rPr>
              <a:t>b.</a:t>
            </a:r>
            <a:r>
              <a:rPr lang="zh-TW" altLang="en-US" sz="2000" b="1" dirty="0">
                <a:solidFill>
                  <a:prstClr val="white"/>
                </a:solidFill>
                <a:latin typeface="標楷體" panose="03000509000000000000" pitchFamily="65" charset="-120"/>
                <a:ea typeface="標楷體" panose="03000509000000000000" pitchFamily="65" charset="-120"/>
              </a:rPr>
              <a:t>高強度</a:t>
            </a:r>
          </a:p>
        </p:txBody>
      </p:sp>
      <p:sp>
        <p:nvSpPr>
          <p:cNvPr id="60" name="矩形 59"/>
          <p:cNvSpPr/>
          <p:nvPr/>
        </p:nvSpPr>
        <p:spPr>
          <a:xfrm>
            <a:off x="1585565" y="4738499"/>
            <a:ext cx="1247639" cy="2991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000" b="1" dirty="0">
                <a:solidFill>
                  <a:prstClr val="white"/>
                </a:solidFill>
                <a:latin typeface="標楷體" panose="03000509000000000000" pitchFamily="65" charset="-120"/>
                <a:ea typeface="標楷體" panose="03000509000000000000" pitchFamily="65" charset="-120"/>
              </a:rPr>
              <a:t>c.</a:t>
            </a:r>
            <a:r>
              <a:rPr lang="zh-TW" altLang="en-US" sz="2000" b="1" dirty="0">
                <a:solidFill>
                  <a:prstClr val="white"/>
                </a:solidFill>
                <a:latin typeface="標楷體" panose="03000509000000000000" pitchFamily="65" charset="-120"/>
                <a:ea typeface="標楷體" panose="03000509000000000000" pitchFamily="65" charset="-120"/>
              </a:rPr>
              <a:t>高耐蝕</a:t>
            </a:r>
          </a:p>
        </p:txBody>
      </p:sp>
      <p:sp>
        <p:nvSpPr>
          <p:cNvPr id="64" name="矩形 63"/>
          <p:cNvSpPr/>
          <p:nvPr/>
        </p:nvSpPr>
        <p:spPr>
          <a:xfrm>
            <a:off x="1585565" y="5124505"/>
            <a:ext cx="1247639" cy="3572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000" b="1" dirty="0">
                <a:solidFill>
                  <a:prstClr val="white"/>
                </a:solidFill>
                <a:latin typeface="標楷體" panose="03000509000000000000" pitchFamily="65" charset="-120"/>
                <a:ea typeface="標楷體" panose="03000509000000000000" pitchFamily="65" charset="-120"/>
              </a:rPr>
              <a:t>d.</a:t>
            </a:r>
            <a:r>
              <a:rPr lang="zh-TW" altLang="en-US" sz="2000" b="1" dirty="0">
                <a:solidFill>
                  <a:prstClr val="white"/>
                </a:solidFill>
                <a:latin typeface="標楷體" panose="03000509000000000000" pitchFamily="65" charset="-120"/>
                <a:ea typeface="標楷體" panose="03000509000000000000" pitchFamily="65" charset="-120"/>
              </a:rPr>
              <a:t>高壽命</a:t>
            </a:r>
          </a:p>
        </p:txBody>
      </p:sp>
      <p:sp>
        <p:nvSpPr>
          <p:cNvPr id="65" name="矩形 64"/>
          <p:cNvSpPr/>
          <p:nvPr/>
        </p:nvSpPr>
        <p:spPr>
          <a:xfrm>
            <a:off x="1577149" y="5546962"/>
            <a:ext cx="1743640" cy="3160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000" b="1" dirty="0">
                <a:solidFill>
                  <a:prstClr val="white"/>
                </a:solidFill>
                <a:latin typeface="標楷體" panose="03000509000000000000" pitchFamily="65" charset="-120"/>
                <a:ea typeface="標楷體" panose="03000509000000000000" pitchFamily="65" charset="-120"/>
              </a:rPr>
              <a:t>e.</a:t>
            </a:r>
            <a:r>
              <a:rPr lang="zh-TW" altLang="en-US" sz="2000" b="1" dirty="0">
                <a:solidFill>
                  <a:prstClr val="white"/>
                </a:solidFill>
                <a:latin typeface="標楷體" panose="03000509000000000000" pitchFamily="65" charset="-120"/>
                <a:ea typeface="標楷體" panose="03000509000000000000" pitchFamily="65" charset="-120"/>
              </a:rPr>
              <a:t>總成本降低</a:t>
            </a:r>
          </a:p>
        </p:txBody>
      </p:sp>
      <p:cxnSp>
        <p:nvCxnSpPr>
          <p:cNvPr id="67" name="直線單箭頭接點 66"/>
          <p:cNvCxnSpPr/>
          <p:nvPr/>
        </p:nvCxnSpPr>
        <p:spPr>
          <a:xfrm flipH="1">
            <a:off x="7838453" y="4494717"/>
            <a:ext cx="252711" cy="30052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8" name="橢圓 67"/>
          <p:cNvSpPr/>
          <p:nvPr/>
        </p:nvSpPr>
        <p:spPr>
          <a:xfrm>
            <a:off x="7807394" y="4006178"/>
            <a:ext cx="1316632"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prstClr val="black"/>
                </a:solidFill>
                <a:latin typeface="標楷體" pitchFamily="65" charset="-120"/>
                <a:ea typeface="標楷體" pitchFamily="65" charset="-120"/>
              </a:rPr>
              <a:t>地震</a:t>
            </a:r>
          </a:p>
        </p:txBody>
      </p:sp>
    </p:spTree>
    <p:extLst>
      <p:ext uri="{BB962C8B-B14F-4D97-AF65-F5344CB8AC3E}">
        <p14:creationId xmlns:p14="http://schemas.microsoft.com/office/powerpoint/2010/main" val="3497031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half" idx="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37</a:t>
            </a:fld>
            <a:endParaRPr lang="zh-TW" altLang="en-US">
              <a:solidFill>
                <a:prstClr val="black">
                  <a:tint val="75000"/>
                </a:prstClr>
              </a:solidFill>
            </a:endParaRPr>
          </a:p>
        </p:txBody>
      </p:sp>
      <p:pic>
        <p:nvPicPr>
          <p:cNvPr id="6" name="圖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4251" y="535634"/>
            <a:ext cx="4061460" cy="232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676" y="2931608"/>
            <a:ext cx="4061460" cy="221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5676" y="5200212"/>
            <a:ext cx="8059674" cy="15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p:cNvPicPr>
            <a:picLocks noChangeAspect="1"/>
          </p:cNvPicPr>
          <p:nvPr/>
        </p:nvPicPr>
        <p:blipFill rotWithShape="1">
          <a:blip r:embed="rId5"/>
          <a:srcRect b="27210"/>
          <a:stretch/>
        </p:blipFill>
        <p:spPr>
          <a:xfrm>
            <a:off x="4631436" y="542645"/>
            <a:ext cx="3843528" cy="2314484"/>
          </a:xfrm>
          <a:prstGeom prst="rect">
            <a:avLst/>
          </a:prstGeom>
        </p:spPr>
      </p:pic>
      <p:pic>
        <p:nvPicPr>
          <p:cNvPr id="10" name="圖片 9"/>
          <p:cNvPicPr>
            <a:picLocks noChangeAspect="1"/>
          </p:cNvPicPr>
          <p:nvPr/>
        </p:nvPicPr>
        <p:blipFill>
          <a:blip r:embed="rId6"/>
          <a:stretch>
            <a:fillRect/>
          </a:stretch>
        </p:blipFill>
        <p:spPr>
          <a:xfrm>
            <a:off x="4631436" y="2906943"/>
            <a:ext cx="3843528" cy="2243455"/>
          </a:xfrm>
          <a:prstGeom prst="rect">
            <a:avLst/>
          </a:prstGeom>
        </p:spPr>
      </p:pic>
    </p:spTree>
    <p:extLst>
      <p:ext uri="{BB962C8B-B14F-4D97-AF65-F5344CB8AC3E}">
        <p14:creationId xmlns:p14="http://schemas.microsoft.com/office/powerpoint/2010/main" val="3789438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sp>
        <p:nvSpPr>
          <p:cNvPr id="5" name="投影片編號版面配置區 4"/>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38</a:t>
            </a:fld>
            <a:endParaRPr lang="zh-TW" altLang="en-US">
              <a:solidFill>
                <a:prstClr val="black">
                  <a:tint val="75000"/>
                </a:prstClr>
              </a:solidFill>
            </a:endParaRPr>
          </a:p>
        </p:txBody>
      </p:sp>
      <p:pic>
        <p:nvPicPr>
          <p:cNvPr id="6" name="圖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650" y="621792"/>
            <a:ext cx="4000500" cy="195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0685" y="621792"/>
            <a:ext cx="3508059" cy="195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1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699" y="2707479"/>
            <a:ext cx="2946400"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1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8398" y="2707479"/>
            <a:ext cx="2166621"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1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699" y="4827588"/>
            <a:ext cx="7591045" cy="182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9320" y="2705667"/>
            <a:ext cx="2249424"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306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39</a:t>
            </a:fld>
            <a:endParaRPr lang="zh-TW" altLang="en-US" dirty="0">
              <a:solidFill>
                <a:prstClr val="black">
                  <a:tint val="75000"/>
                </a:prstClr>
              </a:solidFill>
            </a:endParaRPr>
          </a:p>
        </p:txBody>
      </p:sp>
      <p:pic>
        <p:nvPicPr>
          <p:cNvPr id="5" name="圖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288" y="514826"/>
            <a:ext cx="3742944" cy="260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8436" y="3256685"/>
            <a:ext cx="4195334" cy="305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288" y="3256686"/>
            <a:ext cx="821531" cy="305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24998" y="3271450"/>
            <a:ext cx="833438" cy="3040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24528" y="512239"/>
            <a:ext cx="3662050" cy="2609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68874" y="521208"/>
            <a:ext cx="920354" cy="257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440983" y="3256685"/>
            <a:ext cx="2365949" cy="30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932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544" y="532231"/>
            <a:ext cx="8352928" cy="769441"/>
          </a:xfrm>
          <a:prstGeom prst="rect">
            <a:avLst/>
          </a:prstGeom>
        </p:spPr>
        <p:txBody>
          <a:bodyPr wrap="square">
            <a:spAutoFit/>
          </a:bodyPr>
          <a:lstStyle/>
          <a:p>
            <a:pPr algn="ctr">
              <a:defRPr/>
            </a:pPr>
            <a:r>
              <a:rPr lang="en-US" altLang="zh-TW" sz="2400" b="1" dirty="0">
                <a:solidFill>
                  <a:schemeClr val="accent6">
                    <a:lumMod val="50000"/>
                  </a:schemeClr>
                </a:solidFill>
                <a:latin typeface="標楷體" panose="03000509000000000000" pitchFamily="65" charset="-120"/>
                <a:ea typeface="標楷體" panose="03000509000000000000" pitchFamily="65" charset="-120"/>
              </a:rPr>
              <a:t>(</a:t>
            </a:r>
            <a:r>
              <a:rPr lang="zh-TW" altLang="en-US" sz="2400" b="1" dirty="0">
                <a:solidFill>
                  <a:schemeClr val="accent6">
                    <a:lumMod val="50000"/>
                  </a:schemeClr>
                </a:solidFill>
                <a:latin typeface="標楷體" panose="03000509000000000000" pitchFamily="65" charset="-120"/>
                <a:ea typeface="標楷體" panose="03000509000000000000" pitchFamily="65" charset="-120"/>
              </a:rPr>
              <a:t>三</a:t>
            </a:r>
            <a:r>
              <a:rPr lang="en-US" altLang="zh-TW" sz="2400" b="1" dirty="0">
                <a:solidFill>
                  <a:schemeClr val="accent6">
                    <a:lumMod val="50000"/>
                  </a:schemeClr>
                </a:solidFill>
                <a:latin typeface="標楷體" panose="03000509000000000000" pitchFamily="65" charset="-120"/>
                <a:ea typeface="標楷體" panose="03000509000000000000" pitchFamily="65" charset="-120"/>
              </a:rPr>
              <a:t>)</a:t>
            </a:r>
            <a:r>
              <a:rPr lang="zh-TW" altLang="en-US" sz="2400" b="1" dirty="0">
                <a:solidFill>
                  <a:schemeClr val="accent6">
                    <a:lumMod val="50000"/>
                  </a:schemeClr>
                </a:solidFill>
                <a:latin typeface="標楷體" panose="03000509000000000000" pitchFamily="65" charset="-120"/>
                <a:ea typeface="標楷體" panose="03000509000000000000" pitchFamily="65" charset="-120"/>
              </a:rPr>
              <a:t>、年度</a:t>
            </a:r>
            <a:r>
              <a:rPr lang="en-US" altLang="zh-TW" sz="2400" b="1" dirty="0">
                <a:solidFill>
                  <a:schemeClr val="accent6">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KPI</a:t>
            </a:r>
            <a:r>
              <a:rPr lang="zh-TW" altLang="en-US" sz="2400" b="1" dirty="0">
                <a:solidFill>
                  <a:schemeClr val="accent6">
                    <a:lumMod val="50000"/>
                  </a:schemeClr>
                </a:solidFill>
                <a:latin typeface="標楷體" panose="03000509000000000000" pitchFamily="65" charset="-120"/>
                <a:ea typeface="標楷體" panose="03000509000000000000" pitchFamily="65" charset="-120"/>
              </a:rPr>
              <a:t>目標值及達成進度</a:t>
            </a:r>
            <a:endParaRPr lang="en-US" altLang="zh-TW" sz="2400" b="1" dirty="0">
              <a:solidFill>
                <a:schemeClr val="accent6">
                  <a:lumMod val="50000"/>
                </a:schemeClr>
              </a:solidFill>
              <a:latin typeface="標楷體" panose="03000509000000000000" pitchFamily="65" charset="-120"/>
              <a:ea typeface="標楷體" panose="03000509000000000000" pitchFamily="65" charset="-120"/>
            </a:endParaRPr>
          </a:p>
          <a:p>
            <a:pPr algn="ctr">
              <a:defRPr/>
            </a:pPr>
            <a:endParaRPr lang="en-US" altLang="zh-TW" sz="2000" b="1" kern="100" dirty="0">
              <a:solidFill>
                <a:prstClr val="black"/>
              </a:solidFill>
              <a:latin typeface="Times New Roman" panose="02020603050405020304" pitchFamily="18" charset="0"/>
              <a:ea typeface="標楷體" pitchFamily="65" charset="-120"/>
              <a:cs typeface="Times New Roman" panose="02020603050405020304" pitchFamily="18" charset="0"/>
            </a:endParaRPr>
          </a:p>
        </p:txBody>
      </p:sp>
      <p:graphicFrame>
        <p:nvGraphicFramePr>
          <p:cNvPr id="3" name="表格 2"/>
          <p:cNvGraphicFramePr>
            <a:graphicFrameLocks noGrp="1"/>
          </p:cNvGraphicFramePr>
          <p:nvPr>
            <p:extLst/>
          </p:nvPr>
        </p:nvGraphicFramePr>
        <p:xfrm>
          <a:off x="572244" y="1111347"/>
          <a:ext cx="8457455" cy="4824089"/>
        </p:xfrm>
        <a:graphic>
          <a:graphicData uri="http://schemas.openxmlformats.org/drawingml/2006/table">
            <a:tbl>
              <a:tblPr firstRow="1" bandRow="1">
                <a:tableStyleId>{5C22544A-7EE6-4342-B048-85BDC9FD1C3A}</a:tableStyleId>
              </a:tblPr>
              <a:tblGrid>
                <a:gridCol w="1064932">
                  <a:extLst>
                    <a:ext uri="{9D8B030D-6E8A-4147-A177-3AD203B41FA5}">
                      <a16:colId xmlns:a16="http://schemas.microsoft.com/office/drawing/2014/main" val="20000"/>
                    </a:ext>
                  </a:extLst>
                </a:gridCol>
                <a:gridCol w="1268695">
                  <a:extLst>
                    <a:ext uri="{9D8B030D-6E8A-4147-A177-3AD203B41FA5}">
                      <a16:colId xmlns:a16="http://schemas.microsoft.com/office/drawing/2014/main" val="20001"/>
                    </a:ext>
                  </a:extLst>
                </a:gridCol>
                <a:gridCol w="769675">
                  <a:extLst>
                    <a:ext uri="{9D8B030D-6E8A-4147-A177-3AD203B41FA5}">
                      <a16:colId xmlns:a16="http://schemas.microsoft.com/office/drawing/2014/main" val="20002"/>
                    </a:ext>
                  </a:extLst>
                </a:gridCol>
                <a:gridCol w="1029804">
                  <a:extLst>
                    <a:ext uri="{9D8B030D-6E8A-4147-A177-3AD203B41FA5}">
                      <a16:colId xmlns:a16="http://schemas.microsoft.com/office/drawing/2014/main" val="20003"/>
                    </a:ext>
                  </a:extLst>
                </a:gridCol>
                <a:gridCol w="4324349">
                  <a:extLst>
                    <a:ext uri="{9D8B030D-6E8A-4147-A177-3AD203B41FA5}">
                      <a16:colId xmlns:a16="http://schemas.microsoft.com/office/drawing/2014/main" val="20004"/>
                    </a:ext>
                  </a:extLst>
                </a:gridCol>
              </a:tblGrid>
              <a:tr h="518720">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1" i="0" u="none" strike="noStrike" kern="1200" baseline="0" dirty="0">
                          <a:solidFill>
                            <a:srgbClr val="0000FF"/>
                          </a:solidFill>
                          <a:latin typeface="Times New Roman" pitchFamily="18" charset="0"/>
                          <a:ea typeface="標楷體" pitchFamily="65" charset="-120"/>
                          <a:cs typeface="Times New Roman" pitchFamily="18" charset="0"/>
                        </a:rPr>
                        <a:t>1.</a:t>
                      </a:r>
                      <a:r>
                        <a:rPr lang="zh-TW" altLang="en-US" sz="2400" b="1" i="0" u="none" strike="noStrike" kern="1200" baseline="0" dirty="0">
                          <a:solidFill>
                            <a:srgbClr val="0000FF"/>
                          </a:solidFill>
                          <a:latin typeface="Times New Roman" pitchFamily="18" charset="0"/>
                          <a:ea typeface="標楷體" pitchFamily="65" charset="-120"/>
                          <a:cs typeface="Times New Roman" pitchFamily="18" charset="0"/>
                        </a:rPr>
                        <a:t>試驗研究產出構面</a:t>
                      </a:r>
                      <a:endParaRPr lang="en-US" altLang="zh-TW" sz="2400" b="1" i="0" u="none" strike="noStrike" kern="1200" baseline="0" dirty="0">
                        <a:solidFill>
                          <a:srgbClr val="0000FF"/>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881823">
                <a:tc>
                  <a:txBody>
                    <a:bodyPr/>
                    <a:lstStyle/>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共通性</a:t>
                      </a:r>
                      <a:endParaRPr lang="en-US" altLang="zh-TW" sz="14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指標項目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細項指標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預估</a:t>
                      </a:r>
                      <a:endParaRPr lang="en-US" altLang="zh-TW" sz="14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實際</a:t>
                      </a:r>
                      <a:endParaRPr lang="en-US" altLang="zh-TW" sz="14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a:solidFill>
                            <a:schemeClr val="tx1"/>
                          </a:solidFill>
                          <a:latin typeface="Times New Roman" pitchFamily="18" charset="0"/>
                          <a:ea typeface="標楷體" pitchFamily="65" charset="-120"/>
                          <a:cs typeface="Times New Roman" pitchFamily="18" charset="0"/>
                        </a:rPr>
                        <a:t>效益說明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423546">
                <a:tc>
                  <a:txBody>
                    <a:bodyPr/>
                    <a:lstStyle/>
                    <a:p>
                      <a:pPr algn="ctr"/>
                      <a:r>
                        <a:rPr lang="zh-TW" altLang="en-US" sz="1800" dirty="0">
                          <a:solidFill>
                            <a:schemeClr val="tx1"/>
                          </a:solidFill>
                          <a:latin typeface="Times New Roman" pitchFamily="18" charset="0"/>
                          <a:ea typeface="標楷體" pitchFamily="65" charset="-120"/>
                          <a:cs typeface="Times New Roman" pitchFamily="18" charset="0"/>
                        </a:rPr>
                        <a:t>學術著作發表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dirty="0">
                          <a:solidFill>
                            <a:schemeClr val="tx1"/>
                          </a:solidFill>
                          <a:latin typeface="Times New Roman" pitchFamily="18" charset="0"/>
                          <a:ea typeface="標楷體" pitchFamily="65" charset="-120"/>
                          <a:cs typeface="Times New Roman" pitchFamily="18" charset="0"/>
                        </a:rPr>
                        <a:t>研究報告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dirty="0">
                          <a:solidFill>
                            <a:srgbClr val="FF0000"/>
                          </a:solidFill>
                          <a:latin typeface="Times New Roman" pitchFamily="18" charset="0"/>
                          <a:ea typeface="標楷體" pitchFamily="65" charset="-120"/>
                          <a:cs typeface="Times New Roman" pitchFamily="18" charset="0"/>
                        </a:rPr>
                        <a:t>1</a:t>
                      </a:r>
                      <a:r>
                        <a:rPr lang="zh-TW" altLang="en-US" sz="1800" b="1" dirty="0">
                          <a:solidFill>
                            <a:srgbClr val="FF0000"/>
                          </a:solidFill>
                          <a:latin typeface="Times New Roman" pitchFamily="18" charset="0"/>
                          <a:ea typeface="標楷體" pitchFamily="65" charset="-120"/>
                          <a:cs typeface="Times New Roman" pitchFamily="18" charset="0"/>
                        </a:rPr>
                        <a:t>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dirty="0">
                          <a:solidFill>
                            <a:srgbClr val="FF0000"/>
                          </a:solidFill>
                          <a:latin typeface="Times New Roman" pitchFamily="18" charset="0"/>
                          <a:ea typeface="標楷體" pitchFamily="65" charset="-120"/>
                          <a:cs typeface="Times New Roman" pitchFamily="18" charset="0"/>
                        </a:rPr>
                        <a:t>5</a:t>
                      </a:r>
                      <a:r>
                        <a:rPr lang="zh-TW" altLang="en-US" sz="1800" b="1" dirty="0">
                          <a:solidFill>
                            <a:srgbClr val="FF0000"/>
                          </a:solidFill>
                          <a:latin typeface="Times New Roman" pitchFamily="18" charset="0"/>
                          <a:ea typeface="標楷體" pitchFamily="65" charset="-120"/>
                          <a:cs typeface="Times New Roman" pitchFamily="18" charset="0"/>
                        </a:rPr>
                        <a:t>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ts val="1800"/>
                        </a:lnSpc>
                        <a:spcBef>
                          <a:spcPts val="0"/>
                        </a:spcBef>
                        <a:spcAft>
                          <a:spcPts val="0"/>
                        </a:spcAft>
                        <a:buClrTx/>
                        <a:buSzTx/>
                        <a:buFontTx/>
                        <a:buNone/>
                        <a:tabLst/>
                        <a:defRPr/>
                      </a:pPr>
                      <a:r>
                        <a:rPr lang="en-US" altLang="zh-TW" sz="1800" b="1" kern="1200" dirty="0">
                          <a:solidFill>
                            <a:srgbClr val="FF0000"/>
                          </a:solidFill>
                          <a:latin typeface="Times New Roman" pitchFamily="18" charset="0"/>
                          <a:ea typeface="標楷體" pitchFamily="65" charset="-120"/>
                          <a:cs typeface="Times New Roman" pitchFamily="18" charset="0"/>
                        </a:rPr>
                        <a:t>1.</a:t>
                      </a:r>
                      <a:r>
                        <a:rPr lang="zh-TW" altLang="en-US" sz="1800" b="1" kern="1200" dirty="0">
                          <a:solidFill>
                            <a:srgbClr val="FF0000"/>
                          </a:solidFill>
                          <a:latin typeface="Times New Roman" pitchFamily="18" charset="0"/>
                          <a:ea typeface="標楷體" pitchFamily="65" charset="-120"/>
                          <a:cs typeface="Times New Roman" pitchFamily="18" charset="0"/>
                        </a:rPr>
                        <a:t>產出研究報告</a:t>
                      </a:r>
                      <a:r>
                        <a:rPr lang="en-US" altLang="zh-TW" sz="1800" b="1" kern="1200" dirty="0">
                          <a:solidFill>
                            <a:srgbClr val="FF0000"/>
                          </a:solidFill>
                          <a:latin typeface="Times New Roman" pitchFamily="18" charset="0"/>
                          <a:ea typeface="標楷體" pitchFamily="65" charset="-120"/>
                          <a:cs typeface="Times New Roman" pitchFamily="18" charset="0"/>
                        </a:rPr>
                        <a:t>2</a:t>
                      </a:r>
                      <a:r>
                        <a:rPr lang="zh-TW" altLang="en-US" sz="1800" b="1" kern="1200" dirty="0">
                          <a:solidFill>
                            <a:srgbClr val="FF0000"/>
                          </a:solidFill>
                          <a:latin typeface="Times New Roman" pitchFamily="18" charset="0"/>
                          <a:ea typeface="標楷體" pitchFamily="65" charset="-120"/>
                          <a:cs typeface="Times New Roman" pitchFamily="18" charset="0"/>
                        </a:rPr>
                        <a:t>篇</a:t>
                      </a:r>
                      <a:endParaRPr lang="en-US" altLang="zh-TW" sz="1800" b="1" kern="1200" dirty="0">
                        <a:solidFill>
                          <a:srgbClr val="FF0000"/>
                        </a:solidFill>
                        <a:latin typeface="Times New Roman" pitchFamily="18" charset="0"/>
                        <a:ea typeface="標楷體" pitchFamily="65" charset="-120"/>
                        <a:cs typeface="Times New Roman" pitchFamily="18" charset="0"/>
                      </a:endParaRPr>
                    </a:p>
                    <a:p>
                      <a:pPr marL="174625" marR="0" indent="-87313" algn="l"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(1)</a:t>
                      </a:r>
                      <a:r>
                        <a:rPr lang="zh-TW" altLang="en-US" sz="1800" kern="1200" dirty="0">
                          <a:solidFill>
                            <a:schemeClr val="tx1"/>
                          </a:solidFill>
                          <a:latin typeface="Times New Roman" pitchFamily="18" charset="0"/>
                          <a:ea typeface="標楷體" pitchFamily="65" charset="-120"/>
                          <a:cs typeface="Times New Roman" pitchFamily="18" charset="0"/>
                        </a:rPr>
                        <a:t>設施材料結構</a:t>
                      </a:r>
                      <a:r>
                        <a:rPr lang="zh-TW" altLang="en-US" sz="1800" b="1" kern="1200" dirty="0">
                          <a:solidFill>
                            <a:srgbClr val="0000FF"/>
                          </a:solidFill>
                          <a:latin typeface="Times New Roman" pitchFamily="18" charset="0"/>
                          <a:ea typeface="標楷體" pitchFamily="65" charset="-120"/>
                          <a:cs typeface="Times New Roman" pitchFamily="18" charset="0"/>
                        </a:rPr>
                        <a:t>輕量化技術</a:t>
                      </a:r>
                      <a:r>
                        <a:rPr lang="zh-TW" altLang="en-US" sz="1800" kern="1200" dirty="0">
                          <a:solidFill>
                            <a:schemeClr val="tx1"/>
                          </a:solidFill>
                          <a:latin typeface="Times New Roman" pitchFamily="18" charset="0"/>
                          <a:ea typeface="標楷體" pitchFamily="65" charset="-120"/>
                          <a:cs typeface="Times New Roman" pitchFamily="18" charset="0"/>
                        </a:rPr>
                        <a:t>研究。</a:t>
                      </a:r>
                    </a:p>
                    <a:p>
                      <a:pPr marL="0" marR="0" indent="87313" algn="l"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(2)</a:t>
                      </a:r>
                      <a:r>
                        <a:rPr lang="zh-TW" altLang="en-US" sz="1800" kern="1200" dirty="0">
                          <a:solidFill>
                            <a:schemeClr val="tx1"/>
                          </a:solidFill>
                          <a:latin typeface="Times New Roman" pitchFamily="18" charset="0"/>
                          <a:ea typeface="標楷體" pitchFamily="65" charset="-120"/>
                          <a:cs typeface="Times New Roman" pitchFamily="18" charset="0"/>
                        </a:rPr>
                        <a:t>設施材料結構</a:t>
                      </a:r>
                      <a:r>
                        <a:rPr lang="zh-TW" altLang="en-US" sz="1800" b="1" kern="1200" dirty="0">
                          <a:solidFill>
                            <a:srgbClr val="0000FF"/>
                          </a:solidFill>
                          <a:latin typeface="Times New Roman" pitchFamily="18" charset="0"/>
                          <a:ea typeface="標楷體" pitchFamily="65" charset="-120"/>
                          <a:cs typeface="Times New Roman" pitchFamily="18" charset="0"/>
                        </a:rPr>
                        <a:t>防颱強化技術</a:t>
                      </a:r>
                      <a:r>
                        <a:rPr lang="zh-TW" altLang="en-US" sz="1800" kern="1200" dirty="0">
                          <a:solidFill>
                            <a:schemeClr val="tx1"/>
                          </a:solidFill>
                          <a:latin typeface="Times New Roman" pitchFamily="18" charset="0"/>
                          <a:ea typeface="標楷體" pitchFamily="65" charset="-120"/>
                          <a:cs typeface="Times New Roman" pitchFamily="18" charset="0"/>
                        </a:rPr>
                        <a:t>研究。</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0" marR="0" indent="87313" algn="l" defTabSz="914400" rtl="0" eaLnBrk="1" fontAlgn="auto" latinLnBrk="0" hangingPunct="1">
                        <a:lnSpc>
                          <a:spcPts val="1800"/>
                        </a:lnSpc>
                        <a:spcBef>
                          <a:spcPts val="0"/>
                        </a:spcBef>
                        <a:spcAft>
                          <a:spcPts val="0"/>
                        </a:spcAft>
                        <a:buClrTx/>
                        <a:buSzTx/>
                        <a:buFontTx/>
                        <a:buNone/>
                        <a:tabLst/>
                        <a:defRPr/>
                      </a:pPr>
                      <a:endParaRPr lang="en-US" altLang="zh-TW" sz="1800" kern="1200" dirty="0">
                        <a:solidFill>
                          <a:schemeClr val="tx1"/>
                        </a:solidFill>
                        <a:latin typeface="Times New Roman" pitchFamily="18" charset="0"/>
                        <a:ea typeface="標楷體" pitchFamily="65" charset="-120"/>
                        <a:cs typeface="Times New Roman" pitchFamily="18" charset="0"/>
                      </a:endParaRPr>
                    </a:p>
                    <a:p>
                      <a:pPr marL="0" marR="0" indent="0" algn="l" defTabSz="914400" rtl="0" eaLnBrk="1" fontAlgn="auto" latinLnBrk="0" hangingPunct="1">
                        <a:lnSpc>
                          <a:spcPts val="1800"/>
                        </a:lnSpc>
                        <a:spcBef>
                          <a:spcPts val="0"/>
                        </a:spcBef>
                        <a:spcAft>
                          <a:spcPts val="0"/>
                        </a:spcAft>
                        <a:buClrTx/>
                        <a:buSzTx/>
                        <a:buFontTx/>
                        <a:buNone/>
                        <a:tabLst/>
                        <a:defRPr/>
                      </a:pPr>
                      <a:r>
                        <a:rPr lang="en-US" altLang="zh-TW" sz="1800" b="1" kern="1200" dirty="0">
                          <a:solidFill>
                            <a:srgbClr val="FF0000"/>
                          </a:solidFill>
                          <a:latin typeface="Times New Roman" pitchFamily="18" charset="0"/>
                          <a:ea typeface="標楷體" pitchFamily="65" charset="-120"/>
                          <a:cs typeface="Times New Roman" pitchFamily="18" charset="0"/>
                        </a:rPr>
                        <a:t>2.</a:t>
                      </a:r>
                      <a:r>
                        <a:rPr lang="zh-TW" altLang="en-US" sz="1800" b="1" kern="1200" dirty="0">
                          <a:solidFill>
                            <a:srgbClr val="FF0000"/>
                          </a:solidFill>
                          <a:latin typeface="Times New Roman" pitchFamily="18" charset="0"/>
                          <a:ea typeface="標楷體" pitchFamily="65" charset="-120"/>
                          <a:cs typeface="Times New Roman" pitchFamily="18" charset="0"/>
                        </a:rPr>
                        <a:t>產出研究論文</a:t>
                      </a:r>
                      <a:r>
                        <a:rPr lang="en-US" altLang="zh-TW" sz="1800" b="1" kern="1200" dirty="0">
                          <a:solidFill>
                            <a:srgbClr val="FF0000"/>
                          </a:solidFill>
                          <a:latin typeface="Times New Roman" pitchFamily="18" charset="0"/>
                          <a:ea typeface="標楷體" pitchFamily="65" charset="-120"/>
                          <a:cs typeface="Times New Roman" pitchFamily="18" charset="0"/>
                        </a:rPr>
                        <a:t>3</a:t>
                      </a:r>
                      <a:r>
                        <a:rPr lang="zh-TW" altLang="en-US" sz="1800" b="1" kern="1200" dirty="0">
                          <a:solidFill>
                            <a:srgbClr val="FF0000"/>
                          </a:solidFill>
                          <a:latin typeface="Times New Roman" pitchFamily="18" charset="0"/>
                          <a:ea typeface="標楷體" pitchFamily="65" charset="-120"/>
                          <a:cs typeface="Times New Roman" pitchFamily="18" charset="0"/>
                        </a:rPr>
                        <a:t>篇</a:t>
                      </a:r>
                      <a:endParaRPr lang="en-US" altLang="zh-TW" sz="1800" b="1" kern="1200" dirty="0">
                        <a:solidFill>
                          <a:srgbClr val="FF0000"/>
                        </a:solidFill>
                        <a:latin typeface="Times New Roman" pitchFamily="18" charset="0"/>
                        <a:ea typeface="標楷體" pitchFamily="65" charset="-120"/>
                        <a:cs typeface="Times New Roman" pitchFamily="18" charset="0"/>
                      </a:endParaRPr>
                    </a:p>
                    <a:p>
                      <a:pPr marL="263525" marR="0" indent="-176213" algn="l"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(1)Design of Greenhouses for the Tropics </a:t>
                      </a:r>
                      <a:r>
                        <a:rPr lang="zh-TW" altLang="en-US" sz="1800" kern="1200" dirty="0">
                          <a:solidFill>
                            <a:schemeClr val="tx1"/>
                          </a:solidFill>
                          <a:latin typeface="Times New Roman" pitchFamily="18" charset="0"/>
                          <a:ea typeface="標楷體" pitchFamily="65" charset="-120"/>
                          <a:cs typeface="Times New Roman" pitchFamily="18" charset="0"/>
                        </a:rPr>
                        <a:t> </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263525" marR="0" indent="-176213" algn="l" defTabSz="914400" rtl="0" eaLnBrk="1" fontAlgn="auto" latinLnBrk="0" hangingPunct="1">
                        <a:lnSpc>
                          <a:spcPts val="1800"/>
                        </a:lnSpc>
                        <a:spcBef>
                          <a:spcPts val="0"/>
                        </a:spcBef>
                        <a:spcAft>
                          <a:spcPts val="0"/>
                        </a:spcAft>
                        <a:buClrTx/>
                        <a:buSzTx/>
                        <a:buFontTx/>
                        <a:buNone/>
                        <a:tabLst/>
                        <a:defRPr/>
                      </a:pPr>
                      <a:r>
                        <a:rPr lang="zh-TW" altLang="en-US" sz="1800" kern="1200" dirty="0">
                          <a:solidFill>
                            <a:schemeClr val="tx1"/>
                          </a:solidFill>
                          <a:latin typeface="Times New Roman" pitchFamily="18" charset="0"/>
                          <a:ea typeface="標楷體" pitchFamily="65" charset="-120"/>
                          <a:cs typeface="Times New Roman" pitchFamily="18" charset="0"/>
                        </a:rPr>
                        <a:t>    </a:t>
                      </a:r>
                      <a:r>
                        <a:rPr lang="en-US" altLang="zh-TW" sz="1800" kern="1200" dirty="0">
                          <a:solidFill>
                            <a:schemeClr val="tx1"/>
                          </a:solidFill>
                          <a:latin typeface="Times New Roman" pitchFamily="18" charset="0"/>
                          <a:ea typeface="標楷體" pitchFamily="65" charset="-120"/>
                          <a:cs typeface="Times New Roman" pitchFamily="18" charset="0"/>
                        </a:rPr>
                        <a:t>and Subtropics</a:t>
                      </a:r>
                      <a:r>
                        <a:rPr lang="zh-TW" altLang="en-US" sz="1800" kern="1200" dirty="0">
                          <a:solidFill>
                            <a:schemeClr val="tx1"/>
                          </a:solidFill>
                          <a:latin typeface="Times New Roman" pitchFamily="18" charset="0"/>
                          <a:ea typeface="標楷體" pitchFamily="65" charset="-120"/>
                          <a:cs typeface="Times New Roman" pitchFamily="18" charset="0"/>
                        </a:rPr>
                        <a:t>。</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263525" marR="0" indent="-176213" algn="l" defTabSz="914400" rtl="0" eaLnBrk="1" fontAlgn="auto" latinLnBrk="0" hangingPunct="1">
                        <a:lnSpc>
                          <a:spcPts val="1800"/>
                        </a:lnSpc>
                        <a:spcBef>
                          <a:spcPts val="0"/>
                        </a:spcBef>
                        <a:spcAft>
                          <a:spcPts val="0"/>
                        </a:spcAft>
                        <a:buClrTx/>
                        <a:buSzTx/>
                        <a:buFontTx/>
                        <a:buNone/>
                        <a:tabLst/>
                        <a:defRPr/>
                      </a:pPr>
                      <a:r>
                        <a:rPr lang="zh-TW" altLang="en-US" sz="1800" b="1" kern="1200" dirty="0">
                          <a:solidFill>
                            <a:srgbClr val="0000FF"/>
                          </a:solidFill>
                          <a:latin typeface="Times New Roman" pitchFamily="18" charset="0"/>
                          <a:ea typeface="標楷體" pitchFamily="65" charset="-120"/>
                          <a:cs typeface="Times New Roman" pitchFamily="18" charset="0"/>
                        </a:rPr>
                        <a:t>    </a:t>
                      </a:r>
                      <a:r>
                        <a:rPr lang="en-US" altLang="zh-TW" sz="1800" b="1" kern="1200" dirty="0">
                          <a:solidFill>
                            <a:srgbClr val="0000FF"/>
                          </a:solidFill>
                          <a:latin typeface="Times New Roman" pitchFamily="18" charset="0"/>
                          <a:ea typeface="標楷體" pitchFamily="65" charset="-120"/>
                          <a:cs typeface="Times New Roman" pitchFamily="18" charset="0"/>
                        </a:rPr>
                        <a:t>(2017 FFTC)</a:t>
                      </a:r>
                    </a:p>
                    <a:p>
                      <a:pPr marL="263525" marR="0" indent="-176213" algn="l"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(2)</a:t>
                      </a:r>
                      <a:r>
                        <a:rPr lang="zh-TW" altLang="en-US" sz="1800" kern="1200" dirty="0">
                          <a:solidFill>
                            <a:schemeClr val="tx1"/>
                          </a:solidFill>
                          <a:latin typeface="Times New Roman" pitchFamily="18" charset="0"/>
                          <a:ea typeface="標楷體" pitchFamily="65" charset="-120"/>
                          <a:cs typeface="Times New Roman" pitchFamily="18" charset="0"/>
                        </a:rPr>
                        <a:t>溫室防颱結構材料技術研究。</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263525" marR="0" indent="-176213" algn="l" defTabSz="914400" rtl="0" eaLnBrk="1" fontAlgn="auto" latinLnBrk="0" hangingPunct="1">
                        <a:lnSpc>
                          <a:spcPts val="18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itchFamily="65" charset="-120"/>
                          <a:cs typeface="Times New Roman" pitchFamily="18" charset="0"/>
                        </a:rPr>
                        <a:t>    (2017 </a:t>
                      </a:r>
                      <a:r>
                        <a:rPr lang="zh-TW" altLang="en-US" sz="1800" b="1" kern="1200" dirty="0">
                          <a:solidFill>
                            <a:srgbClr val="0000FF"/>
                          </a:solidFill>
                          <a:latin typeface="Times New Roman" pitchFamily="18" charset="0"/>
                          <a:ea typeface="標楷體" pitchFamily="65" charset="-120"/>
                          <a:cs typeface="Times New Roman" pitchFamily="18" charset="0"/>
                        </a:rPr>
                        <a:t>農委會</a:t>
                      </a:r>
                      <a:r>
                        <a:rPr lang="en-US" altLang="zh-TW" sz="1800" b="1" kern="1200" dirty="0">
                          <a:solidFill>
                            <a:srgbClr val="0000FF"/>
                          </a:solidFill>
                          <a:latin typeface="Times New Roman" pitchFamily="18" charset="0"/>
                          <a:ea typeface="標楷體" pitchFamily="65" charset="-120"/>
                          <a:cs typeface="Times New Roman" pitchFamily="18" charset="0"/>
                        </a:rPr>
                        <a:t>)</a:t>
                      </a:r>
                    </a:p>
                    <a:p>
                      <a:pPr marL="263525" marR="0" indent="-176213" algn="l"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(3)</a:t>
                      </a:r>
                      <a:r>
                        <a:rPr lang="zh-TW" altLang="en-US" sz="1800" kern="1200" dirty="0">
                          <a:solidFill>
                            <a:schemeClr val="tx1"/>
                          </a:solidFill>
                          <a:latin typeface="Times New Roman" pitchFamily="18" charset="0"/>
                          <a:ea typeface="標楷體" pitchFamily="65" charset="-120"/>
                          <a:cs typeface="Times New Roman" pitchFamily="18" charset="0"/>
                        </a:rPr>
                        <a:t>溫室結構之智慧化防颱系統技術研究。</a:t>
                      </a:r>
                      <a:r>
                        <a:rPr lang="en-US" altLang="zh-TW" sz="1800" b="1" kern="1200" dirty="0">
                          <a:solidFill>
                            <a:srgbClr val="0000FF"/>
                          </a:solidFill>
                          <a:latin typeface="Times New Roman" pitchFamily="18" charset="0"/>
                          <a:ea typeface="標楷體" pitchFamily="65" charset="-120"/>
                          <a:cs typeface="Times New Roman" pitchFamily="18" charset="0"/>
                        </a:rPr>
                        <a:t>(2017 </a:t>
                      </a:r>
                      <a:r>
                        <a:rPr lang="zh-TW" altLang="en-US" sz="1800" b="1" kern="1200" dirty="0">
                          <a:solidFill>
                            <a:srgbClr val="0000FF"/>
                          </a:solidFill>
                          <a:latin typeface="Times New Roman" pitchFamily="18" charset="0"/>
                          <a:ea typeface="標楷體" pitchFamily="65" charset="-120"/>
                          <a:cs typeface="Times New Roman" pitchFamily="18" charset="0"/>
                        </a:rPr>
                        <a:t>中國機械工程學會</a:t>
                      </a:r>
                      <a:r>
                        <a:rPr lang="en-US" altLang="zh-TW" sz="1800" b="1" kern="1200" dirty="0">
                          <a:solidFill>
                            <a:srgbClr val="0000FF"/>
                          </a:solidFill>
                          <a:latin typeface="Times New Roman" pitchFamily="18" charset="0"/>
                          <a:ea typeface="標楷體" pitchFamily="65" charset="-120"/>
                          <a:cs typeface="Times New Roman"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4</a:t>
            </a:fld>
            <a:endParaRPr lang="zh-TW" altLang="en-US" dirty="0">
              <a:solidFill>
                <a:prstClr val="black">
                  <a:tint val="75000"/>
                </a:prstClr>
              </a:solidFill>
            </a:endParaRPr>
          </a:p>
        </p:txBody>
      </p:sp>
    </p:spTree>
    <p:extLst>
      <p:ext uri="{BB962C8B-B14F-4D97-AF65-F5344CB8AC3E}">
        <p14:creationId xmlns:p14="http://schemas.microsoft.com/office/powerpoint/2010/main" val="3761533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6304" y="807785"/>
            <a:ext cx="4293276" cy="2414967"/>
          </a:xfrm>
        </p:spPr>
      </p:pic>
      <p:sp>
        <p:nvSpPr>
          <p:cNvPr id="5" name="投影片編號版面配置區 4"/>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40</a:t>
            </a:fld>
            <a:endParaRPr lang="zh-TW" altLang="en-US">
              <a:solidFill>
                <a:prstClr val="black">
                  <a:tint val="75000"/>
                </a:prstClr>
              </a:solidFill>
            </a:endParaRPr>
          </a:p>
        </p:txBody>
      </p:sp>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9580" y="807785"/>
            <a:ext cx="4443984" cy="2414967"/>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304" y="3222752"/>
            <a:ext cx="8737260" cy="2955798"/>
          </a:xfrm>
          <a:prstGeom prst="rect">
            <a:avLst/>
          </a:prstGeom>
        </p:spPr>
      </p:pic>
    </p:spTree>
    <p:extLst>
      <p:ext uri="{BB962C8B-B14F-4D97-AF65-F5344CB8AC3E}">
        <p14:creationId xmlns:p14="http://schemas.microsoft.com/office/powerpoint/2010/main" val="2724985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0" name="直線單箭頭接點 99"/>
          <p:cNvCxnSpPr/>
          <p:nvPr/>
        </p:nvCxnSpPr>
        <p:spPr>
          <a:xfrm flipV="1">
            <a:off x="4985232" y="2268168"/>
            <a:ext cx="680873" cy="6230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 name="流程圖: 卡片 2"/>
          <p:cNvSpPr/>
          <p:nvPr/>
        </p:nvSpPr>
        <p:spPr>
          <a:xfrm>
            <a:off x="108435" y="3318195"/>
            <a:ext cx="1873629" cy="652458"/>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設施輕量化材料</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結構研究</a:t>
            </a:r>
            <a:r>
              <a:rPr lang="en-US" altLang="zh-TW" b="1" dirty="0">
                <a:solidFill>
                  <a:srgbClr val="FFFFFF"/>
                </a:solidFill>
                <a:latin typeface="標楷體" panose="03000509000000000000" pitchFamily="65" charset="-120"/>
                <a:ea typeface="標楷體" panose="03000509000000000000" pitchFamily="65" charset="-120"/>
              </a:rPr>
              <a:t>(1)</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69" name="流程圖: 卡片 68"/>
          <p:cNvSpPr/>
          <p:nvPr/>
        </p:nvSpPr>
        <p:spPr>
          <a:xfrm>
            <a:off x="5744346" y="3885246"/>
            <a:ext cx="1618555" cy="677937"/>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5.</a:t>
            </a:r>
            <a:r>
              <a:rPr lang="zh-TW" altLang="en-US" b="1" dirty="0">
                <a:solidFill>
                  <a:srgbClr val="FFFFFF"/>
                </a:solidFill>
                <a:latin typeface="標楷體" panose="03000509000000000000" pitchFamily="65" charset="-120"/>
                <a:ea typeface="標楷體" panose="03000509000000000000" pitchFamily="65" charset="-120"/>
              </a:rPr>
              <a:t>溫室新連結</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複合材研發</a:t>
            </a:r>
          </a:p>
        </p:txBody>
      </p:sp>
      <p:sp>
        <p:nvSpPr>
          <p:cNvPr id="83" name="流程圖: 卡片 82"/>
          <p:cNvSpPr/>
          <p:nvPr/>
        </p:nvSpPr>
        <p:spPr>
          <a:xfrm>
            <a:off x="7531391" y="5751011"/>
            <a:ext cx="1537726" cy="644902"/>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4</a:t>
            </a:r>
            <a:r>
              <a:rPr lang="zh-TW" altLang="en-US" b="1" dirty="0">
                <a:solidFill>
                  <a:srgbClr val="FFFFFF"/>
                </a:solidFill>
                <a:latin typeface="標楷體" panose="03000509000000000000" pitchFamily="65" charset="-120"/>
                <a:ea typeface="標楷體" panose="03000509000000000000" pitchFamily="65" charset="-120"/>
              </a:rPr>
              <a:t>水平金屬</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網室研究</a:t>
            </a:r>
          </a:p>
        </p:txBody>
      </p:sp>
      <p:cxnSp>
        <p:nvCxnSpPr>
          <p:cNvPr id="8" name="直線單箭頭接點 7"/>
          <p:cNvCxnSpPr/>
          <p:nvPr/>
        </p:nvCxnSpPr>
        <p:spPr>
          <a:xfrm flipV="1">
            <a:off x="1430678" y="2855886"/>
            <a:ext cx="748726" cy="437463"/>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3648567" y="5649813"/>
            <a:ext cx="432870" cy="27720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5756619" y="4746212"/>
            <a:ext cx="1774772" cy="45674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8" name="流程圖: 卡片 47"/>
          <p:cNvSpPr/>
          <p:nvPr/>
        </p:nvSpPr>
        <p:spPr>
          <a:xfrm>
            <a:off x="7479974" y="4718102"/>
            <a:ext cx="1589143" cy="678302"/>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3.</a:t>
            </a:r>
            <a:r>
              <a:rPr lang="zh-TW" altLang="en-US" b="1" dirty="0">
                <a:solidFill>
                  <a:srgbClr val="FFFFFF"/>
                </a:solidFill>
                <a:latin typeface="標楷體" panose="03000509000000000000" pitchFamily="65" charset="-120"/>
                <a:ea typeface="標楷體" panose="03000509000000000000" pitchFamily="65" charset="-120"/>
              </a:rPr>
              <a:t>簡易溫室</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標準研究</a:t>
            </a:r>
          </a:p>
        </p:txBody>
      </p:sp>
      <p:sp>
        <p:nvSpPr>
          <p:cNvPr id="37" name="流程圖: 卡片 36"/>
          <p:cNvSpPr/>
          <p:nvPr/>
        </p:nvSpPr>
        <p:spPr>
          <a:xfrm>
            <a:off x="4081437" y="5767755"/>
            <a:ext cx="1693566" cy="613754"/>
          </a:xfrm>
          <a:prstGeom prst="flowChartPunchedCard">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1.</a:t>
            </a:r>
            <a:r>
              <a:rPr lang="zh-TW" altLang="en-US" b="1" dirty="0">
                <a:solidFill>
                  <a:srgbClr val="FFFFFF"/>
                </a:solidFill>
                <a:latin typeface="標楷體" panose="03000509000000000000" pitchFamily="65" charset="-120"/>
                <a:ea typeface="標楷體" panose="03000509000000000000" pitchFamily="65" charset="-120"/>
              </a:rPr>
              <a:t>溫室重建</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技術服務團</a:t>
            </a:r>
            <a:endParaRPr lang="en-US" altLang="zh-TW" b="1" dirty="0">
              <a:solidFill>
                <a:srgbClr val="FFFFFF"/>
              </a:solidFill>
              <a:latin typeface="標楷體" panose="03000509000000000000" pitchFamily="65" charset="-120"/>
              <a:ea typeface="標楷體" panose="03000509000000000000" pitchFamily="65" charset="-120"/>
            </a:endParaRPr>
          </a:p>
        </p:txBody>
      </p:sp>
      <p:cxnSp>
        <p:nvCxnSpPr>
          <p:cNvPr id="63" name="直線單箭頭接點 62"/>
          <p:cNvCxnSpPr/>
          <p:nvPr/>
        </p:nvCxnSpPr>
        <p:spPr>
          <a:xfrm flipV="1">
            <a:off x="2441460" y="1427907"/>
            <a:ext cx="828137" cy="89329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1744285" y="4001038"/>
            <a:ext cx="630900" cy="138666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5" name="流程圖: 卡片 44"/>
          <p:cNvSpPr/>
          <p:nvPr/>
        </p:nvSpPr>
        <p:spPr>
          <a:xfrm>
            <a:off x="3941606" y="4611784"/>
            <a:ext cx="1850271" cy="655293"/>
          </a:xfrm>
          <a:prstGeom prst="flowChartPunchedCard">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6</a:t>
            </a:r>
            <a:r>
              <a:rPr lang="zh-TW" altLang="en-US" b="1" dirty="0">
                <a:solidFill>
                  <a:srgbClr val="FFFFFF"/>
                </a:solidFill>
                <a:latin typeface="標楷體" panose="03000509000000000000" pitchFamily="65" charset="-120"/>
                <a:ea typeface="標楷體" panose="03000509000000000000" pitchFamily="65" charset="-120"/>
              </a:rPr>
              <a:t>項標準溫室</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強化研究</a:t>
            </a:r>
          </a:p>
        </p:txBody>
      </p:sp>
      <p:sp>
        <p:nvSpPr>
          <p:cNvPr id="47" name="流程圖: 卡片 46"/>
          <p:cNvSpPr/>
          <p:nvPr/>
        </p:nvSpPr>
        <p:spPr>
          <a:xfrm>
            <a:off x="5703952" y="2873090"/>
            <a:ext cx="1626276" cy="615699"/>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4.</a:t>
            </a:r>
            <a:r>
              <a:rPr lang="zh-TW" altLang="en-US" b="1" dirty="0">
                <a:solidFill>
                  <a:srgbClr val="FFFFFF"/>
                </a:solidFill>
                <a:latin typeface="標楷體" panose="03000509000000000000" pitchFamily="65" charset="-120"/>
                <a:ea typeface="標楷體" panose="03000509000000000000" pitchFamily="65" charset="-120"/>
              </a:rPr>
              <a:t>溫室結構</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優化型材研發</a:t>
            </a:r>
          </a:p>
        </p:txBody>
      </p:sp>
      <p:sp>
        <p:nvSpPr>
          <p:cNvPr id="65" name="流程圖: 卡片 64"/>
          <p:cNvSpPr/>
          <p:nvPr/>
        </p:nvSpPr>
        <p:spPr>
          <a:xfrm>
            <a:off x="3287167" y="926860"/>
            <a:ext cx="1610184" cy="615699"/>
          </a:xfrm>
          <a:prstGeom prst="flowChartPunchedCard">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1.</a:t>
            </a:r>
            <a:r>
              <a:rPr lang="zh-TW" altLang="en-US" b="1" dirty="0">
                <a:solidFill>
                  <a:srgbClr val="FFFFFF"/>
                </a:solidFill>
                <a:latin typeface="標楷體" panose="03000509000000000000" pitchFamily="65" charset="-120"/>
                <a:ea typeface="標楷體" panose="03000509000000000000" pitchFamily="65" charset="-120"/>
              </a:rPr>
              <a:t>溫室結構</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管材研發</a:t>
            </a:r>
          </a:p>
        </p:txBody>
      </p:sp>
      <p:sp>
        <p:nvSpPr>
          <p:cNvPr id="75" name="流程圖: 卡片 74"/>
          <p:cNvSpPr/>
          <p:nvPr/>
        </p:nvSpPr>
        <p:spPr>
          <a:xfrm>
            <a:off x="2203651" y="3604359"/>
            <a:ext cx="1619056" cy="676625"/>
          </a:xfrm>
          <a:prstGeom prst="flowChartPunchedCard">
            <a:avLst/>
          </a:prstGeom>
          <a:solidFill>
            <a:srgbClr val="0000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b.</a:t>
            </a:r>
            <a:r>
              <a:rPr lang="zh-TW" altLang="en-US" b="1" dirty="0">
                <a:solidFill>
                  <a:srgbClr val="FFFFFF"/>
                </a:solidFill>
                <a:latin typeface="標楷體" panose="03000509000000000000" pitchFamily="65" charset="-120"/>
                <a:ea typeface="標楷體" panose="03000509000000000000" pitchFamily="65" charset="-120"/>
              </a:rPr>
              <a:t>國際溫室</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標準規範研究</a:t>
            </a:r>
          </a:p>
        </p:txBody>
      </p:sp>
      <p:cxnSp>
        <p:nvCxnSpPr>
          <p:cNvPr id="84" name="直線單箭頭接點 83"/>
          <p:cNvCxnSpPr/>
          <p:nvPr/>
        </p:nvCxnSpPr>
        <p:spPr>
          <a:xfrm>
            <a:off x="5099133" y="2872260"/>
            <a:ext cx="674607" cy="13459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75" idx="3"/>
          </p:cNvCxnSpPr>
          <p:nvPr/>
        </p:nvCxnSpPr>
        <p:spPr>
          <a:xfrm>
            <a:off x="3822707" y="3942672"/>
            <a:ext cx="436836" cy="65881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4868974" y="1189069"/>
            <a:ext cx="832483" cy="3391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0" name="流程圖: 卡片 89"/>
          <p:cNvSpPr/>
          <p:nvPr/>
        </p:nvSpPr>
        <p:spPr>
          <a:xfrm>
            <a:off x="6029163" y="5805517"/>
            <a:ext cx="1332168" cy="588694"/>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2.</a:t>
            </a:r>
            <a:r>
              <a:rPr lang="zh-TW" altLang="en-US" b="1" dirty="0">
                <a:solidFill>
                  <a:srgbClr val="FFFFFF"/>
                </a:solidFill>
                <a:latin typeface="標楷體" panose="03000509000000000000" pitchFamily="65" charset="-120"/>
                <a:ea typeface="標楷體" panose="03000509000000000000" pitchFamily="65" charset="-120"/>
              </a:rPr>
              <a:t>簡易溫室</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破損分析</a:t>
            </a:r>
          </a:p>
        </p:txBody>
      </p:sp>
      <p:cxnSp>
        <p:nvCxnSpPr>
          <p:cNvPr id="91" name="直線單箭頭接點 90"/>
          <p:cNvCxnSpPr/>
          <p:nvPr/>
        </p:nvCxnSpPr>
        <p:spPr>
          <a:xfrm>
            <a:off x="1957169" y="3725206"/>
            <a:ext cx="276510" cy="18814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5" idx="3"/>
            <a:endCxn id="79" idx="1"/>
          </p:cNvCxnSpPr>
          <p:nvPr/>
        </p:nvCxnSpPr>
        <p:spPr>
          <a:xfrm>
            <a:off x="4897351" y="1234710"/>
            <a:ext cx="804106" cy="894233"/>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9" name="流程圖: 卡片 78"/>
          <p:cNvSpPr/>
          <p:nvPr/>
        </p:nvSpPr>
        <p:spPr>
          <a:xfrm>
            <a:off x="5701457" y="1821093"/>
            <a:ext cx="1626276" cy="615699"/>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3.</a:t>
            </a:r>
            <a:r>
              <a:rPr lang="zh-TW" altLang="en-US" b="1" dirty="0">
                <a:solidFill>
                  <a:srgbClr val="FFFFFF"/>
                </a:solidFill>
                <a:latin typeface="標楷體" panose="03000509000000000000" pitchFamily="65" charset="-120"/>
                <a:ea typeface="標楷體" panose="03000509000000000000" pitchFamily="65" charset="-120"/>
              </a:rPr>
              <a:t>溫室結構</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材料強化研發</a:t>
            </a:r>
          </a:p>
        </p:txBody>
      </p:sp>
      <p:cxnSp>
        <p:nvCxnSpPr>
          <p:cNvPr id="109" name="直線單箭頭接點 108"/>
          <p:cNvCxnSpPr/>
          <p:nvPr/>
        </p:nvCxnSpPr>
        <p:spPr>
          <a:xfrm>
            <a:off x="4794488" y="3101080"/>
            <a:ext cx="979252" cy="114946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3" name="流程圖: 卡片 52"/>
          <p:cNvSpPr/>
          <p:nvPr/>
        </p:nvSpPr>
        <p:spPr>
          <a:xfrm>
            <a:off x="2185363" y="2271229"/>
            <a:ext cx="1604596" cy="571401"/>
          </a:xfrm>
          <a:prstGeom prst="flowChartPunchedCard">
            <a:avLst/>
          </a:prstGeom>
          <a:solidFill>
            <a:srgbClr val="0000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a.</a:t>
            </a:r>
            <a:r>
              <a:rPr lang="zh-TW" altLang="en-US" b="1" dirty="0">
                <a:solidFill>
                  <a:srgbClr val="FFFFFF"/>
                </a:solidFill>
                <a:latin typeface="標楷體" panose="03000509000000000000" pitchFamily="65" charset="-120"/>
                <a:ea typeface="標楷體" panose="03000509000000000000" pitchFamily="65" charset="-120"/>
              </a:rPr>
              <a:t>現有溫室</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研究分析</a:t>
            </a:r>
          </a:p>
        </p:txBody>
      </p:sp>
      <p:sp>
        <p:nvSpPr>
          <p:cNvPr id="111" name="流程圖: 卡片 110"/>
          <p:cNvSpPr/>
          <p:nvPr/>
        </p:nvSpPr>
        <p:spPr>
          <a:xfrm>
            <a:off x="5697361" y="822803"/>
            <a:ext cx="1626276" cy="615699"/>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2.</a:t>
            </a:r>
            <a:r>
              <a:rPr lang="zh-TW" altLang="en-US" b="1" dirty="0">
                <a:solidFill>
                  <a:srgbClr val="FFFFFF"/>
                </a:solidFill>
                <a:latin typeface="標楷體" panose="03000509000000000000" pitchFamily="65" charset="-120"/>
                <a:ea typeface="標楷體" panose="03000509000000000000" pitchFamily="65" charset="-120"/>
              </a:rPr>
              <a:t>溫室管材</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耐蝕處理研發</a:t>
            </a:r>
          </a:p>
        </p:txBody>
      </p:sp>
      <p:sp>
        <p:nvSpPr>
          <p:cNvPr id="112" name="流程圖: 卡片 111"/>
          <p:cNvSpPr/>
          <p:nvPr/>
        </p:nvSpPr>
        <p:spPr>
          <a:xfrm>
            <a:off x="7489375" y="2282646"/>
            <a:ext cx="1626276" cy="73616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6.</a:t>
            </a:r>
            <a:r>
              <a:rPr lang="zh-TW" altLang="en-US" b="1" dirty="0">
                <a:solidFill>
                  <a:srgbClr val="FFFFFF"/>
                </a:solidFill>
                <a:latin typeface="標楷體" panose="03000509000000000000" pitchFamily="65" charset="-120"/>
                <a:ea typeface="標楷體" panose="03000509000000000000" pitchFamily="65" charset="-120"/>
              </a:rPr>
              <a:t>新式溫室</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工程設計研發</a:t>
            </a:r>
          </a:p>
        </p:txBody>
      </p:sp>
      <p:sp>
        <p:nvSpPr>
          <p:cNvPr id="121" name="流程圖: 卡片 120"/>
          <p:cNvSpPr/>
          <p:nvPr/>
        </p:nvSpPr>
        <p:spPr>
          <a:xfrm>
            <a:off x="2172348" y="5360115"/>
            <a:ext cx="1589143" cy="655293"/>
          </a:xfrm>
          <a:prstGeom prst="flowChartPunchedCard">
            <a:avLst/>
          </a:prstGeom>
          <a:solidFill>
            <a:srgbClr val="0000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c.</a:t>
            </a:r>
            <a:r>
              <a:rPr lang="zh-TW" altLang="en-US" b="1" dirty="0">
                <a:solidFill>
                  <a:srgbClr val="FFFFFF"/>
                </a:solidFill>
                <a:latin typeface="標楷體" panose="03000509000000000000" pitchFamily="65" charset="-120"/>
                <a:ea typeface="標楷體" panose="03000509000000000000" pitchFamily="65" charset="-120"/>
              </a:rPr>
              <a:t>溫室風災</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破損分析</a:t>
            </a:r>
            <a:endParaRPr lang="en-US" altLang="zh-TW" b="1" dirty="0">
              <a:solidFill>
                <a:srgbClr val="FFFFFF"/>
              </a:solidFill>
              <a:latin typeface="標楷體" panose="03000509000000000000" pitchFamily="65" charset="-120"/>
              <a:ea typeface="標楷體" panose="03000509000000000000" pitchFamily="65" charset="-120"/>
            </a:endParaRPr>
          </a:p>
        </p:txBody>
      </p:sp>
      <p:cxnSp>
        <p:nvCxnSpPr>
          <p:cNvPr id="127" name="直線單箭頭接點 126"/>
          <p:cNvCxnSpPr/>
          <p:nvPr/>
        </p:nvCxnSpPr>
        <p:spPr>
          <a:xfrm>
            <a:off x="7339541" y="1235622"/>
            <a:ext cx="748750" cy="102136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p:nvPr/>
        </p:nvCxnSpPr>
        <p:spPr>
          <a:xfrm>
            <a:off x="7386472" y="2076874"/>
            <a:ext cx="276510" cy="18814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p:nvPr/>
        </p:nvCxnSpPr>
        <p:spPr>
          <a:xfrm flipV="1">
            <a:off x="7341105" y="3076895"/>
            <a:ext cx="296539" cy="26346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p:nvPr/>
        </p:nvCxnSpPr>
        <p:spPr>
          <a:xfrm flipV="1">
            <a:off x="7339541" y="3034638"/>
            <a:ext cx="520314" cy="83225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a:endCxn id="90" idx="1"/>
          </p:cNvCxnSpPr>
          <p:nvPr/>
        </p:nvCxnSpPr>
        <p:spPr>
          <a:xfrm>
            <a:off x="5791878" y="6099864"/>
            <a:ext cx="237285"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p:nvPr/>
        </p:nvCxnSpPr>
        <p:spPr>
          <a:xfrm>
            <a:off x="7361331" y="6099864"/>
            <a:ext cx="237285"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V="1">
            <a:off x="7229112" y="5430910"/>
            <a:ext cx="250862" cy="37219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5" name="流程圖: 卡片 154"/>
          <p:cNvSpPr/>
          <p:nvPr/>
        </p:nvSpPr>
        <p:spPr>
          <a:xfrm>
            <a:off x="3898638" y="2550009"/>
            <a:ext cx="1573948" cy="615699"/>
          </a:xfrm>
          <a:prstGeom prst="flowChartPunchedCard">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溫室結構</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電腦工程分析</a:t>
            </a:r>
            <a:endParaRPr lang="en-US" altLang="zh-TW" b="1" dirty="0">
              <a:solidFill>
                <a:srgbClr val="FFFFFF"/>
              </a:solidFill>
              <a:latin typeface="標楷體" panose="03000509000000000000" pitchFamily="65" charset="-120"/>
              <a:ea typeface="標楷體" panose="03000509000000000000" pitchFamily="65" charset="-120"/>
            </a:endParaRPr>
          </a:p>
        </p:txBody>
      </p:sp>
      <p:cxnSp>
        <p:nvCxnSpPr>
          <p:cNvPr id="156" name="直線單箭頭接點 155"/>
          <p:cNvCxnSpPr/>
          <p:nvPr/>
        </p:nvCxnSpPr>
        <p:spPr>
          <a:xfrm>
            <a:off x="3667865" y="2581058"/>
            <a:ext cx="273742" cy="7684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p:cNvCxnSpPr/>
          <p:nvPr/>
        </p:nvCxnSpPr>
        <p:spPr>
          <a:xfrm>
            <a:off x="4873035" y="3199157"/>
            <a:ext cx="208073" cy="142509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p:cNvCxnSpPr/>
          <p:nvPr/>
        </p:nvCxnSpPr>
        <p:spPr>
          <a:xfrm>
            <a:off x="4859938" y="3180334"/>
            <a:ext cx="1373412" cy="263842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8" name="標題 1"/>
          <p:cNvSpPr txBox="1">
            <a:spLocks/>
          </p:cNvSpPr>
          <p:nvPr/>
        </p:nvSpPr>
        <p:spPr>
          <a:xfrm>
            <a:off x="3535603" y="41068"/>
            <a:ext cx="3693509" cy="5151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b="1" dirty="0">
                <a:solidFill>
                  <a:srgbClr val="0000FF"/>
                </a:solidFill>
                <a:latin typeface="標楷體" panose="03000509000000000000" pitchFamily="65" charset="-120"/>
                <a:ea typeface="標楷體" panose="03000509000000000000" pitchFamily="65" charset="-120"/>
              </a:rPr>
              <a:t> </a:t>
            </a:r>
            <a:r>
              <a:rPr lang="en-US" altLang="zh-TW" sz="2400" b="1" dirty="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二</a:t>
            </a:r>
            <a:r>
              <a:rPr lang="en-US" altLang="zh-TW" sz="2400" b="1" dirty="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 研究方法</a:t>
            </a:r>
          </a:p>
        </p:txBody>
      </p:sp>
      <p:sp>
        <p:nvSpPr>
          <p:cNvPr id="42" name="圓角矩形 41"/>
          <p:cNvSpPr/>
          <p:nvPr/>
        </p:nvSpPr>
        <p:spPr>
          <a:xfrm>
            <a:off x="2059788" y="1965960"/>
            <a:ext cx="1828800" cy="4558810"/>
          </a:xfrm>
          <a:prstGeom prst="round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3" name="投影片編號版面配置區 1"/>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41</a:t>
            </a:fld>
            <a:endParaRPr lang="zh-TW" altLang="en-US" dirty="0">
              <a:solidFill>
                <a:prstClr val="black">
                  <a:tint val="75000"/>
                </a:prstClr>
              </a:solidFill>
            </a:endParaRPr>
          </a:p>
        </p:txBody>
      </p:sp>
    </p:spTree>
    <p:extLst>
      <p:ext uri="{BB962C8B-B14F-4D97-AF65-F5344CB8AC3E}">
        <p14:creationId xmlns:p14="http://schemas.microsoft.com/office/powerpoint/2010/main" val="457687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117"/>
          <p:cNvSpPr/>
          <p:nvPr/>
        </p:nvSpPr>
        <p:spPr>
          <a:xfrm>
            <a:off x="6985168" y="3609292"/>
            <a:ext cx="2033497" cy="27927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29" name="矩形 28"/>
          <p:cNvSpPr/>
          <p:nvPr/>
        </p:nvSpPr>
        <p:spPr>
          <a:xfrm>
            <a:off x="6968835" y="723133"/>
            <a:ext cx="2033497" cy="27927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3" name="流程圖: 卡片 2"/>
          <p:cNvSpPr/>
          <p:nvPr/>
        </p:nvSpPr>
        <p:spPr>
          <a:xfrm>
            <a:off x="118627" y="3254691"/>
            <a:ext cx="1873629" cy="652458"/>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設施輕量化材料</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結構研究</a:t>
            </a:r>
            <a:r>
              <a:rPr lang="en-US" altLang="zh-TW" b="1" dirty="0">
                <a:solidFill>
                  <a:srgbClr val="FFFFFF"/>
                </a:solidFill>
                <a:latin typeface="標楷體" panose="03000509000000000000" pitchFamily="65" charset="-120"/>
                <a:ea typeface="標楷體" panose="03000509000000000000" pitchFamily="65" charset="-120"/>
              </a:rPr>
              <a:t>(2)</a:t>
            </a:r>
            <a:endParaRPr lang="zh-TW" altLang="en-US" b="1" dirty="0">
              <a:solidFill>
                <a:srgbClr val="FFFFFF"/>
              </a:solidFill>
              <a:latin typeface="標楷體" panose="03000509000000000000" pitchFamily="65" charset="-120"/>
              <a:ea typeface="標楷體" panose="03000509000000000000" pitchFamily="65" charset="-120"/>
            </a:endParaRPr>
          </a:p>
        </p:txBody>
      </p:sp>
      <p:cxnSp>
        <p:nvCxnSpPr>
          <p:cNvPr id="8" name="直線單箭頭接點 7"/>
          <p:cNvCxnSpPr/>
          <p:nvPr/>
        </p:nvCxnSpPr>
        <p:spPr>
          <a:xfrm flipV="1">
            <a:off x="1764246" y="2855887"/>
            <a:ext cx="415158" cy="39880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75" idx="3"/>
            <a:endCxn id="47" idx="1"/>
          </p:cNvCxnSpPr>
          <p:nvPr/>
        </p:nvCxnSpPr>
        <p:spPr>
          <a:xfrm>
            <a:off x="3850667" y="4601487"/>
            <a:ext cx="897669" cy="146897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7" name="流程圖: 卡片 36"/>
          <p:cNvSpPr/>
          <p:nvPr/>
        </p:nvSpPr>
        <p:spPr>
          <a:xfrm>
            <a:off x="4762884" y="4380714"/>
            <a:ext cx="1710496" cy="613754"/>
          </a:xfrm>
          <a:prstGeom prst="flowChartPunchedCard">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2.</a:t>
            </a:r>
            <a:r>
              <a:rPr lang="zh-TW" altLang="en-US" b="1" dirty="0">
                <a:solidFill>
                  <a:srgbClr val="FFFFFF"/>
                </a:solidFill>
                <a:latin typeface="標楷體" panose="03000509000000000000" pitchFamily="65" charset="-120"/>
                <a:ea typeface="標楷體" panose="03000509000000000000" pitchFamily="65" charset="-120"/>
              </a:rPr>
              <a:t>內部強化</a:t>
            </a:r>
            <a:endParaRPr lang="en-US" altLang="zh-TW" b="1" dirty="0">
              <a:solidFill>
                <a:srgbClr val="FFFFFF"/>
              </a:solidFill>
              <a:latin typeface="標楷體" panose="03000509000000000000" pitchFamily="65" charset="-120"/>
              <a:ea typeface="標楷體" panose="03000509000000000000" pitchFamily="65" charset="-120"/>
            </a:endParaRPr>
          </a:p>
        </p:txBody>
      </p:sp>
      <p:cxnSp>
        <p:nvCxnSpPr>
          <p:cNvPr id="63" name="直線單箭頭接點 62"/>
          <p:cNvCxnSpPr>
            <a:stCxn id="53" idx="3"/>
            <a:endCxn id="82" idx="1"/>
          </p:cNvCxnSpPr>
          <p:nvPr/>
        </p:nvCxnSpPr>
        <p:spPr>
          <a:xfrm flipV="1">
            <a:off x="3875117" y="1764671"/>
            <a:ext cx="894920" cy="99453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圖: 卡片 46"/>
          <p:cNvSpPr/>
          <p:nvPr/>
        </p:nvSpPr>
        <p:spPr>
          <a:xfrm>
            <a:off x="4748336" y="5829108"/>
            <a:ext cx="1722632" cy="482707"/>
          </a:xfrm>
          <a:prstGeom prst="flowChartPunchedCard">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4.</a:t>
            </a:r>
            <a:r>
              <a:rPr lang="zh-TW" altLang="en-US" b="1" dirty="0">
                <a:solidFill>
                  <a:srgbClr val="FFFFFF"/>
                </a:solidFill>
                <a:latin typeface="標楷體" panose="03000509000000000000" pitchFamily="65" charset="-120"/>
                <a:ea typeface="標楷體" panose="03000509000000000000" pitchFamily="65" charset="-120"/>
              </a:rPr>
              <a:t>破風強化</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75" name="流程圖: 卡片 74"/>
          <p:cNvSpPr/>
          <p:nvPr/>
        </p:nvSpPr>
        <p:spPr>
          <a:xfrm>
            <a:off x="2231611" y="4263174"/>
            <a:ext cx="1619056" cy="676625"/>
          </a:xfrm>
          <a:prstGeom prst="flowChartPunchedCard">
            <a:avLst/>
          </a:prstGeom>
          <a:solidFill>
            <a:schemeClr val="accent4">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b.</a:t>
            </a:r>
            <a:r>
              <a:rPr lang="zh-TW" altLang="en-US" b="1" dirty="0">
                <a:solidFill>
                  <a:srgbClr val="FFFFFF"/>
                </a:solidFill>
                <a:latin typeface="標楷體" panose="03000509000000000000" pitchFamily="65" charset="-120"/>
                <a:ea typeface="標楷體" panose="03000509000000000000" pitchFamily="65" charset="-120"/>
              </a:rPr>
              <a:t>溫室組合</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抗颱能力強化</a:t>
            </a:r>
            <a:endParaRPr lang="en-US" altLang="zh-TW" b="1" dirty="0">
              <a:solidFill>
                <a:srgbClr val="FFFFFF"/>
              </a:solidFill>
              <a:latin typeface="標楷體" panose="03000509000000000000" pitchFamily="65" charset="-120"/>
              <a:ea typeface="標楷體" panose="03000509000000000000" pitchFamily="65" charset="-120"/>
            </a:endParaRPr>
          </a:p>
        </p:txBody>
      </p:sp>
      <p:cxnSp>
        <p:nvCxnSpPr>
          <p:cNvPr id="86" name="直線單箭頭接點 85"/>
          <p:cNvCxnSpPr>
            <a:stCxn id="75" idx="3"/>
            <a:endCxn id="90" idx="1"/>
          </p:cNvCxnSpPr>
          <p:nvPr/>
        </p:nvCxnSpPr>
        <p:spPr>
          <a:xfrm>
            <a:off x="3850667" y="4601487"/>
            <a:ext cx="897669" cy="79808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0" name="流程圖: 卡片 89"/>
          <p:cNvSpPr/>
          <p:nvPr/>
        </p:nvSpPr>
        <p:spPr>
          <a:xfrm>
            <a:off x="4748336" y="5105224"/>
            <a:ext cx="1722632" cy="588694"/>
          </a:xfrm>
          <a:prstGeom prst="flowChartPunchedCard">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3.</a:t>
            </a:r>
            <a:r>
              <a:rPr lang="zh-TW" altLang="en-US" b="1" dirty="0">
                <a:solidFill>
                  <a:srgbClr val="FFFFFF"/>
                </a:solidFill>
                <a:latin typeface="標楷體" panose="03000509000000000000" pitchFamily="65" charset="-120"/>
                <a:ea typeface="標楷體" panose="03000509000000000000" pitchFamily="65" charset="-120"/>
              </a:rPr>
              <a:t>外部強化</a:t>
            </a:r>
            <a:endParaRPr lang="en-US" altLang="zh-TW" b="1" dirty="0">
              <a:solidFill>
                <a:srgbClr val="FFFFFF"/>
              </a:solidFill>
              <a:latin typeface="標楷體" panose="03000509000000000000" pitchFamily="65" charset="-120"/>
              <a:ea typeface="標楷體" panose="03000509000000000000" pitchFamily="65" charset="-120"/>
            </a:endParaRPr>
          </a:p>
        </p:txBody>
      </p:sp>
      <p:cxnSp>
        <p:nvCxnSpPr>
          <p:cNvPr id="91" name="直線單箭頭接點 90"/>
          <p:cNvCxnSpPr/>
          <p:nvPr/>
        </p:nvCxnSpPr>
        <p:spPr>
          <a:xfrm>
            <a:off x="1764246" y="3917241"/>
            <a:ext cx="586738" cy="44314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3" name="流程圖: 卡片 52"/>
          <p:cNvSpPr/>
          <p:nvPr/>
        </p:nvSpPr>
        <p:spPr>
          <a:xfrm>
            <a:off x="2178949" y="2434214"/>
            <a:ext cx="1696168" cy="649986"/>
          </a:xfrm>
          <a:prstGeom prst="flowChartPunchedCard">
            <a:avLst/>
          </a:prstGeom>
          <a:solidFill>
            <a:schemeClr val="accent4">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a.</a:t>
            </a:r>
            <a:r>
              <a:rPr lang="zh-TW" altLang="en-US" b="1" dirty="0">
                <a:solidFill>
                  <a:srgbClr val="FFFFFF"/>
                </a:solidFill>
                <a:latin typeface="標楷體" panose="03000509000000000000" pitchFamily="65" charset="-120"/>
                <a:ea typeface="標楷體" panose="03000509000000000000" pitchFamily="65" charset="-120"/>
              </a:rPr>
              <a:t>溫室組合</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輕量化研究</a:t>
            </a:r>
          </a:p>
        </p:txBody>
      </p:sp>
      <p:cxnSp>
        <p:nvCxnSpPr>
          <p:cNvPr id="128" name="直線單箭頭接點 127"/>
          <p:cNvCxnSpPr>
            <a:stCxn id="75" idx="3"/>
            <a:endCxn id="37" idx="1"/>
          </p:cNvCxnSpPr>
          <p:nvPr/>
        </p:nvCxnSpPr>
        <p:spPr>
          <a:xfrm>
            <a:off x="3850667" y="4601487"/>
            <a:ext cx="912217" cy="8610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53" idx="3"/>
            <a:endCxn id="95" idx="1"/>
          </p:cNvCxnSpPr>
          <p:nvPr/>
        </p:nvCxnSpPr>
        <p:spPr>
          <a:xfrm flipV="1">
            <a:off x="3875117" y="2476651"/>
            <a:ext cx="880373" cy="28255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a:stCxn id="75" idx="3"/>
            <a:endCxn id="81" idx="1"/>
          </p:cNvCxnSpPr>
          <p:nvPr/>
        </p:nvCxnSpPr>
        <p:spPr>
          <a:xfrm flipV="1">
            <a:off x="3850667" y="3963081"/>
            <a:ext cx="910641" cy="63840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1" name="流程圖: 卡片 80"/>
          <p:cNvSpPr/>
          <p:nvPr/>
        </p:nvSpPr>
        <p:spPr>
          <a:xfrm>
            <a:off x="4761308" y="3656204"/>
            <a:ext cx="1710496" cy="613754"/>
          </a:xfrm>
          <a:prstGeom prst="flowChartPunchedCard">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1.</a:t>
            </a:r>
            <a:r>
              <a:rPr lang="zh-TW" altLang="en-US" b="1" dirty="0">
                <a:solidFill>
                  <a:srgbClr val="FFFFFF"/>
                </a:solidFill>
                <a:latin typeface="標楷體" panose="03000509000000000000" pitchFamily="65" charset="-120"/>
                <a:ea typeface="標楷體" panose="03000509000000000000" pitchFamily="65" charset="-120"/>
              </a:rPr>
              <a:t>結構強化</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82" name="流程圖: 卡片 81"/>
          <p:cNvSpPr/>
          <p:nvPr/>
        </p:nvSpPr>
        <p:spPr>
          <a:xfrm>
            <a:off x="4770037" y="1457794"/>
            <a:ext cx="1681514" cy="613754"/>
          </a:xfrm>
          <a:prstGeom prst="flowChartPunchedCard">
            <a:avLst/>
          </a:prstGeom>
          <a:solidFill>
            <a:srgbClr val="9933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2.</a:t>
            </a:r>
            <a:r>
              <a:rPr lang="zh-TW" altLang="en-US" b="1" dirty="0">
                <a:solidFill>
                  <a:srgbClr val="FFFFFF"/>
                </a:solidFill>
                <a:latin typeface="標楷體" panose="03000509000000000000" pitchFamily="65" charset="-120"/>
                <a:ea typeface="標楷體" panose="03000509000000000000" pitchFamily="65" charset="-120"/>
              </a:rPr>
              <a:t>高斷面強度</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87" name="流程圖: 卡片 86"/>
          <p:cNvSpPr/>
          <p:nvPr/>
        </p:nvSpPr>
        <p:spPr>
          <a:xfrm>
            <a:off x="4755490" y="2906188"/>
            <a:ext cx="1695122" cy="482707"/>
          </a:xfrm>
          <a:prstGeom prst="flowChartPunchedCard">
            <a:avLst/>
          </a:prstGeom>
          <a:solidFill>
            <a:srgbClr val="9933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4.</a:t>
            </a:r>
            <a:r>
              <a:rPr lang="zh-TW" altLang="en-US" b="1" dirty="0">
                <a:solidFill>
                  <a:srgbClr val="FFFFFF"/>
                </a:solidFill>
                <a:latin typeface="標楷體" panose="03000509000000000000" pitchFamily="65" charset="-120"/>
                <a:ea typeface="標楷體" panose="03000509000000000000" pitchFamily="65" charset="-120"/>
              </a:rPr>
              <a:t>高組合強度</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95" name="流程圖: 卡片 94"/>
          <p:cNvSpPr/>
          <p:nvPr/>
        </p:nvSpPr>
        <p:spPr>
          <a:xfrm>
            <a:off x="4755490" y="2182304"/>
            <a:ext cx="1695124" cy="588694"/>
          </a:xfrm>
          <a:prstGeom prst="flowChartPunchedCard">
            <a:avLst/>
          </a:prstGeom>
          <a:solidFill>
            <a:srgbClr val="9933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3.</a:t>
            </a:r>
            <a:r>
              <a:rPr lang="zh-TW" altLang="en-US" b="1" dirty="0">
                <a:solidFill>
                  <a:srgbClr val="FFFFFF"/>
                </a:solidFill>
                <a:latin typeface="標楷體" panose="03000509000000000000" pitchFamily="65" charset="-120"/>
                <a:ea typeface="標楷體" panose="03000509000000000000" pitchFamily="65" charset="-120"/>
              </a:rPr>
              <a:t>高結構強化</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96" name="流程圖: 卡片 95"/>
          <p:cNvSpPr/>
          <p:nvPr/>
        </p:nvSpPr>
        <p:spPr>
          <a:xfrm>
            <a:off x="4781950" y="723133"/>
            <a:ext cx="1670365" cy="613754"/>
          </a:xfrm>
          <a:prstGeom prst="flowChartPunchedCard">
            <a:avLst/>
          </a:prstGeom>
          <a:solidFill>
            <a:srgbClr val="9933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1.</a:t>
            </a:r>
            <a:r>
              <a:rPr lang="zh-TW" altLang="en-US" b="1" dirty="0">
                <a:solidFill>
                  <a:srgbClr val="FFFFFF"/>
                </a:solidFill>
                <a:latin typeface="標楷體" panose="03000509000000000000" pitchFamily="65" charset="-120"/>
                <a:ea typeface="標楷體" panose="03000509000000000000" pitchFamily="65" charset="-120"/>
              </a:rPr>
              <a:t>高材料強度</a:t>
            </a:r>
            <a:endParaRPr lang="en-US" altLang="zh-TW" b="1" dirty="0">
              <a:solidFill>
                <a:srgbClr val="FFFFFF"/>
              </a:solidFill>
              <a:latin typeface="標楷體" panose="03000509000000000000" pitchFamily="65" charset="-120"/>
              <a:ea typeface="標楷體" panose="03000509000000000000" pitchFamily="65" charset="-120"/>
            </a:endParaRPr>
          </a:p>
        </p:txBody>
      </p:sp>
      <p:cxnSp>
        <p:nvCxnSpPr>
          <p:cNvPr id="98" name="直線單箭頭接點 97"/>
          <p:cNvCxnSpPr>
            <a:endCxn id="87" idx="1"/>
          </p:cNvCxnSpPr>
          <p:nvPr/>
        </p:nvCxnSpPr>
        <p:spPr>
          <a:xfrm>
            <a:off x="3846599" y="2706003"/>
            <a:ext cx="908891" cy="44153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53" idx="3"/>
            <a:endCxn id="96" idx="1"/>
          </p:cNvCxnSpPr>
          <p:nvPr/>
        </p:nvCxnSpPr>
        <p:spPr>
          <a:xfrm flipV="1">
            <a:off x="3875117" y="1030010"/>
            <a:ext cx="906833" cy="172919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01" name="流程圖: 卡片 100"/>
          <p:cNvSpPr/>
          <p:nvPr/>
        </p:nvSpPr>
        <p:spPr>
          <a:xfrm>
            <a:off x="7297161" y="993389"/>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工程設計</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106" name="流程圖: 卡片 105"/>
          <p:cNvSpPr/>
          <p:nvPr/>
        </p:nvSpPr>
        <p:spPr>
          <a:xfrm>
            <a:off x="7297160" y="1584683"/>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工程分析</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107" name="流程圖: 卡片 106"/>
          <p:cNvSpPr/>
          <p:nvPr/>
        </p:nvSpPr>
        <p:spPr>
          <a:xfrm>
            <a:off x="7297160" y="2226537"/>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製造開發</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110" name="流程圖: 卡片 109"/>
          <p:cNvSpPr/>
          <p:nvPr/>
        </p:nvSpPr>
        <p:spPr>
          <a:xfrm>
            <a:off x="7331574" y="2868391"/>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組合測試</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113" name="流程圖: 卡片 112"/>
          <p:cNvSpPr/>
          <p:nvPr/>
        </p:nvSpPr>
        <p:spPr>
          <a:xfrm>
            <a:off x="7337913" y="3772544"/>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工程設計</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114" name="流程圖: 卡片 113"/>
          <p:cNvSpPr/>
          <p:nvPr/>
        </p:nvSpPr>
        <p:spPr>
          <a:xfrm>
            <a:off x="7337912" y="4363838"/>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工程分析</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115" name="流程圖: 卡片 114"/>
          <p:cNvSpPr/>
          <p:nvPr/>
        </p:nvSpPr>
        <p:spPr>
          <a:xfrm>
            <a:off x="7337912" y="5005692"/>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製造開發</a:t>
            </a:r>
            <a:endParaRPr lang="en-US" altLang="zh-TW" b="1" dirty="0">
              <a:solidFill>
                <a:srgbClr val="FFFFFF"/>
              </a:solidFill>
              <a:latin typeface="標楷體" panose="03000509000000000000" pitchFamily="65" charset="-120"/>
              <a:ea typeface="標楷體" panose="03000509000000000000" pitchFamily="65" charset="-120"/>
            </a:endParaRPr>
          </a:p>
        </p:txBody>
      </p:sp>
      <p:sp>
        <p:nvSpPr>
          <p:cNvPr id="116" name="流程圖: 卡片 115"/>
          <p:cNvSpPr/>
          <p:nvPr/>
        </p:nvSpPr>
        <p:spPr>
          <a:xfrm>
            <a:off x="7372326" y="5647546"/>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a:solidFill>
                  <a:srgbClr val="FFFFFF"/>
                </a:solidFill>
                <a:latin typeface="標楷體" panose="03000509000000000000" pitchFamily="65" charset="-120"/>
                <a:ea typeface="標楷體" panose="03000509000000000000" pitchFamily="65" charset="-120"/>
              </a:rPr>
              <a:t>組合測試</a:t>
            </a:r>
            <a:endParaRPr lang="en-US" altLang="zh-TW" b="1" dirty="0">
              <a:solidFill>
                <a:srgbClr val="FFFFFF"/>
              </a:solidFill>
              <a:latin typeface="標楷體" panose="03000509000000000000" pitchFamily="65" charset="-120"/>
              <a:ea typeface="標楷體" panose="03000509000000000000" pitchFamily="65" charset="-120"/>
            </a:endParaRPr>
          </a:p>
        </p:txBody>
      </p:sp>
      <p:cxnSp>
        <p:nvCxnSpPr>
          <p:cNvPr id="119" name="直線單箭頭接點 118"/>
          <p:cNvCxnSpPr>
            <a:stCxn id="95" idx="3"/>
          </p:cNvCxnSpPr>
          <p:nvPr/>
        </p:nvCxnSpPr>
        <p:spPr>
          <a:xfrm flipV="1">
            <a:off x="6450614" y="2355390"/>
            <a:ext cx="534554" cy="12126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a:stCxn id="82" idx="3"/>
            <a:endCxn id="29" idx="1"/>
          </p:cNvCxnSpPr>
          <p:nvPr/>
        </p:nvCxnSpPr>
        <p:spPr>
          <a:xfrm>
            <a:off x="6451551" y="1764671"/>
            <a:ext cx="517284" cy="35486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87" idx="3"/>
          </p:cNvCxnSpPr>
          <p:nvPr/>
        </p:nvCxnSpPr>
        <p:spPr>
          <a:xfrm flipV="1">
            <a:off x="6450612" y="2691590"/>
            <a:ext cx="507876" cy="45595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96" idx="3"/>
          </p:cNvCxnSpPr>
          <p:nvPr/>
        </p:nvCxnSpPr>
        <p:spPr>
          <a:xfrm>
            <a:off x="6452315" y="1030010"/>
            <a:ext cx="506173" cy="92682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90" idx="3"/>
          </p:cNvCxnSpPr>
          <p:nvPr/>
        </p:nvCxnSpPr>
        <p:spPr>
          <a:xfrm flipV="1">
            <a:off x="6470968" y="5237195"/>
            <a:ext cx="525202" cy="16237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37" idx="3"/>
          </p:cNvCxnSpPr>
          <p:nvPr/>
        </p:nvCxnSpPr>
        <p:spPr>
          <a:xfrm>
            <a:off x="6473380" y="4687591"/>
            <a:ext cx="506457" cy="31374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47" idx="3"/>
          </p:cNvCxnSpPr>
          <p:nvPr/>
        </p:nvCxnSpPr>
        <p:spPr>
          <a:xfrm flipV="1">
            <a:off x="6470968" y="5573396"/>
            <a:ext cx="498522" cy="49706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81" idx="3"/>
          </p:cNvCxnSpPr>
          <p:nvPr/>
        </p:nvCxnSpPr>
        <p:spPr>
          <a:xfrm>
            <a:off x="6471804" y="3963081"/>
            <a:ext cx="497686" cy="87555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3" name="圓角矩形 42"/>
          <p:cNvSpPr/>
          <p:nvPr/>
        </p:nvSpPr>
        <p:spPr>
          <a:xfrm>
            <a:off x="2059788" y="1965960"/>
            <a:ext cx="1828800" cy="4558810"/>
          </a:xfrm>
          <a:prstGeom prst="round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5" name="標題 1"/>
          <p:cNvSpPr txBox="1">
            <a:spLocks/>
          </p:cNvSpPr>
          <p:nvPr/>
        </p:nvSpPr>
        <p:spPr>
          <a:xfrm>
            <a:off x="0" y="0"/>
            <a:ext cx="9144000" cy="469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二</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a:solidFill>
                  <a:srgbClr val="0000FF"/>
                </a:solidFill>
                <a:latin typeface="Times New Roman" pitchFamily="18" charset="0"/>
                <a:ea typeface="標楷體" panose="03000509000000000000" pitchFamily="65" charset="-120"/>
                <a:cs typeface="Times New Roman" pitchFamily="18" charset="0"/>
              </a:rPr>
              <a:t> 研究方法</a:t>
            </a:r>
          </a:p>
        </p:txBody>
      </p:sp>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42</a:t>
            </a:fld>
            <a:endParaRPr lang="zh-TW" altLang="en-US">
              <a:solidFill>
                <a:prstClr val="black">
                  <a:tint val="75000"/>
                </a:prstClr>
              </a:solidFill>
            </a:endParaRPr>
          </a:p>
        </p:txBody>
      </p:sp>
      <p:sp>
        <p:nvSpPr>
          <p:cNvPr id="46" name="圓角矩形 45"/>
          <p:cNvSpPr/>
          <p:nvPr/>
        </p:nvSpPr>
        <p:spPr>
          <a:xfrm>
            <a:off x="4415806" y="469051"/>
            <a:ext cx="2293912" cy="6176678"/>
          </a:xfrm>
          <a:prstGeom prst="round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1221150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2766" y="853393"/>
            <a:ext cx="1651628" cy="684076"/>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A.</a:t>
            </a:r>
            <a:r>
              <a:rPr lang="zh-TW" altLang="en-US" sz="2000" b="1" dirty="0">
                <a:solidFill>
                  <a:prstClr val="black"/>
                </a:solidFill>
                <a:latin typeface="Times New Roman" pitchFamily="18" charset="0"/>
                <a:ea typeface="標楷體" panose="03000509000000000000" pitchFamily="65" charset="-120"/>
                <a:cs typeface="Times New Roman" pitchFamily="18" charset="0"/>
              </a:rPr>
              <a:t>溫室設計</a:t>
            </a:r>
          </a:p>
        </p:txBody>
      </p:sp>
      <p:sp>
        <p:nvSpPr>
          <p:cNvPr id="14" name="矩形 13"/>
          <p:cNvSpPr/>
          <p:nvPr/>
        </p:nvSpPr>
        <p:spPr>
          <a:xfrm>
            <a:off x="92766" y="1633937"/>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A1.</a:t>
            </a:r>
            <a:r>
              <a:rPr lang="zh-TW" altLang="en-US" b="1" dirty="0">
                <a:solidFill>
                  <a:prstClr val="white"/>
                </a:solidFill>
                <a:latin typeface="Times New Roman" pitchFamily="18" charset="0"/>
                <a:ea typeface="標楷體" panose="03000509000000000000" pitchFamily="65" charset="-120"/>
                <a:cs typeface="Times New Roman" pitchFamily="18" charset="0"/>
              </a:rPr>
              <a:t> 結構材料</a:t>
            </a:r>
          </a:p>
        </p:txBody>
      </p:sp>
      <p:sp>
        <p:nvSpPr>
          <p:cNvPr id="20" name="矩形 19"/>
          <p:cNvSpPr/>
          <p:nvPr/>
        </p:nvSpPr>
        <p:spPr>
          <a:xfrm>
            <a:off x="1914652" y="853393"/>
            <a:ext cx="1651628"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B.</a:t>
            </a:r>
            <a:r>
              <a:rPr lang="zh-TW" altLang="en-US" sz="2000" b="1" dirty="0">
                <a:solidFill>
                  <a:prstClr val="black"/>
                </a:solidFill>
                <a:latin typeface="Times New Roman" pitchFamily="18" charset="0"/>
                <a:ea typeface="標楷體" panose="03000509000000000000" pitchFamily="65" charset="-120"/>
                <a:cs typeface="Times New Roman" pitchFamily="18" charset="0"/>
              </a:rPr>
              <a:t>環境控制</a:t>
            </a:r>
          </a:p>
        </p:txBody>
      </p:sp>
      <p:sp>
        <p:nvSpPr>
          <p:cNvPr id="29" name="矩形 28"/>
          <p:cNvSpPr/>
          <p:nvPr/>
        </p:nvSpPr>
        <p:spPr>
          <a:xfrm>
            <a:off x="3736538" y="853393"/>
            <a:ext cx="1651628"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C.</a:t>
            </a:r>
            <a:r>
              <a:rPr lang="zh-TW" altLang="en-US" sz="2000" b="1" dirty="0">
                <a:solidFill>
                  <a:prstClr val="black"/>
                </a:solidFill>
                <a:latin typeface="Times New Roman" pitchFamily="18" charset="0"/>
                <a:ea typeface="標楷體" panose="03000509000000000000" pitchFamily="65" charset="-120"/>
                <a:cs typeface="Times New Roman" pitchFamily="18" charset="0"/>
              </a:rPr>
              <a:t>栽培設施</a:t>
            </a:r>
          </a:p>
        </p:txBody>
      </p:sp>
      <p:sp>
        <p:nvSpPr>
          <p:cNvPr id="28" name="矩形 27"/>
          <p:cNvSpPr/>
          <p:nvPr/>
        </p:nvSpPr>
        <p:spPr>
          <a:xfrm>
            <a:off x="5558424" y="853393"/>
            <a:ext cx="1651628"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D.</a:t>
            </a:r>
            <a:r>
              <a:rPr lang="zh-TW" altLang="en-US" sz="2000" b="1" dirty="0">
                <a:solidFill>
                  <a:prstClr val="black"/>
                </a:solidFill>
                <a:latin typeface="Times New Roman" pitchFamily="18" charset="0"/>
                <a:ea typeface="標楷體" panose="03000509000000000000" pitchFamily="65" charset="-120"/>
                <a:cs typeface="Times New Roman" pitchFamily="18" charset="0"/>
              </a:rPr>
              <a:t>農用機具</a:t>
            </a:r>
          </a:p>
        </p:txBody>
      </p:sp>
      <p:sp>
        <p:nvSpPr>
          <p:cNvPr id="42" name="矩形 41"/>
          <p:cNvSpPr/>
          <p:nvPr/>
        </p:nvSpPr>
        <p:spPr>
          <a:xfrm>
            <a:off x="1914652" y="1633937"/>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B1.</a:t>
            </a:r>
            <a:r>
              <a:rPr lang="zh-TW" altLang="en-US" b="1" dirty="0">
                <a:solidFill>
                  <a:prstClr val="white"/>
                </a:solidFill>
                <a:latin typeface="Times New Roman" pitchFamily="18" charset="0"/>
                <a:ea typeface="標楷體" panose="03000509000000000000" pitchFamily="65" charset="-120"/>
                <a:cs typeface="Times New Roman" pitchFamily="18" charset="0"/>
              </a:rPr>
              <a:t> 氣體</a:t>
            </a:r>
          </a:p>
        </p:txBody>
      </p:sp>
      <p:sp>
        <p:nvSpPr>
          <p:cNvPr id="43" name="矩形 42"/>
          <p:cNvSpPr/>
          <p:nvPr/>
        </p:nvSpPr>
        <p:spPr>
          <a:xfrm>
            <a:off x="1914652" y="3848158"/>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B2.</a:t>
            </a:r>
            <a:r>
              <a:rPr lang="zh-TW" altLang="en-US" b="1" dirty="0">
                <a:solidFill>
                  <a:prstClr val="white"/>
                </a:solidFill>
                <a:latin typeface="Times New Roman" pitchFamily="18" charset="0"/>
                <a:ea typeface="標楷體" panose="03000509000000000000" pitchFamily="65" charset="-120"/>
                <a:cs typeface="Times New Roman" pitchFamily="18" charset="0"/>
              </a:rPr>
              <a:t> 光</a:t>
            </a:r>
          </a:p>
        </p:txBody>
      </p:sp>
      <p:sp>
        <p:nvSpPr>
          <p:cNvPr id="46" name="矩形 45"/>
          <p:cNvSpPr/>
          <p:nvPr/>
        </p:nvSpPr>
        <p:spPr>
          <a:xfrm>
            <a:off x="1924360" y="5381040"/>
            <a:ext cx="1641920"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B3.</a:t>
            </a:r>
            <a:r>
              <a:rPr lang="zh-TW" altLang="en-US" b="1" dirty="0">
                <a:solidFill>
                  <a:prstClr val="white"/>
                </a:solidFill>
                <a:latin typeface="Times New Roman" pitchFamily="18" charset="0"/>
                <a:ea typeface="標楷體" panose="03000509000000000000" pitchFamily="65" charset="-120"/>
                <a:cs typeface="Times New Roman" pitchFamily="18" charset="0"/>
              </a:rPr>
              <a:t> 水</a:t>
            </a:r>
          </a:p>
        </p:txBody>
      </p:sp>
      <p:sp>
        <p:nvSpPr>
          <p:cNvPr id="48" name="矩形 47"/>
          <p:cNvSpPr/>
          <p:nvPr/>
        </p:nvSpPr>
        <p:spPr>
          <a:xfrm>
            <a:off x="3743294" y="1633937"/>
            <a:ext cx="1644872"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C1.</a:t>
            </a:r>
            <a:r>
              <a:rPr lang="zh-TW" altLang="en-US" b="1" dirty="0">
                <a:solidFill>
                  <a:prstClr val="white"/>
                </a:solidFill>
                <a:latin typeface="Times New Roman" pitchFamily="18" charset="0"/>
                <a:ea typeface="標楷體" panose="03000509000000000000" pitchFamily="65" charset="-120"/>
                <a:cs typeface="Times New Roman" pitchFamily="18" charset="0"/>
              </a:rPr>
              <a:t> 層架</a:t>
            </a:r>
          </a:p>
        </p:txBody>
      </p:sp>
      <p:sp>
        <p:nvSpPr>
          <p:cNvPr id="50" name="矩形 49"/>
          <p:cNvSpPr/>
          <p:nvPr/>
        </p:nvSpPr>
        <p:spPr>
          <a:xfrm>
            <a:off x="1914652" y="1978825"/>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B11. </a:t>
            </a:r>
            <a:r>
              <a:rPr lang="zh-TW" altLang="en-US" dirty="0">
                <a:solidFill>
                  <a:prstClr val="black"/>
                </a:solidFill>
                <a:latin typeface="Times New Roman" pitchFamily="18" charset="0"/>
                <a:ea typeface="標楷體" pitchFamily="65" charset="-120"/>
                <a:cs typeface="Times New Roman" pitchFamily="18" charset="0"/>
              </a:rPr>
              <a:t>菌控制</a:t>
            </a:r>
            <a:endParaRPr lang="en-US" altLang="zh-TW" dirty="0">
              <a:solidFill>
                <a:prstClr val="black"/>
              </a:solidFill>
              <a:latin typeface="Times New Roman" pitchFamily="18" charset="0"/>
              <a:ea typeface="標楷體" pitchFamily="65" charset="-120"/>
              <a:cs typeface="Times New Roman" pitchFamily="18" charset="0"/>
            </a:endParaRPr>
          </a:p>
        </p:txBody>
      </p:sp>
      <p:sp>
        <p:nvSpPr>
          <p:cNvPr id="51" name="矩形 50"/>
          <p:cNvSpPr/>
          <p:nvPr/>
        </p:nvSpPr>
        <p:spPr>
          <a:xfrm>
            <a:off x="1914652" y="2323713"/>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B12. </a:t>
            </a:r>
            <a:r>
              <a:rPr lang="zh-TW" altLang="en-US" dirty="0">
                <a:solidFill>
                  <a:prstClr val="black"/>
                </a:solidFill>
                <a:latin typeface="Times New Roman" pitchFamily="18" charset="0"/>
                <a:ea typeface="標楷體" pitchFamily="65" charset="-120"/>
                <a:cs typeface="Times New Roman" pitchFamily="18" charset="0"/>
              </a:rPr>
              <a:t>溫度</a:t>
            </a:r>
          </a:p>
        </p:txBody>
      </p:sp>
      <p:sp>
        <p:nvSpPr>
          <p:cNvPr id="52" name="矩形 51"/>
          <p:cNvSpPr/>
          <p:nvPr/>
        </p:nvSpPr>
        <p:spPr>
          <a:xfrm>
            <a:off x="1914652" y="2668601"/>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B13. CO</a:t>
            </a:r>
            <a:r>
              <a:rPr lang="en-US" altLang="zh-TW" baseline="-25000" dirty="0">
                <a:solidFill>
                  <a:prstClr val="black"/>
                </a:solidFill>
                <a:latin typeface="Times New Roman" pitchFamily="18" charset="0"/>
                <a:ea typeface="標楷體" pitchFamily="65" charset="-120"/>
                <a:cs typeface="Times New Roman" pitchFamily="18" charset="0"/>
              </a:rPr>
              <a:t>2</a:t>
            </a:r>
          </a:p>
        </p:txBody>
      </p:sp>
      <p:sp>
        <p:nvSpPr>
          <p:cNvPr id="53" name="矩形 52"/>
          <p:cNvSpPr/>
          <p:nvPr/>
        </p:nvSpPr>
        <p:spPr>
          <a:xfrm>
            <a:off x="1914652" y="3013489"/>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B14. </a:t>
            </a:r>
            <a:r>
              <a:rPr lang="zh-TW" altLang="en-US" dirty="0">
                <a:solidFill>
                  <a:prstClr val="black"/>
                </a:solidFill>
                <a:latin typeface="Times New Roman" pitchFamily="18" charset="0"/>
                <a:ea typeface="標楷體" pitchFamily="65" charset="-120"/>
                <a:cs typeface="Times New Roman" pitchFamily="18" charset="0"/>
              </a:rPr>
              <a:t>濕度</a:t>
            </a:r>
          </a:p>
        </p:txBody>
      </p:sp>
      <p:sp>
        <p:nvSpPr>
          <p:cNvPr id="54" name="矩形 53"/>
          <p:cNvSpPr/>
          <p:nvPr/>
        </p:nvSpPr>
        <p:spPr>
          <a:xfrm>
            <a:off x="1914652" y="3358377"/>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B15. </a:t>
            </a:r>
            <a:r>
              <a:rPr lang="zh-TW" altLang="en-US" dirty="0">
                <a:solidFill>
                  <a:prstClr val="black"/>
                </a:solidFill>
                <a:latin typeface="Times New Roman" pitchFamily="18" charset="0"/>
                <a:ea typeface="標楷體" pitchFamily="65" charset="-120"/>
                <a:cs typeface="Times New Roman" pitchFamily="18" charset="0"/>
              </a:rPr>
              <a:t>風流</a:t>
            </a:r>
          </a:p>
        </p:txBody>
      </p:sp>
      <p:sp>
        <p:nvSpPr>
          <p:cNvPr id="57" name="矩形 56"/>
          <p:cNvSpPr/>
          <p:nvPr/>
        </p:nvSpPr>
        <p:spPr>
          <a:xfrm>
            <a:off x="1914652" y="4193046"/>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B21. </a:t>
            </a:r>
            <a:r>
              <a:rPr lang="zh-TW" altLang="en-US" dirty="0">
                <a:solidFill>
                  <a:prstClr val="black"/>
                </a:solidFill>
                <a:latin typeface="Times New Roman" pitchFamily="18" charset="0"/>
                <a:ea typeface="標楷體" pitchFamily="65" charset="-120"/>
                <a:cs typeface="Times New Roman" pitchFamily="18" charset="0"/>
              </a:rPr>
              <a:t>自然光</a:t>
            </a:r>
          </a:p>
        </p:txBody>
      </p:sp>
      <p:sp>
        <p:nvSpPr>
          <p:cNvPr id="58" name="矩形 57"/>
          <p:cNvSpPr/>
          <p:nvPr/>
        </p:nvSpPr>
        <p:spPr>
          <a:xfrm>
            <a:off x="1914652" y="4537933"/>
            <a:ext cx="1651628" cy="3094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B22. </a:t>
            </a:r>
            <a:r>
              <a:rPr lang="zh-TW" altLang="en-US" dirty="0">
                <a:solidFill>
                  <a:prstClr val="black"/>
                </a:solidFill>
                <a:latin typeface="Times New Roman" pitchFamily="18" charset="0"/>
                <a:ea typeface="標楷體" pitchFamily="65" charset="-120"/>
                <a:cs typeface="Times New Roman" pitchFamily="18" charset="0"/>
              </a:rPr>
              <a:t>人工光</a:t>
            </a:r>
            <a:endParaRPr lang="en-US" altLang="zh-TW" dirty="0">
              <a:solidFill>
                <a:prstClr val="black"/>
              </a:solidFill>
              <a:latin typeface="Times New Roman" pitchFamily="18" charset="0"/>
              <a:ea typeface="標楷體" pitchFamily="65" charset="-120"/>
              <a:cs typeface="Times New Roman" pitchFamily="18" charset="0"/>
            </a:endParaRPr>
          </a:p>
        </p:txBody>
      </p:sp>
      <p:sp>
        <p:nvSpPr>
          <p:cNvPr id="59" name="矩形 58"/>
          <p:cNvSpPr/>
          <p:nvPr/>
        </p:nvSpPr>
        <p:spPr>
          <a:xfrm>
            <a:off x="1924360" y="5721513"/>
            <a:ext cx="1649201"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B31. </a:t>
            </a:r>
            <a:r>
              <a:rPr lang="zh-TW" altLang="en-US" dirty="0">
                <a:solidFill>
                  <a:prstClr val="black"/>
                </a:solidFill>
                <a:latin typeface="Times New Roman" pitchFamily="18" charset="0"/>
                <a:ea typeface="標楷體" pitchFamily="65" charset="-120"/>
                <a:cs typeface="Times New Roman" pitchFamily="18" charset="0"/>
              </a:rPr>
              <a:t>培養水</a:t>
            </a:r>
          </a:p>
        </p:txBody>
      </p:sp>
      <p:sp>
        <p:nvSpPr>
          <p:cNvPr id="60" name="矩形 59"/>
          <p:cNvSpPr/>
          <p:nvPr/>
        </p:nvSpPr>
        <p:spPr>
          <a:xfrm>
            <a:off x="1926787" y="6066401"/>
            <a:ext cx="1646774"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B32. </a:t>
            </a:r>
            <a:r>
              <a:rPr lang="zh-TW" altLang="en-US" dirty="0">
                <a:solidFill>
                  <a:prstClr val="black"/>
                </a:solidFill>
                <a:latin typeface="Times New Roman" pitchFamily="18" charset="0"/>
                <a:ea typeface="標楷體" pitchFamily="65" charset="-120"/>
                <a:cs typeface="Times New Roman" pitchFamily="18" charset="0"/>
              </a:rPr>
              <a:t>菌控制</a:t>
            </a:r>
          </a:p>
        </p:txBody>
      </p:sp>
      <p:sp>
        <p:nvSpPr>
          <p:cNvPr id="61" name="矩形 60"/>
          <p:cNvSpPr/>
          <p:nvPr/>
        </p:nvSpPr>
        <p:spPr>
          <a:xfrm>
            <a:off x="3743294" y="1978825"/>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C11. </a:t>
            </a:r>
            <a:r>
              <a:rPr lang="zh-TW" altLang="en-US" dirty="0">
                <a:solidFill>
                  <a:prstClr val="black"/>
                </a:solidFill>
                <a:latin typeface="Times New Roman" pitchFamily="18" charset="0"/>
                <a:ea typeface="標楷體" pitchFamily="65" charset="-120"/>
                <a:cs typeface="Times New Roman" pitchFamily="18" charset="0"/>
              </a:rPr>
              <a:t>結構</a:t>
            </a:r>
          </a:p>
        </p:txBody>
      </p:sp>
      <p:sp>
        <p:nvSpPr>
          <p:cNvPr id="62" name="矩形 61"/>
          <p:cNvSpPr/>
          <p:nvPr/>
        </p:nvSpPr>
        <p:spPr>
          <a:xfrm>
            <a:off x="3736538" y="3185933"/>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C21. </a:t>
            </a:r>
            <a:r>
              <a:rPr lang="zh-TW" altLang="en-US" dirty="0">
                <a:solidFill>
                  <a:prstClr val="black"/>
                </a:solidFill>
                <a:latin typeface="Times New Roman" pitchFamily="18" charset="0"/>
                <a:ea typeface="標楷體" pitchFamily="65" charset="-120"/>
                <a:cs typeface="Times New Roman" pitchFamily="18" charset="0"/>
              </a:rPr>
              <a:t>管路</a:t>
            </a:r>
          </a:p>
        </p:txBody>
      </p:sp>
      <p:sp>
        <p:nvSpPr>
          <p:cNvPr id="63" name="矩形 62"/>
          <p:cNvSpPr/>
          <p:nvPr/>
        </p:nvSpPr>
        <p:spPr>
          <a:xfrm>
            <a:off x="3743294" y="3533207"/>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C21. </a:t>
            </a:r>
            <a:r>
              <a:rPr lang="zh-TW" altLang="en-US" dirty="0">
                <a:solidFill>
                  <a:prstClr val="black"/>
                </a:solidFill>
                <a:latin typeface="Times New Roman" pitchFamily="18" charset="0"/>
                <a:ea typeface="標楷體" pitchFamily="65" charset="-120"/>
                <a:cs typeface="Times New Roman" pitchFamily="18" charset="0"/>
              </a:rPr>
              <a:t>桶槽</a:t>
            </a:r>
          </a:p>
        </p:txBody>
      </p:sp>
      <p:sp>
        <p:nvSpPr>
          <p:cNvPr id="64" name="矩形 63"/>
          <p:cNvSpPr/>
          <p:nvPr/>
        </p:nvSpPr>
        <p:spPr>
          <a:xfrm>
            <a:off x="3743294" y="4339845"/>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C31. </a:t>
            </a:r>
            <a:r>
              <a:rPr lang="zh-TW" altLang="en-US" dirty="0">
                <a:solidFill>
                  <a:prstClr val="black"/>
                </a:solidFill>
                <a:latin typeface="Times New Roman" pitchFamily="18" charset="0"/>
                <a:ea typeface="標楷體" pitchFamily="65" charset="-120"/>
                <a:cs typeface="Times New Roman" pitchFamily="18" charset="0"/>
              </a:rPr>
              <a:t>土壤</a:t>
            </a:r>
          </a:p>
        </p:txBody>
      </p:sp>
      <p:sp>
        <p:nvSpPr>
          <p:cNvPr id="65" name="矩形 64"/>
          <p:cNvSpPr/>
          <p:nvPr/>
        </p:nvSpPr>
        <p:spPr>
          <a:xfrm>
            <a:off x="3736538" y="4674938"/>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C32. </a:t>
            </a:r>
            <a:r>
              <a:rPr lang="zh-TW" altLang="en-US" dirty="0">
                <a:solidFill>
                  <a:prstClr val="black"/>
                </a:solidFill>
                <a:latin typeface="Times New Roman" pitchFamily="18" charset="0"/>
                <a:ea typeface="標楷體" pitchFamily="65" charset="-120"/>
                <a:cs typeface="Times New Roman" pitchFamily="18" charset="0"/>
              </a:rPr>
              <a:t>水</a:t>
            </a:r>
          </a:p>
        </p:txBody>
      </p:sp>
      <p:sp>
        <p:nvSpPr>
          <p:cNvPr id="66" name="矩形 65"/>
          <p:cNvSpPr/>
          <p:nvPr/>
        </p:nvSpPr>
        <p:spPr>
          <a:xfrm>
            <a:off x="3736538" y="5015411"/>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C33. </a:t>
            </a:r>
            <a:r>
              <a:rPr lang="zh-TW" altLang="en-US" dirty="0">
                <a:solidFill>
                  <a:prstClr val="black"/>
                </a:solidFill>
                <a:latin typeface="Times New Roman" pitchFamily="18" charset="0"/>
                <a:ea typeface="標楷體" pitchFamily="65" charset="-120"/>
                <a:cs typeface="Times New Roman" pitchFamily="18" charset="0"/>
              </a:rPr>
              <a:t>營養液</a:t>
            </a:r>
          </a:p>
        </p:txBody>
      </p:sp>
      <p:sp>
        <p:nvSpPr>
          <p:cNvPr id="67" name="矩形 66"/>
          <p:cNvSpPr/>
          <p:nvPr/>
        </p:nvSpPr>
        <p:spPr>
          <a:xfrm>
            <a:off x="3736538" y="5847741"/>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C41. </a:t>
            </a:r>
            <a:r>
              <a:rPr lang="zh-TW" altLang="en-US" dirty="0">
                <a:solidFill>
                  <a:prstClr val="black"/>
                </a:solidFill>
                <a:latin typeface="Times New Roman" pitchFamily="18" charset="0"/>
                <a:ea typeface="標楷體" pitchFamily="65" charset="-120"/>
                <a:cs typeface="Times New Roman" pitchFamily="18" charset="0"/>
              </a:rPr>
              <a:t>元件控制</a:t>
            </a:r>
          </a:p>
        </p:txBody>
      </p:sp>
      <p:sp>
        <p:nvSpPr>
          <p:cNvPr id="68" name="矩形 67"/>
          <p:cNvSpPr/>
          <p:nvPr/>
        </p:nvSpPr>
        <p:spPr>
          <a:xfrm>
            <a:off x="5558424" y="1642894"/>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D1.</a:t>
            </a:r>
            <a:r>
              <a:rPr lang="zh-TW" altLang="en-US" b="1" dirty="0">
                <a:solidFill>
                  <a:prstClr val="white"/>
                </a:solidFill>
                <a:latin typeface="Times New Roman" pitchFamily="18" charset="0"/>
                <a:ea typeface="標楷體" panose="03000509000000000000" pitchFamily="65" charset="-120"/>
                <a:cs typeface="Times New Roman" pitchFamily="18" charset="0"/>
              </a:rPr>
              <a:t> 刀具</a:t>
            </a:r>
          </a:p>
        </p:txBody>
      </p:sp>
      <p:sp>
        <p:nvSpPr>
          <p:cNvPr id="69" name="矩形 68"/>
          <p:cNvSpPr/>
          <p:nvPr/>
        </p:nvSpPr>
        <p:spPr>
          <a:xfrm>
            <a:off x="5558424" y="2845729"/>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D2.</a:t>
            </a:r>
            <a:r>
              <a:rPr lang="zh-TW" altLang="en-US" b="1" dirty="0">
                <a:solidFill>
                  <a:prstClr val="white"/>
                </a:solidFill>
                <a:latin typeface="Times New Roman" pitchFamily="18" charset="0"/>
                <a:ea typeface="標楷體" panose="03000509000000000000" pitchFamily="65" charset="-120"/>
                <a:cs typeface="Times New Roman" pitchFamily="18" charset="0"/>
              </a:rPr>
              <a:t> 結構</a:t>
            </a:r>
          </a:p>
        </p:txBody>
      </p:sp>
      <p:sp>
        <p:nvSpPr>
          <p:cNvPr id="70" name="矩形 69"/>
          <p:cNvSpPr/>
          <p:nvPr/>
        </p:nvSpPr>
        <p:spPr>
          <a:xfrm>
            <a:off x="5555052" y="4056416"/>
            <a:ext cx="1655000"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D3.</a:t>
            </a:r>
            <a:r>
              <a:rPr lang="zh-TW" altLang="en-US" b="1" dirty="0">
                <a:solidFill>
                  <a:prstClr val="white"/>
                </a:solidFill>
                <a:latin typeface="Times New Roman" pitchFamily="18" charset="0"/>
                <a:ea typeface="標楷體" panose="03000509000000000000" pitchFamily="65" charset="-120"/>
                <a:cs typeface="Times New Roman" pitchFamily="18" charset="0"/>
              </a:rPr>
              <a:t> 自動化</a:t>
            </a:r>
          </a:p>
        </p:txBody>
      </p:sp>
      <p:sp>
        <p:nvSpPr>
          <p:cNvPr id="71" name="矩形 70"/>
          <p:cNvSpPr/>
          <p:nvPr/>
        </p:nvSpPr>
        <p:spPr>
          <a:xfrm>
            <a:off x="92766" y="2755934"/>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A2.</a:t>
            </a:r>
            <a:r>
              <a:rPr lang="zh-TW" altLang="en-US" b="1" dirty="0">
                <a:solidFill>
                  <a:prstClr val="white"/>
                </a:solidFill>
                <a:latin typeface="Times New Roman" pitchFamily="18" charset="0"/>
                <a:ea typeface="標楷體" panose="03000509000000000000" pitchFamily="65" charset="-120"/>
                <a:cs typeface="Times New Roman" pitchFamily="18" charset="0"/>
              </a:rPr>
              <a:t> 材料加工</a:t>
            </a:r>
          </a:p>
        </p:txBody>
      </p:sp>
      <p:sp>
        <p:nvSpPr>
          <p:cNvPr id="72" name="矩形 71"/>
          <p:cNvSpPr/>
          <p:nvPr/>
        </p:nvSpPr>
        <p:spPr>
          <a:xfrm>
            <a:off x="92766" y="1978825"/>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A11. </a:t>
            </a:r>
            <a:r>
              <a:rPr lang="zh-TW" altLang="en-US" dirty="0">
                <a:solidFill>
                  <a:prstClr val="black"/>
                </a:solidFill>
                <a:latin typeface="Times New Roman" pitchFamily="18" charset="0"/>
                <a:ea typeface="標楷體" pitchFamily="65" charset="-120"/>
                <a:cs typeface="Times New Roman" pitchFamily="18" charset="0"/>
              </a:rPr>
              <a:t>溫室設計</a:t>
            </a:r>
          </a:p>
        </p:txBody>
      </p:sp>
      <p:sp>
        <p:nvSpPr>
          <p:cNvPr id="73" name="矩形 72"/>
          <p:cNvSpPr/>
          <p:nvPr/>
        </p:nvSpPr>
        <p:spPr>
          <a:xfrm>
            <a:off x="92766" y="2323713"/>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A12. </a:t>
            </a:r>
            <a:r>
              <a:rPr lang="zh-TW" altLang="en-US" dirty="0">
                <a:solidFill>
                  <a:prstClr val="black"/>
                </a:solidFill>
                <a:latin typeface="Times New Roman" pitchFamily="18" charset="0"/>
                <a:ea typeface="標楷體" pitchFamily="65" charset="-120"/>
                <a:cs typeface="Times New Roman" pitchFamily="18" charset="0"/>
              </a:rPr>
              <a:t>結構材料</a:t>
            </a:r>
          </a:p>
        </p:txBody>
      </p:sp>
      <p:sp>
        <p:nvSpPr>
          <p:cNvPr id="74" name="矩形 73"/>
          <p:cNvSpPr/>
          <p:nvPr/>
        </p:nvSpPr>
        <p:spPr>
          <a:xfrm>
            <a:off x="92766" y="3100822"/>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A21. </a:t>
            </a:r>
            <a:r>
              <a:rPr lang="zh-TW" altLang="en-US" dirty="0">
                <a:solidFill>
                  <a:prstClr val="black"/>
                </a:solidFill>
                <a:latin typeface="Times New Roman" pitchFamily="18" charset="0"/>
                <a:ea typeface="標楷體" pitchFamily="65" charset="-120"/>
                <a:cs typeface="Times New Roman" pitchFamily="18" charset="0"/>
              </a:rPr>
              <a:t>金屬成形</a:t>
            </a:r>
          </a:p>
        </p:txBody>
      </p:sp>
      <p:sp>
        <p:nvSpPr>
          <p:cNvPr id="75" name="矩形 74"/>
          <p:cNvSpPr/>
          <p:nvPr/>
        </p:nvSpPr>
        <p:spPr>
          <a:xfrm>
            <a:off x="92766" y="3438470"/>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A22. </a:t>
            </a:r>
            <a:r>
              <a:rPr lang="zh-TW" altLang="en-US" dirty="0">
                <a:solidFill>
                  <a:prstClr val="black"/>
                </a:solidFill>
                <a:latin typeface="Times New Roman" pitchFamily="18" charset="0"/>
                <a:ea typeface="標楷體" pitchFamily="65" charset="-120"/>
                <a:cs typeface="Times New Roman" pitchFamily="18" charset="0"/>
              </a:rPr>
              <a:t>金屬加工</a:t>
            </a:r>
          </a:p>
        </p:txBody>
      </p:sp>
      <p:sp>
        <p:nvSpPr>
          <p:cNvPr id="76" name="矩形 75"/>
          <p:cNvSpPr/>
          <p:nvPr/>
        </p:nvSpPr>
        <p:spPr>
          <a:xfrm>
            <a:off x="92766" y="3761339"/>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A23. </a:t>
            </a:r>
            <a:r>
              <a:rPr lang="zh-TW" altLang="en-US" dirty="0">
                <a:solidFill>
                  <a:prstClr val="black"/>
                </a:solidFill>
                <a:latin typeface="Times New Roman" pitchFamily="18" charset="0"/>
                <a:ea typeface="標楷體" pitchFamily="65" charset="-120"/>
                <a:cs typeface="Times New Roman" pitchFamily="18" charset="0"/>
              </a:rPr>
              <a:t>鍍鋅烤漆</a:t>
            </a:r>
          </a:p>
        </p:txBody>
      </p:sp>
      <p:sp>
        <p:nvSpPr>
          <p:cNvPr id="77" name="矩形 76"/>
          <p:cNvSpPr/>
          <p:nvPr/>
        </p:nvSpPr>
        <p:spPr>
          <a:xfrm>
            <a:off x="92766" y="4221049"/>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A3.</a:t>
            </a:r>
            <a:r>
              <a:rPr lang="zh-TW" altLang="en-US" b="1" dirty="0">
                <a:solidFill>
                  <a:prstClr val="white"/>
                </a:solidFill>
                <a:latin typeface="Times New Roman" pitchFamily="18" charset="0"/>
                <a:ea typeface="標楷體" panose="03000509000000000000" pitchFamily="65" charset="-120"/>
                <a:cs typeface="Times New Roman" pitchFamily="18" charset="0"/>
              </a:rPr>
              <a:t> 連結組裝</a:t>
            </a:r>
          </a:p>
        </p:txBody>
      </p:sp>
      <p:sp>
        <p:nvSpPr>
          <p:cNvPr id="78" name="矩形 77"/>
          <p:cNvSpPr/>
          <p:nvPr/>
        </p:nvSpPr>
        <p:spPr>
          <a:xfrm>
            <a:off x="92766" y="4565937"/>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A31. </a:t>
            </a:r>
            <a:r>
              <a:rPr lang="zh-TW" altLang="en-US" dirty="0">
                <a:solidFill>
                  <a:prstClr val="black"/>
                </a:solidFill>
                <a:latin typeface="Times New Roman" pitchFamily="18" charset="0"/>
                <a:ea typeface="標楷體" pitchFamily="65" charset="-120"/>
                <a:cs typeface="Times New Roman" pitchFamily="18" charset="0"/>
              </a:rPr>
              <a:t>結合處理</a:t>
            </a:r>
          </a:p>
        </p:txBody>
      </p:sp>
      <p:sp>
        <p:nvSpPr>
          <p:cNvPr id="79" name="矩形 78"/>
          <p:cNvSpPr/>
          <p:nvPr/>
        </p:nvSpPr>
        <p:spPr>
          <a:xfrm>
            <a:off x="92766" y="4903585"/>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A32.</a:t>
            </a:r>
            <a:r>
              <a:rPr lang="zh-TW" altLang="en-US" dirty="0">
                <a:solidFill>
                  <a:prstClr val="black"/>
                </a:solidFill>
                <a:latin typeface="Times New Roman" pitchFamily="18" charset="0"/>
                <a:ea typeface="標楷體" pitchFamily="65" charset="-120"/>
                <a:cs typeface="Times New Roman" pitchFamily="18" charset="0"/>
              </a:rPr>
              <a:t> 連結元件</a:t>
            </a:r>
          </a:p>
        </p:txBody>
      </p:sp>
      <p:sp>
        <p:nvSpPr>
          <p:cNvPr id="80" name="矩形 79"/>
          <p:cNvSpPr/>
          <p:nvPr/>
        </p:nvSpPr>
        <p:spPr>
          <a:xfrm>
            <a:off x="92766" y="5360299"/>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A4.</a:t>
            </a:r>
            <a:r>
              <a:rPr lang="zh-TW" altLang="en-US" b="1" dirty="0">
                <a:solidFill>
                  <a:prstClr val="white"/>
                </a:solidFill>
                <a:latin typeface="Times New Roman" pitchFamily="18" charset="0"/>
                <a:ea typeface="標楷體" panose="03000509000000000000" pitchFamily="65" charset="-120"/>
                <a:cs typeface="Times New Roman" pitchFamily="18" charset="0"/>
              </a:rPr>
              <a:t> 防颱強化</a:t>
            </a:r>
          </a:p>
        </p:txBody>
      </p:sp>
      <p:sp>
        <p:nvSpPr>
          <p:cNvPr id="81" name="矩形 80"/>
          <p:cNvSpPr/>
          <p:nvPr/>
        </p:nvSpPr>
        <p:spPr>
          <a:xfrm>
            <a:off x="92766" y="6045660"/>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A42. </a:t>
            </a:r>
            <a:r>
              <a:rPr lang="zh-TW" altLang="en-US" dirty="0">
                <a:solidFill>
                  <a:prstClr val="black"/>
                </a:solidFill>
                <a:latin typeface="Times New Roman" pitchFamily="18" charset="0"/>
                <a:ea typeface="標楷體" pitchFamily="65" charset="-120"/>
                <a:cs typeface="Times New Roman" pitchFamily="18" charset="0"/>
              </a:rPr>
              <a:t>內部強化</a:t>
            </a:r>
          </a:p>
        </p:txBody>
      </p:sp>
      <p:sp>
        <p:nvSpPr>
          <p:cNvPr id="82" name="矩形 81"/>
          <p:cNvSpPr/>
          <p:nvPr/>
        </p:nvSpPr>
        <p:spPr>
          <a:xfrm>
            <a:off x="92766" y="6390548"/>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A43. </a:t>
            </a:r>
            <a:r>
              <a:rPr lang="zh-TW" altLang="en-US" dirty="0">
                <a:solidFill>
                  <a:prstClr val="black"/>
                </a:solidFill>
                <a:latin typeface="Times New Roman" pitchFamily="18" charset="0"/>
                <a:ea typeface="標楷體" pitchFamily="65" charset="-120"/>
                <a:cs typeface="Times New Roman" pitchFamily="18" charset="0"/>
              </a:rPr>
              <a:t>破風強化</a:t>
            </a:r>
          </a:p>
        </p:txBody>
      </p:sp>
      <p:sp>
        <p:nvSpPr>
          <p:cNvPr id="83" name="矩形 82"/>
          <p:cNvSpPr/>
          <p:nvPr/>
        </p:nvSpPr>
        <p:spPr>
          <a:xfrm>
            <a:off x="3743294" y="2841045"/>
            <a:ext cx="1644872"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C2.</a:t>
            </a:r>
            <a:r>
              <a:rPr lang="zh-TW" altLang="en-US" b="1" dirty="0">
                <a:solidFill>
                  <a:prstClr val="white"/>
                </a:solidFill>
                <a:latin typeface="Times New Roman" pitchFamily="18" charset="0"/>
                <a:ea typeface="標楷體" panose="03000509000000000000" pitchFamily="65" charset="-120"/>
                <a:cs typeface="Times New Roman" pitchFamily="18" charset="0"/>
              </a:rPr>
              <a:t> 管路</a:t>
            </a:r>
          </a:p>
        </p:txBody>
      </p:sp>
      <p:sp>
        <p:nvSpPr>
          <p:cNvPr id="84" name="矩形 83"/>
          <p:cNvSpPr/>
          <p:nvPr/>
        </p:nvSpPr>
        <p:spPr>
          <a:xfrm>
            <a:off x="3743294" y="2323713"/>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C12. </a:t>
            </a:r>
            <a:r>
              <a:rPr lang="zh-TW" altLang="en-US" dirty="0">
                <a:solidFill>
                  <a:prstClr val="black"/>
                </a:solidFill>
                <a:latin typeface="Times New Roman" pitchFamily="18" charset="0"/>
                <a:ea typeface="標楷體" pitchFamily="65" charset="-120"/>
                <a:cs typeface="Times New Roman" pitchFamily="18" charset="0"/>
              </a:rPr>
              <a:t>自動化</a:t>
            </a:r>
          </a:p>
        </p:txBody>
      </p:sp>
      <p:sp>
        <p:nvSpPr>
          <p:cNvPr id="85" name="矩形 84"/>
          <p:cNvSpPr/>
          <p:nvPr/>
        </p:nvSpPr>
        <p:spPr>
          <a:xfrm>
            <a:off x="3743294" y="3990452"/>
            <a:ext cx="1644872"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C3.</a:t>
            </a:r>
            <a:r>
              <a:rPr lang="zh-TW" altLang="en-US" b="1" dirty="0">
                <a:solidFill>
                  <a:prstClr val="white"/>
                </a:solidFill>
                <a:latin typeface="Times New Roman" pitchFamily="18" charset="0"/>
                <a:ea typeface="標楷體" panose="03000509000000000000" pitchFamily="65" charset="-120"/>
                <a:cs typeface="Times New Roman" pitchFamily="18" charset="0"/>
              </a:rPr>
              <a:t> 資材</a:t>
            </a:r>
          </a:p>
        </p:txBody>
      </p:sp>
      <p:sp>
        <p:nvSpPr>
          <p:cNvPr id="86" name="矩形 85"/>
          <p:cNvSpPr/>
          <p:nvPr/>
        </p:nvSpPr>
        <p:spPr>
          <a:xfrm>
            <a:off x="3743294" y="5502853"/>
            <a:ext cx="1644872"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C4.</a:t>
            </a:r>
            <a:r>
              <a:rPr lang="zh-TW" altLang="en-US" b="1" dirty="0">
                <a:solidFill>
                  <a:prstClr val="white"/>
                </a:solidFill>
                <a:latin typeface="Times New Roman" pitchFamily="18" charset="0"/>
                <a:ea typeface="標楷體" panose="03000509000000000000" pitchFamily="65" charset="-120"/>
                <a:cs typeface="Times New Roman" pitchFamily="18" charset="0"/>
              </a:rPr>
              <a:t> 控制</a:t>
            </a:r>
          </a:p>
        </p:txBody>
      </p:sp>
      <p:sp>
        <p:nvSpPr>
          <p:cNvPr id="87" name="矩形 86"/>
          <p:cNvSpPr/>
          <p:nvPr/>
        </p:nvSpPr>
        <p:spPr>
          <a:xfrm>
            <a:off x="5558424" y="1987782"/>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D11. </a:t>
            </a:r>
            <a:r>
              <a:rPr lang="zh-TW" altLang="en-US" dirty="0">
                <a:solidFill>
                  <a:prstClr val="black"/>
                </a:solidFill>
                <a:latin typeface="Times New Roman" pitchFamily="18" charset="0"/>
                <a:ea typeface="標楷體" pitchFamily="65" charset="-120"/>
                <a:cs typeface="Times New Roman" pitchFamily="18" charset="0"/>
              </a:rPr>
              <a:t>結構</a:t>
            </a:r>
          </a:p>
        </p:txBody>
      </p:sp>
      <p:sp>
        <p:nvSpPr>
          <p:cNvPr id="88" name="矩形 87"/>
          <p:cNvSpPr/>
          <p:nvPr/>
        </p:nvSpPr>
        <p:spPr>
          <a:xfrm>
            <a:off x="5558424" y="2336079"/>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D12. </a:t>
            </a:r>
            <a:r>
              <a:rPr lang="zh-TW" altLang="en-US" dirty="0">
                <a:solidFill>
                  <a:prstClr val="black"/>
                </a:solidFill>
                <a:latin typeface="Times New Roman" pitchFamily="18" charset="0"/>
                <a:ea typeface="標楷體" pitchFamily="65" charset="-120"/>
                <a:cs typeface="Times New Roman" pitchFamily="18" charset="0"/>
              </a:rPr>
              <a:t>材料</a:t>
            </a:r>
          </a:p>
        </p:txBody>
      </p:sp>
      <p:sp>
        <p:nvSpPr>
          <p:cNvPr id="89" name="矩形 88"/>
          <p:cNvSpPr/>
          <p:nvPr/>
        </p:nvSpPr>
        <p:spPr>
          <a:xfrm>
            <a:off x="5555052" y="3190447"/>
            <a:ext cx="1655000"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D21. </a:t>
            </a:r>
            <a:r>
              <a:rPr lang="zh-TW" altLang="en-US" dirty="0">
                <a:solidFill>
                  <a:prstClr val="black"/>
                </a:solidFill>
                <a:latin typeface="Times New Roman" pitchFamily="18" charset="0"/>
                <a:ea typeface="標楷體" pitchFamily="65" charset="-120"/>
                <a:cs typeface="Times New Roman" pitchFamily="18" charset="0"/>
              </a:rPr>
              <a:t>機構</a:t>
            </a:r>
          </a:p>
        </p:txBody>
      </p:sp>
      <p:sp>
        <p:nvSpPr>
          <p:cNvPr id="90" name="矩形 89"/>
          <p:cNvSpPr/>
          <p:nvPr/>
        </p:nvSpPr>
        <p:spPr>
          <a:xfrm>
            <a:off x="5555052" y="3533207"/>
            <a:ext cx="1655000"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D22. </a:t>
            </a:r>
            <a:r>
              <a:rPr lang="zh-TW" altLang="en-US" dirty="0">
                <a:solidFill>
                  <a:prstClr val="black"/>
                </a:solidFill>
                <a:latin typeface="Times New Roman" pitchFamily="18" charset="0"/>
                <a:ea typeface="標楷體" pitchFamily="65" charset="-120"/>
                <a:cs typeface="Times New Roman" pitchFamily="18" charset="0"/>
              </a:rPr>
              <a:t>材料應用</a:t>
            </a:r>
          </a:p>
        </p:txBody>
      </p:sp>
      <p:sp>
        <p:nvSpPr>
          <p:cNvPr id="91" name="矩形 90"/>
          <p:cNvSpPr/>
          <p:nvPr/>
        </p:nvSpPr>
        <p:spPr>
          <a:xfrm>
            <a:off x="5558424" y="4410178"/>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D31.</a:t>
            </a:r>
            <a:r>
              <a:rPr lang="zh-TW" altLang="en-US" dirty="0">
                <a:solidFill>
                  <a:prstClr val="black"/>
                </a:solidFill>
                <a:latin typeface="Times New Roman" pitchFamily="18" charset="0"/>
                <a:ea typeface="標楷體" pitchFamily="65" charset="-120"/>
                <a:cs typeface="Times New Roman" pitchFamily="18" charset="0"/>
              </a:rPr>
              <a:t>元件控制</a:t>
            </a:r>
          </a:p>
        </p:txBody>
      </p:sp>
      <p:sp>
        <p:nvSpPr>
          <p:cNvPr id="92" name="矩形 91"/>
          <p:cNvSpPr/>
          <p:nvPr/>
        </p:nvSpPr>
        <p:spPr>
          <a:xfrm>
            <a:off x="5555052" y="4758925"/>
            <a:ext cx="1655000"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D32.</a:t>
            </a:r>
            <a:r>
              <a:rPr lang="zh-TW" altLang="en-US" dirty="0">
                <a:solidFill>
                  <a:prstClr val="black"/>
                </a:solidFill>
                <a:latin typeface="Times New Roman" pitchFamily="18" charset="0"/>
                <a:ea typeface="標楷體" pitchFamily="65" charset="-120"/>
                <a:cs typeface="Times New Roman" pitchFamily="18" charset="0"/>
              </a:rPr>
              <a:t>系統設計</a:t>
            </a:r>
          </a:p>
        </p:txBody>
      </p:sp>
      <p:sp>
        <p:nvSpPr>
          <p:cNvPr id="93" name="矩形 92"/>
          <p:cNvSpPr/>
          <p:nvPr/>
        </p:nvSpPr>
        <p:spPr>
          <a:xfrm>
            <a:off x="3743294" y="6192629"/>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C42. </a:t>
            </a:r>
            <a:r>
              <a:rPr lang="zh-TW" altLang="en-US" dirty="0">
                <a:solidFill>
                  <a:prstClr val="black"/>
                </a:solidFill>
                <a:latin typeface="Times New Roman" pitchFamily="18" charset="0"/>
                <a:ea typeface="標楷體" pitchFamily="65" charset="-120"/>
                <a:cs typeface="Times New Roman" pitchFamily="18" charset="0"/>
              </a:rPr>
              <a:t>系統設計</a:t>
            </a:r>
          </a:p>
        </p:txBody>
      </p:sp>
      <p:sp>
        <p:nvSpPr>
          <p:cNvPr id="94" name="矩形 93"/>
          <p:cNvSpPr/>
          <p:nvPr/>
        </p:nvSpPr>
        <p:spPr>
          <a:xfrm>
            <a:off x="7380312" y="853393"/>
            <a:ext cx="1651628"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E.</a:t>
            </a:r>
            <a:r>
              <a:rPr lang="zh-TW" altLang="en-US" sz="2000" b="1" dirty="0">
                <a:solidFill>
                  <a:prstClr val="black"/>
                </a:solidFill>
                <a:latin typeface="Times New Roman" pitchFamily="18" charset="0"/>
                <a:ea typeface="標楷體" panose="03000509000000000000" pitchFamily="65" charset="-120"/>
                <a:cs typeface="Times New Roman" pitchFamily="18" charset="0"/>
              </a:rPr>
              <a:t>農產加工</a:t>
            </a:r>
          </a:p>
        </p:txBody>
      </p:sp>
      <p:sp>
        <p:nvSpPr>
          <p:cNvPr id="95" name="矩形 94"/>
          <p:cNvSpPr/>
          <p:nvPr/>
        </p:nvSpPr>
        <p:spPr>
          <a:xfrm>
            <a:off x="92766" y="5700772"/>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A41. </a:t>
            </a:r>
            <a:r>
              <a:rPr lang="zh-TW" altLang="en-US" dirty="0">
                <a:solidFill>
                  <a:prstClr val="black"/>
                </a:solidFill>
                <a:latin typeface="Times New Roman" pitchFamily="18" charset="0"/>
                <a:ea typeface="標楷體" pitchFamily="65" charset="-120"/>
                <a:cs typeface="Times New Roman" pitchFamily="18" charset="0"/>
              </a:rPr>
              <a:t>結構強化</a:t>
            </a:r>
          </a:p>
        </p:txBody>
      </p:sp>
      <p:sp>
        <p:nvSpPr>
          <p:cNvPr id="96" name="矩形 95"/>
          <p:cNvSpPr/>
          <p:nvPr/>
        </p:nvSpPr>
        <p:spPr>
          <a:xfrm>
            <a:off x="7383684" y="1652605"/>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E1.</a:t>
            </a:r>
            <a:r>
              <a:rPr lang="zh-TW" altLang="en-US" b="1" dirty="0">
                <a:solidFill>
                  <a:prstClr val="white"/>
                </a:solidFill>
                <a:latin typeface="Times New Roman" pitchFamily="18" charset="0"/>
                <a:ea typeface="標楷體" panose="03000509000000000000" pitchFamily="65" charset="-120"/>
                <a:cs typeface="Times New Roman" pitchFamily="18" charset="0"/>
              </a:rPr>
              <a:t> 加工機具</a:t>
            </a:r>
          </a:p>
        </p:txBody>
      </p:sp>
      <p:sp>
        <p:nvSpPr>
          <p:cNvPr id="97" name="矩形 96"/>
          <p:cNvSpPr/>
          <p:nvPr/>
        </p:nvSpPr>
        <p:spPr>
          <a:xfrm>
            <a:off x="7383684" y="2855440"/>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E2.</a:t>
            </a:r>
            <a:r>
              <a:rPr lang="zh-TW" altLang="en-US" b="1" dirty="0">
                <a:solidFill>
                  <a:prstClr val="white"/>
                </a:solidFill>
                <a:latin typeface="Times New Roman" pitchFamily="18" charset="0"/>
                <a:ea typeface="標楷體" panose="03000509000000000000" pitchFamily="65" charset="-120"/>
                <a:cs typeface="Times New Roman" pitchFamily="18" charset="0"/>
              </a:rPr>
              <a:t> 控制系統</a:t>
            </a:r>
          </a:p>
        </p:txBody>
      </p:sp>
      <p:sp>
        <p:nvSpPr>
          <p:cNvPr id="98" name="矩形 97"/>
          <p:cNvSpPr/>
          <p:nvPr/>
        </p:nvSpPr>
        <p:spPr>
          <a:xfrm>
            <a:off x="7380312" y="4066127"/>
            <a:ext cx="1655000"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E3.</a:t>
            </a:r>
            <a:r>
              <a:rPr lang="zh-TW" altLang="en-US" b="1" dirty="0">
                <a:solidFill>
                  <a:prstClr val="white"/>
                </a:solidFill>
                <a:latin typeface="Times New Roman" pitchFamily="18" charset="0"/>
                <a:ea typeface="標楷體" panose="03000509000000000000" pitchFamily="65" charset="-120"/>
                <a:cs typeface="Times New Roman" pitchFamily="18" charset="0"/>
              </a:rPr>
              <a:t> 物流運送</a:t>
            </a:r>
          </a:p>
        </p:txBody>
      </p:sp>
      <p:sp>
        <p:nvSpPr>
          <p:cNvPr id="101" name="矩形 100"/>
          <p:cNvSpPr/>
          <p:nvPr/>
        </p:nvSpPr>
        <p:spPr>
          <a:xfrm>
            <a:off x="7383684" y="4419889"/>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E31.</a:t>
            </a:r>
            <a:r>
              <a:rPr lang="zh-TW" altLang="en-US" dirty="0">
                <a:solidFill>
                  <a:prstClr val="black"/>
                </a:solidFill>
                <a:latin typeface="Times New Roman" pitchFamily="18" charset="0"/>
                <a:ea typeface="標楷體" pitchFamily="65" charset="-120"/>
                <a:cs typeface="Times New Roman" pitchFamily="18" charset="0"/>
              </a:rPr>
              <a:t> 保鮮運送</a:t>
            </a:r>
          </a:p>
        </p:txBody>
      </p:sp>
      <p:sp>
        <p:nvSpPr>
          <p:cNvPr id="102" name="矩形 101"/>
          <p:cNvSpPr/>
          <p:nvPr/>
        </p:nvSpPr>
        <p:spPr>
          <a:xfrm>
            <a:off x="7383684" y="1997493"/>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E11. </a:t>
            </a:r>
            <a:r>
              <a:rPr lang="zh-TW" altLang="en-US" dirty="0">
                <a:solidFill>
                  <a:prstClr val="black"/>
                </a:solidFill>
                <a:latin typeface="Times New Roman" pitchFamily="18" charset="0"/>
                <a:ea typeface="標楷體" pitchFamily="65" charset="-120"/>
                <a:cs typeface="Times New Roman" pitchFamily="18" charset="0"/>
              </a:rPr>
              <a:t>機具設計</a:t>
            </a:r>
          </a:p>
        </p:txBody>
      </p:sp>
      <p:sp>
        <p:nvSpPr>
          <p:cNvPr id="103" name="矩形 102"/>
          <p:cNvSpPr/>
          <p:nvPr/>
        </p:nvSpPr>
        <p:spPr>
          <a:xfrm>
            <a:off x="7383684" y="2345790"/>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E12. </a:t>
            </a:r>
            <a:r>
              <a:rPr lang="zh-TW" altLang="en-US" dirty="0">
                <a:solidFill>
                  <a:prstClr val="black"/>
                </a:solidFill>
                <a:latin typeface="Times New Roman" pitchFamily="18" charset="0"/>
                <a:ea typeface="標楷體" pitchFamily="65" charset="-120"/>
                <a:cs typeface="Times New Roman" pitchFamily="18" charset="0"/>
              </a:rPr>
              <a:t>結構材料</a:t>
            </a:r>
          </a:p>
        </p:txBody>
      </p:sp>
      <p:sp>
        <p:nvSpPr>
          <p:cNvPr id="104" name="矩形 103"/>
          <p:cNvSpPr/>
          <p:nvPr/>
        </p:nvSpPr>
        <p:spPr>
          <a:xfrm>
            <a:off x="7390440" y="3188319"/>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E21. </a:t>
            </a:r>
            <a:r>
              <a:rPr lang="zh-TW" altLang="en-US" dirty="0">
                <a:solidFill>
                  <a:prstClr val="black"/>
                </a:solidFill>
                <a:latin typeface="Times New Roman" pitchFamily="18" charset="0"/>
                <a:ea typeface="標楷體" pitchFamily="65" charset="-120"/>
                <a:cs typeface="Times New Roman" pitchFamily="18" charset="0"/>
              </a:rPr>
              <a:t>控制設計</a:t>
            </a:r>
          </a:p>
        </p:txBody>
      </p:sp>
      <p:sp>
        <p:nvSpPr>
          <p:cNvPr id="105" name="矩形 104"/>
          <p:cNvSpPr/>
          <p:nvPr/>
        </p:nvSpPr>
        <p:spPr>
          <a:xfrm>
            <a:off x="7380312" y="3533207"/>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E22. </a:t>
            </a:r>
            <a:r>
              <a:rPr lang="zh-TW" altLang="en-US" dirty="0">
                <a:solidFill>
                  <a:prstClr val="black"/>
                </a:solidFill>
                <a:latin typeface="Times New Roman" pitchFamily="18" charset="0"/>
                <a:ea typeface="標楷體" pitchFamily="65" charset="-120"/>
                <a:cs typeface="Times New Roman" pitchFamily="18" charset="0"/>
              </a:rPr>
              <a:t>系統建構</a:t>
            </a:r>
          </a:p>
        </p:txBody>
      </p:sp>
      <p:sp>
        <p:nvSpPr>
          <p:cNvPr id="106" name="矩形 105"/>
          <p:cNvSpPr/>
          <p:nvPr/>
        </p:nvSpPr>
        <p:spPr>
          <a:xfrm>
            <a:off x="7390440" y="4765956"/>
            <a:ext cx="1641500"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E32.</a:t>
            </a:r>
            <a:r>
              <a:rPr lang="zh-TW" altLang="en-US" dirty="0">
                <a:solidFill>
                  <a:prstClr val="black"/>
                </a:solidFill>
                <a:latin typeface="Times New Roman" pitchFamily="18" charset="0"/>
                <a:ea typeface="標楷體" pitchFamily="65" charset="-120"/>
                <a:cs typeface="Times New Roman" pitchFamily="18" charset="0"/>
              </a:rPr>
              <a:t> 品質確保</a:t>
            </a:r>
          </a:p>
        </p:txBody>
      </p:sp>
      <p:sp>
        <p:nvSpPr>
          <p:cNvPr id="99" name="標題 1"/>
          <p:cNvSpPr txBox="1">
            <a:spLocks/>
          </p:cNvSpPr>
          <p:nvPr/>
        </p:nvSpPr>
        <p:spPr>
          <a:xfrm>
            <a:off x="0" y="1"/>
            <a:ext cx="9144000" cy="520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400" b="1" dirty="0">
                <a:solidFill>
                  <a:srgbClr val="0000FF"/>
                </a:solidFill>
                <a:latin typeface="標楷體" pitchFamily="65" charset="-120"/>
                <a:ea typeface="標楷體" pitchFamily="65" charset="-120"/>
              </a:rPr>
              <a:t>(</a:t>
            </a:r>
            <a:r>
              <a:rPr lang="zh-TW" altLang="en-US" sz="2400" b="1" dirty="0">
                <a:solidFill>
                  <a:srgbClr val="0000FF"/>
                </a:solidFill>
                <a:latin typeface="標楷體" pitchFamily="65" charset="-120"/>
                <a:ea typeface="標楷體" pitchFamily="65" charset="-120"/>
              </a:rPr>
              <a:t>三</a:t>
            </a:r>
            <a:r>
              <a:rPr lang="en-US" altLang="zh-TW" sz="2400" b="1" dirty="0">
                <a:solidFill>
                  <a:srgbClr val="0000FF"/>
                </a:solidFill>
                <a:latin typeface="標楷體" pitchFamily="65" charset="-120"/>
                <a:ea typeface="標楷體" pitchFamily="65" charset="-120"/>
              </a:rPr>
              <a:t>)</a:t>
            </a:r>
            <a:r>
              <a:rPr lang="zh-TW" altLang="en-US" sz="2400" b="1" dirty="0">
                <a:solidFill>
                  <a:srgbClr val="0000FF"/>
                </a:solidFill>
                <a:latin typeface="標楷體" pitchFamily="65" charset="-120"/>
                <a:ea typeface="標楷體" pitchFamily="65" charset="-120"/>
              </a:rPr>
              <a:t> 研究內容</a:t>
            </a:r>
          </a:p>
        </p:txBody>
      </p:sp>
      <p:sp>
        <p:nvSpPr>
          <p:cNvPr id="100" name="矩形 99"/>
          <p:cNvSpPr/>
          <p:nvPr/>
        </p:nvSpPr>
        <p:spPr>
          <a:xfrm>
            <a:off x="1914652" y="4847382"/>
            <a:ext cx="1661336" cy="3094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B23. </a:t>
            </a:r>
            <a:r>
              <a:rPr lang="zh-TW" altLang="en-US" dirty="0">
                <a:solidFill>
                  <a:prstClr val="black"/>
                </a:solidFill>
                <a:latin typeface="Times New Roman" pitchFamily="18" charset="0"/>
                <a:ea typeface="標楷體" pitchFamily="65" charset="-120"/>
                <a:cs typeface="Times New Roman" pitchFamily="18" charset="0"/>
              </a:rPr>
              <a:t>光導光</a:t>
            </a:r>
            <a:endParaRPr lang="en-US" altLang="zh-TW" dirty="0">
              <a:solidFill>
                <a:prstClr val="black"/>
              </a:solidFill>
              <a:latin typeface="Times New Roman" pitchFamily="18" charset="0"/>
              <a:ea typeface="標楷體" pitchFamily="65" charset="-120"/>
              <a:cs typeface="Times New Roman" pitchFamily="18" charset="0"/>
            </a:endParaRPr>
          </a:p>
        </p:txBody>
      </p:sp>
      <p:sp>
        <p:nvSpPr>
          <p:cNvPr id="3" name="圓角矩形 2"/>
          <p:cNvSpPr/>
          <p:nvPr/>
        </p:nvSpPr>
        <p:spPr>
          <a:xfrm>
            <a:off x="0" y="685800"/>
            <a:ext cx="1828800" cy="61722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43</a:t>
            </a:fld>
            <a:endParaRPr lang="zh-TW" altLang="en-US" dirty="0">
              <a:solidFill>
                <a:prstClr val="black">
                  <a:tint val="75000"/>
                </a:prstClr>
              </a:solidFill>
            </a:endParaRPr>
          </a:p>
        </p:txBody>
      </p:sp>
    </p:spTree>
    <p:extLst>
      <p:ext uri="{BB962C8B-B14F-4D97-AF65-F5344CB8AC3E}">
        <p14:creationId xmlns:p14="http://schemas.microsoft.com/office/powerpoint/2010/main" val="1211310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4698600" y="1587279"/>
            <a:ext cx="1656184" cy="72008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a:solidFill>
                  <a:prstClr val="white"/>
                </a:solidFill>
                <a:latin typeface="標楷體" panose="03000509000000000000" pitchFamily="65" charset="-120"/>
                <a:ea typeface="標楷體" panose="03000509000000000000" pitchFamily="65" charset="-120"/>
              </a:rPr>
              <a:t>貌</a:t>
            </a:r>
          </a:p>
        </p:txBody>
      </p:sp>
      <p:sp>
        <p:nvSpPr>
          <p:cNvPr id="6" name="圓角矩形 5"/>
          <p:cNvSpPr/>
          <p:nvPr/>
        </p:nvSpPr>
        <p:spPr>
          <a:xfrm>
            <a:off x="776256" y="1583888"/>
            <a:ext cx="1607616" cy="72008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a:solidFill>
                  <a:prstClr val="white"/>
                </a:solidFill>
                <a:latin typeface="標楷體" panose="03000509000000000000" pitchFamily="65" charset="-120"/>
                <a:ea typeface="標楷體" panose="03000509000000000000" pitchFamily="65" charset="-120"/>
              </a:rPr>
              <a:t>質</a:t>
            </a:r>
          </a:p>
        </p:txBody>
      </p:sp>
      <p:sp>
        <p:nvSpPr>
          <p:cNvPr id="7" name="圓角矩形 6"/>
          <p:cNvSpPr/>
          <p:nvPr/>
        </p:nvSpPr>
        <p:spPr>
          <a:xfrm>
            <a:off x="6759709" y="1587279"/>
            <a:ext cx="1504876" cy="72008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a:solidFill>
                  <a:prstClr val="white"/>
                </a:solidFill>
                <a:latin typeface="標楷體" panose="03000509000000000000" pitchFamily="65" charset="-120"/>
                <a:ea typeface="標楷體" panose="03000509000000000000" pitchFamily="65" charset="-120"/>
              </a:rPr>
              <a:t>能</a:t>
            </a:r>
          </a:p>
        </p:txBody>
      </p:sp>
      <p:sp>
        <p:nvSpPr>
          <p:cNvPr id="8" name="圓角矩形 7"/>
          <p:cNvSpPr/>
          <p:nvPr/>
        </p:nvSpPr>
        <p:spPr>
          <a:xfrm>
            <a:off x="2788798" y="1583888"/>
            <a:ext cx="1504876" cy="72008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a:solidFill>
                  <a:prstClr val="white"/>
                </a:solidFill>
                <a:latin typeface="標楷體" panose="03000509000000000000" pitchFamily="65" charset="-120"/>
                <a:ea typeface="標楷體" panose="03000509000000000000" pitchFamily="65" charset="-120"/>
              </a:rPr>
              <a:t>型</a:t>
            </a:r>
          </a:p>
        </p:txBody>
      </p:sp>
      <p:sp>
        <p:nvSpPr>
          <p:cNvPr id="10" name="矩形 9"/>
          <p:cNvSpPr/>
          <p:nvPr/>
        </p:nvSpPr>
        <p:spPr>
          <a:xfrm>
            <a:off x="776256" y="2967349"/>
            <a:ext cx="1607616"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高強度</a:t>
            </a:r>
          </a:p>
        </p:txBody>
      </p:sp>
      <p:sp>
        <p:nvSpPr>
          <p:cNvPr id="11" name="矩形 10"/>
          <p:cNvSpPr/>
          <p:nvPr/>
        </p:nvSpPr>
        <p:spPr>
          <a:xfrm>
            <a:off x="776256" y="3300928"/>
            <a:ext cx="1607616"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高剛性</a:t>
            </a:r>
          </a:p>
        </p:txBody>
      </p:sp>
      <p:sp>
        <p:nvSpPr>
          <p:cNvPr id="13" name="橢圓 12"/>
          <p:cNvSpPr/>
          <p:nvPr/>
        </p:nvSpPr>
        <p:spPr>
          <a:xfrm>
            <a:off x="19635" y="4162080"/>
            <a:ext cx="1029790"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合金強化</a:t>
            </a:r>
            <a:endParaRPr lang="en-US" altLang="zh-TW" b="1" dirty="0">
              <a:solidFill>
                <a:prstClr val="black"/>
              </a:solidFill>
              <a:latin typeface="標楷體" pitchFamily="65" charset="-120"/>
              <a:ea typeface="標楷體" pitchFamily="65" charset="-120"/>
            </a:endParaRPr>
          </a:p>
        </p:txBody>
      </p:sp>
      <p:sp>
        <p:nvSpPr>
          <p:cNvPr id="14" name="橢圓 13"/>
          <p:cNvSpPr/>
          <p:nvPr/>
        </p:nvSpPr>
        <p:spPr>
          <a:xfrm>
            <a:off x="1065169" y="4151363"/>
            <a:ext cx="1029790"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晶粒細化</a:t>
            </a:r>
            <a:endParaRPr lang="en-US" altLang="zh-TW" b="1" dirty="0">
              <a:solidFill>
                <a:prstClr val="black"/>
              </a:solidFill>
              <a:latin typeface="標楷體" pitchFamily="65" charset="-120"/>
              <a:ea typeface="標楷體" pitchFamily="65" charset="-120"/>
            </a:endParaRPr>
          </a:p>
        </p:txBody>
      </p:sp>
      <p:sp>
        <p:nvSpPr>
          <p:cNvPr id="15" name="橢圓 14"/>
          <p:cNvSpPr/>
          <p:nvPr/>
        </p:nvSpPr>
        <p:spPr>
          <a:xfrm>
            <a:off x="2094959" y="4151362"/>
            <a:ext cx="1029790"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塑性硬化</a:t>
            </a:r>
            <a:endParaRPr lang="en-US" altLang="zh-TW" b="1" dirty="0">
              <a:solidFill>
                <a:prstClr val="black"/>
              </a:solidFill>
              <a:latin typeface="標楷體" pitchFamily="65" charset="-120"/>
              <a:ea typeface="標楷體" pitchFamily="65" charset="-120"/>
            </a:endParaRPr>
          </a:p>
        </p:txBody>
      </p:sp>
      <p:cxnSp>
        <p:nvCxnSpPr>
          <p:cNvPr id="16" name="直線單箭頭接點 15"/>
          <p:cNvCxnSpPr>
            <a:stCxn id="13" idx="0"/>
          </p:cNvCxnSpPr>
          <p:nvPr/>
        </p:nvCxnSpPr>
        <p:spPr>
          <a:xfrm flipV="1">
            <a:off x="534530" y="3624964"/>
            <a:ext cx="652721" cy="5371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stCxn id="14" idx="0"/>
            <a:endCxn id="11" idx="2"/>
          </p:cNvCxnSpPr>
          <p:nvPr/>
        </p:nvCxnSpPr>
        <p:spPr>
          <a:xfrm flipV="1">
            <a:off x="1580064" y="3624964"/>
            <a:ext cx="0" cy="5263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15" idx="0"/>
          </p:cNvCxnSpPr>
          <p:nvPr/>
        </p:nvCxnSpPr>
        <p:spPr>
          <a:xfrm flipH="1" flipV="1">
            <a:off x="1854910" y="3599489"/>
            <a:ext cx="754944" cy="55187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788798" y="3011732"/>
            <a:ext cx="1504877" cy="3054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高剖面係數</a:t>
            </a:r>
          </a:p>
        </p:txBody>
      </p:sp>
      <p:sp>
        <p:nvSpPr>
          <p:cNvPr id="29" name="矩形 28"/>
          <p:cNvSpPr/>
          <p:nvPr/>
        </p:nvSpPr>
        <p:spPr>
          <a:xfrm>
            <a:off x="2788797" y="3300928"/>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高結構組合</a:t>
            </a:r>
          </a:p>
        </p:txBody>
      </p:sp>
      <p:sp>
        <p:nvSpPr>
          <p:cNvPr id="30" name="向右箭號 29"/>
          <p:cNvSpPr/>
          <p:nvPr/>
        </p:nvSpPr>
        <p:spPr>
          <a:xfrm>
            <a:off x="2452647" y="1776300"/>
            <a:ext cx="336151"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1" name="向右箭號 30"/>
          <p:cNvSpPr/>
          <p:nvPr/>
        </p:nvSpPr>
        <p:spPr>
          <a:xfrm>
            <a:off x="4341346" y="1776300"/>
            <a:ext cx="336151"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2" name="向右箭號 31"/>
          <p:cNvSpPr/>
          <p:nvPr/>
        </p:nvSpPr>
        <p:spPr>
          <a:xfrm>
            <a:off x="6423558" y="1772909"/>
            <a:ext cx="336151"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3" name="向右箭號 32"/>
          <p:cNvSpPr/>
          <p:nvPr/>
        </p:nvSpPr>
        <p:spPr>
          <a:xfrm>
            <a:off x="2452646" y="3120366"/>
            <a:ext cx="336151" cy="342038"/>
          </a:xfrm>
          <a:prstGeom prst="rightArrow">
            <a:avLst/>
          </a:prstGeom>
          <a:solidFill>
            <a:srgbClr val="99FF99"/>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4" name="向右箭號 33"/>
          <p:cNvSpPr/>
          <p:nvPr/>
        </p:nvSpPr>
        <p:spPr>
          <a:xfrm>
            <a:off x="4362449" y="3129909"/>
            <a:ext cx="336151" cy="342038"/>
          </a:xfrm>
          <a:prstGeom prst="rightArrow">
            <a:avLst/>
          </a:prstGeom>
          <a:solidFill>
            <a:srgbClr val="99FF99"/>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5" name="矩形 34"/>
          <p:cNvSpPr/>
          <p:nvPr/>
        </p:nvSpPr>
        <p:spPr>
          <a:xfrm>
            <a:off x="4774251" y="2814991"/>
            <a:ext cx="1504877" cy="3054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鍍層</a:t>
            </a:r>
          </a:p>
        </p:txBody>
      </p:sp>
      <p:sp>
        <p:nvSpPr>
          <p:cNvPr id="36" name="矩形 35"/>
          <p:cNvSpPr/>
          <p:nvPr/>
        </p:nvSpPr>
        <p:spPr>
          <a:xfrm>
            <a:off x="4774251" y="3113435"/>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塗層</a:t>
            </a:r>
          </a:p>
        </p:txBody>
      </p:sp>
      <p:sp>
        <p:nvSpPr>
          <p:cNvPr id="37" name="矩形 36"/>
          <p:cNvSpPr/>
          <p:nvPr/>
        </p:nvSpPr>
        <p:spPr>
          <a:xfrm>
            <a:off x="4774252" y="3437471"/>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覆層</a:t>
            </a:r>
          </a:p>
        </p:txBody>
      </p:sp>
      <p:sp>
        <p:nvSpPr>
          <p:cNvPr id="38" name="向右箭號 37"/>
          <p:cNvSpPr/>
          <p:nvPr/>
        </p:nvSpPr>
        <p:spPr>
          <a:xfrm>
            <a:off x="6423558" y="3140638"/>
            <a:ext cx="336151" cy="342038"/>
          </a:xfrm>
          <a:prstGeom prst="rightArrow">
            <a:avLst/>
          </a:prstGeom>
          <a:solidFill>
            <a:srgbClr val="99FF99"/>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9" name="矩形 38"/>
          <p:cNvSpPr/>
          <p:nvPr/>
        </p:nvSpPr>
        <p:spPr>
          <a:xfrm>
            <a:off x="6759708" y="2814991"/>
            <a:ext cx="1504877" cy="3054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物理性能</a:t>
            </a:r>
          </a:p>
        </p:txBody>
      </p:sp>
      <p:sp>
        <p:nvSpPr>
          <p:cNvPr id="40" name="矩形 39"/>
          <p:cNvSpPr/>
          <p:nvPr/>
        </p:nvSpPr>
        <p:spPr>
          <a:xfrm>
            <a:off x="6759708" y="3113435"/>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機械性能</a:t>
            </a:r>
          </a:p>
        </p:txBody>
      </p:sp>
      <p:sp>
        <p:nvSpPr>
          <p:cNvPr id="41" name="矩形 40"/>
          <p:cNvSpPr/>
          <p:nvPr/>
        </p:nvSpPr>
        <p:spPr>
          <a:xfrm>
            <a:off x="6759709" y="3437471"/>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化學性能</a:t>
            </a:r>
          </a:p>
        </p:txBody>
      </p:sp>
      <p:sp>
        <p:nvSpPr>
          <p:cNvPr id="42" name="矩形 41"/>
          <p:cNvSpPr/>
          <p:nvPr/>
        </p:nvSpPr>
        <p:spPr>
          <a:xfrm>
            <a:off x="6759709" y="3761507"/>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電化學性能</a:t>
            </a:r>
          </a:p>
        </p:txBody>
      </p:sp>
      <p:sp>
        <p:nvSpPr>
          <p:cNvPr id="2" name="矩形 1"/>
          <p:cNvSpPr/>
          <p:nvPr/>
        </p:nvSpPr>
        <p:spPr>
          <a:xfrm>
            <a:off x="3204589" y="387651"/>
            <a:ext cx="2031325" cy="461665"/>
          </a:xfrm>
          <a:prstGeom prst="rect">
            <a:avLst/>
          </a:prstGeom>
        </p:spPr>
        <p:txBody>
          <a:bodyPr wrap="none">
            <a:spAutoFit/>
          </a:bodyPr>
          <a:lstStyle/>
          <a:p>
            <a:pPr algn="ctr"/>
            <a:r>
              <a:rPr lang="en-US" altLang="zh-TW" sz="2400" b="1" dirty="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四</a:t>
            </a:r>
            <a:r>
              <a:rPr lang="en-US" altLang="zh-TW" sz="2400" b="1" dirty="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技術方法</a:t>
            </a:r>
            <a:endParaRPr lang="zh-TW" altLang="en-US" sz="2400" dirty="0">
              <a:solidFill>
                <a:prstClr val="black"/>
              </a:solidFill>
            </a:endParaRPr>
          </a:p>
        </p:txBody>
      </p:sp>
      <p:sp>
        <p:nvSpPr>
          <p:cNvPr id="43" name="投影片編號版面配置區 1"/>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44</a:t>
            </a:fld>
            <a:endParaRPr lang="zh-TW" altLang="en-US" dirty="0">
              <a:solidFill>
                <a:prstClr val="black">
                  <a:tint val="75000"/>
                </a:prstClr>
              </a:solidFill>
            </a:endParaRPr>
          </a:p>
        </p:txBody>
      </p:sp>
      <p:sp>
        <p:nvSpPr>
          <p:cNvPr id="3" name="圓角矩形 2"/>
          <p:cNvSpPr/>
          <p:nvPr/>
        </p:nvSpPr>
        <p:spPr>
          <a:xfrm>
            <a:off x="776256" y="4920485"/>
            <a:ext cx="1676390" cy="79375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標楷體" panose="03000509000000000000" pitchFamily="65" charset="-120"/>
                <a:ea typeface="標楷體" panose="03000509000000000000" pitchFamily="65" charset="-120"/>
              </a:rPr>
              <a:t>材質優化</a:t>
            </a:r>
          </a:p>
        </p:txBody>
      </p:sp>
      <p:sp>
        <p:nvSpPr>
          <p:cNvPr id="44" name="圓角矩形 43"/>
          <p:cNvSpPr/>
          <p:nvPr/>
        </p:nvSpPr>
        <p:spPr>
          <a:xfrm>
            <a:off x="2818702" y="4920485"/>
            <a:ext cx="1676390" cy="79375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標楷體" panose="03000509000000000000" pitchFamily="65" charset="-120"/>
                <a:ea typeface="標楷體" panose="03000509000000000000" pitchFamily="65" charset="-120"/>
              </a:rPr>
              <a:t>形狀優化</a:t>
            </a:r>
          </a:p>
        </p:txBody>
      </p:sp>
      <p:sp>
        <p:nvSpPr>
          <p:cNvPr id="45" name="圓角矩形 44"/>
          <p:cNvSpPr/>
          <p:nvPr/>
        </p:nvSpPr>
        <p:spPr>
          <a:xfrm>
            <a:off x="4785656" y="4959487"/>
            <a:ext cx="1676390" cy="79375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標楷體" panose="03000509000000000000" pitchFamily="65" charset="-120"/>
                <a:ea typeface="標楷體" panose="03000509000000000000" pitchFamily="65" charset="-120"/>
              </a:rPr>
              <a:t>表面優化</a:t>
            </a:r>
          </a:p>
        </p:txBody>
      </p:sp>
      <p:sp>
        <p:nvSpPr>
          <p:cNvPr id="46" name="圓角矩形 45"/>
          <p:cNvSpPr/>
          <p:nvPr/>
        </p:nvSpPr>
        <p:spPr>
          <a:xfrm>
            <a:off x="6828102" y="4921501"/>
            <a:ext cx="1676390" cy="79375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標楷體" panose="03000509000000000000" pitchFamily="65" charset="-120"/>
                <a:ea typeface="標楷體" panose="03000509000000000000" pitchFamily="65" charset="-120"/>
              </a:rPr>
              <a:t>機能優化</a:t>
            </a:r>
          </a:p>
        </p:txBody>
      </p:sp>
    </p:spTree>
    <p:extLst>
      <p:ext uri="{BB962C8B-B14F-4D97-AF65-F5344CB8AC3E}">
        <p14:creationId xmlns:p14="http://schemas.microsoft.com/office/powerpoint/2010/main" val="3588643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bwMode="auto">
          <a:xfrm>
            <a:off x="325509" y="-61467"/>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r>
              <a:rPr lang="en-US" altLang="zh-TW" sz="2800" b="1" kern="0" dirty="0">
                <a:solidFill>
                  <a:srgbClr val="0000FF"/>
                </a:solidFill>
                <a:latin typeface="標楷體" panose="03000509000000000000" pitchFamily="65" charset="-120"/>
                <a:ea typeface="標楷體" panose="03000509000000000000" pitchFamily="65" charset="-120"/>
              </a:rPr>
              <a:t>1.</a:t>
            </a:r>
            <a:r>
              <a:rPr lang="zh-TW" altLang="en-US" sz="2800" b="1" kern="0" dirty="0">
                <a:solidFill>
                  <a:srgbClr val="0000FF"/>
                </a:solidFill>
                <a:latin typeface="標楷體" panose="03000509000000000000" pitchFamily="65" charset="-120"/>
                <a:ea typeface="標楷體" panose="03000509000000000000" pitchFamily="65" charset="-120"/>
              </a:rPr>
              <a:t>創新材質優化</a:t>
            </a:r>
          </a:p>
        </p:txBody>
      </p:sp>
      <p:sp>
        <p:nvSpPr>
          <p:cNvPr id="5" name="圓角矩形 4"/>
          <p:cNvSpPr/>
          <p:nvPr/>
        </p:nvSpPr>
        <p:spPr>
          <a:xfrm>
            <a:off x="168158" y="1456645"/>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prstClr val="black"/>
                </a:solidFill>
                <a:latin typeface="標楷體" panose="03000509000000000000" pitchFamily="65" charset="-120"/>
                <a:ea typeface="標楷體" panose="03000509000000000000" pitchFamily="65" charset="-120"/>
              </a:rPr>
              <a:t>質</a:t>
            </a:r>
          </a:p>
        </p:txBody>
      </p:sp>
      <p:sp>
        <p:nvSpPr>
          <p:cNvPr id="3" name="投影片編號版面配置區 2"/>
          <p:cNvSpPr>
            <a:spLocks noGrp="1"/>
          </p:cNvSpPr>
          <p:nvPr>
            <p:ph type="sldNum" sz="quarter" idx="12"/>
          </p:nvPr>
        </p:nvSpPr>
        <p:spPr>
          <a:xfrm>
            <a:off x="7067954" y="6492875"/>
            <a:ext cx="2057400" cy="365125"/>
          </a:xfrm>
        </p:spPr>
        <p:txBody>
          <a:bodyPr/>
          <a:lstStyle/>
          <a:p>
            <a:fld id="{644C971B-7B3E-4CFF-AEF2-4C0C8963922D}" type="slidenum">
              <a:rPr lang="en-US" altLang="zh-TW" smtClean="0">
                <a:solidFill>
                  <a:prstClr val="black">
                    <a:tint val="75000"/>
                  </a:prstClr>
                </a:solidFill>
              </a:rPr>
              <a:pPr/>
              <a:t>45</a:t>
            </a:fld>
            <a:endParaRPr lang="en-US" altLang="zh-TW">
              <a:solidFill>
                <a:prstClr val="black">
                  <a:tint val="75000"/>
                </a:prstClr>
              </a:solidFill>
            </a:endParaRPr>
          </a:p>
        </p:txBody>
      </p:sp>
      <p:sp>
        <p:nvSpPr>
          <p:cNvPr id="9" name="向右箭號 8"/>
          <p:cNvSpPr/>
          <p:nvPr/>
        </p:nvSpPr>
        <p:spPr>
          <a:xfrm>
            <a:off x="1320286" y="1544063"/>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圓角矩形 9"/>
          <p:cNvSpPr/>
          <p:nvPr/>
        </p:nvSpPr>
        <p:spPr>
          <a:xfrm>
            <a:off x="2135814" y="1472333"/>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prstClr val="black"/>
                </a:solidFill>
                <a:latin typeface="標楷體" panose="03000509000000000000" pitchFamily="65" charset="-120"/>
                <a:ea typeface="標楷體" panose="03000509000000000000" pitchFamily="65" charset="-120"/>
              </a:rPr>
              <a:t>形</a:t>
            </a:r>
          </a:p>
        </p:txBody>
      </p:sp>
      <p:sp>
        <p:nvSpPr>
          <p:cNvPr id="11" name="向右箭號 10"/>
          <p:cNvSpPr/>
          <p:nvPr/>
        </p:nvSpPr>
        <p:spPr>
          <a:xfrm>
            <a:off x="3313070" y="1573681"/>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2" name="圓角矩形 11"/>
          <p:cNvSpPr/>
          <p:nvPr/>
        </p:nvSpPr>
        <p:spPr>
          <a:xfrm>
            <a:off x="4128598" y="1501951"/>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prstClr val="black"/>
                </a:solidFill>
                <a:latin typeface="標楷體" panose="03000509000000000000" pitchFamily="65" charset="-120"/>
                <a:ea typeface="標楷體" panose="03000509000000000000" pitchFamily="65" charset="-120"/>
              </a:rPr>
              <a:t>貌</a:t>
            </a:r>
          </a:p>
        </p:txBody>
      </p:sp>
      <p:sp>
        <p:nvSpPr>
          <p:cNvPr id="13" name="向右箭號 12"/>
          <p:cNvSpPr/>
          <p:nvPr/>
        </p:nvSpPr>
        <p:spPr>
          <a:xfrm>
            <a:off x="5322002" y="1573681"/>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4" name="圓角矩形 13"/>
          <p:cNvSpPr/>
          <p:nvPr/>
        </p:nvSpPr>
        <p:spPr>
          <a:xfrm>
            <a:off x="6137530" y="1501951"/>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prstClr val="black"/>
                </a:solidFill>
                <a:latin typeface="標楷體" panose="03000509000000000000" pitchFamily="65" charset="-120"/>
                <a:ea typeface="標楷體" panose="03000509000000000000" pitchFamily="65" charset="-120"/>
              </a:rPr>
              <a:t>能</a:t>
            </a:r>
          </a:p>
        </p:txBody>
      </p:sp>
      <p:sp>
        <p:nvSpPr>
          <p:cNvPr id="15" name="向右箭號 14"/>
          <p:cNvSpPr/>
          <p:nvPr/>
        </p:nvSpPr>
        <p:spPr>
          <a:xfrm>
            <a:off x="7301714" y="1577074"/>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6" name="圓角矩形 15"/>
          <p:cNvSpPr/>
          <p:nvPr/>
        </p:nvSpPr>
        <p:spPr>
          <a:xfrm>
            <a:off x="8117242" y="1505344"/>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prstClr val="black"/>
                </a:solidFill>
                <a:latin typeface="標楷體" panose="03000509000000000000" pitchFamily="65" charset="-120"/>
                <a:ea typeface="標楷體" panose="03000509000000000000" pitchFamily="65" charset="-120"/>
              </a:rPr>
              <a:t>值</a:t>
            </a:r>
          </a:p>
        </p:txBody>
      </p:sp>
      <p:sp>
        <p:nvSpPr>
          <p:cNvPr id="18" name="五角星形 17"/>
          <p:cNvSpPr/>
          <p:nvPr/>
        </p:nvSpPr>
        <p:spPr>
          <a:xfrm>
            <a:off x="276170" y="594382"/>
            <a:ext cx="792088" cy="7200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向下箭號 18"/>
          <p:cNvSpPr/>
          <p:nvPr/>
        </p:nvSpPr>
        <p:spPr>
          <a:xfrm>
            <a:off x="517854" y="2290060"/>
            <a:ext cx="384690" cy="7200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0" name="圓角矩形 19"/>
          <p:cNvSpPr/>
          <p:nvPr/>
        </p:nvSpPr>
        <p:spPr>
          <a:xfrm>
            <a:off x="422576" y="3087216"/>
            <a:ext cx="8268502" cy="691232"/>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FFFF00"/>
                </a:solidFill>
                <a:latin typeface="標楷體" panose="03000509000000000000" pitchFamily="65" charset="-120"/>
                <a:ea typeface="標楷體" panose="03000509000000000000" pitchFamily="65" charset="-120"/>
              </a:rPr>
              <a:t>材料選擇與創意應用設計</a:t>
            </a:r>
          </a:p>
        </p:txBody>
      </p:sp>
      <p:sp>
        <p:nvSpPr>
          <p:cNvPr id="17" name="向下箭號 16"/>
          <p:cNvSpPr/>
          <p:nvPr/>
        </p:nvSpPr>
        <p:spPr>
          <a:xfrm>
            <a:off x="4247964" y="3974188"/>
            <a:ext cx="384690" cy="50605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 name="圓角矩形 1"/>
          <p:cNvSpPr/>
          <p:nvPr/>
        </p:nvSpPr>
        <p:spPr>
          <a:xfrm>
            <a:off x="1252728" y="4462964"/>
            <a:ext cx="6864514" cy="163608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2" name="圓角矩形 21"/>
          <p:cNvSpPr/>
          <p:nvPr/>
        </p:nvSpPr>
        <p:spPr>
          <a:xfrm>
            <a:off x="3856067" y="4676993"/>
            <a:ext cx="1824998"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標楷體" panose="03000509000000000000" pitchFamily="65" charset="-120"/>
                <a:ea typeface="標楷體" panose="03000509000000000000" pitchFamily="65" charset="-120"/>
              </a:rPr>
              <a:t>高強度鋼</a:t>
            </a:r>
          </a:p>
        </p:txBody>
      </p:sp>
      <p:sp>
        <p:nvSpPr>
          <p:cNvPr id="23" name="圓角矩形 22"/>
          <p:cNvSpPr/>
          <p:nvPr/>
        </p:nvSpPr>
        <p:spPr>
          <a:xfrm>
            <a:off x="5875680" y="4688817"/>
            <a:ext cx="1541533"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標楷體" panose="03000509000000000000" pitchFamily="65" charset="-120"/>
                <a:ea typeface="標楷體" panose="03000509000000000000" pitchFamily="65" charset="-120"/>
              </a:rPr>
              <a:t>超高強度鋼</a:t>
            </a:r>
          </a:p>
        </p:txBody>
      </p:sp>
      <p:sp>
        <p:nvSpPr>
          <p:cNvPr id="24" name="圓角矩形 23"/>
          <p:cNvSpPr/>
          <p:nvPr/>
        </p:nvSpPr>
        <p:spPr>
          <a:xfrm>
            <a:off x="1505406" y="5209463"/>
            <a:ext cx="2179210"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標楷體" panose="03000509000000000000" pitchFamily="65" charset="-120"/>
                <a:ea typeface="標楷體" panose="03000509000000000000" pitchFamily="65" charset="-120"/>
              </a:rPr>
              <a:t>高耐蝕不銹鋼</a:t>
            </a:r>
          </a:p>
        </p:txBody>
      </p:sp>
      <p:sp>
        <p:nvSpPr>
          <p:cNvPr id="25" name="圓角矩形 24"/>
          <p:cNvSpPr/>
          <p:nvPr/>
        </p:nvSpPr>
        <p:spPr>
          <a:xfrm>
            <a:off x="3856067" y="5177400"/>
            <a:ext cx="1824998"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標楷體" panose="03000509000000000000" pitchFamily="65" charset="-120"/>
                <a:ea typeface="標楷體" panose="03000509000000000000" pitchFamily="65" charset="-120"/>
              </a:rPr>
              <a:t>結構型不銹鋼</a:t>
            </a:r>
          </a:p>
        </p:txBody>
      </p:sp>
      <p:sp>
        <p:nvSpPr>
          <p:cNvPr id="26" name="圓角矩形 25"/>
          <p:cNvSpPr/>
          <p:nvPr/>
        </p:nvSpPr>
        <p:spPr>
          <a:xfrm>
            <a:off x="5852516" y="5193031"/>
            <a:ext cx="2047900"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標楷體" panose="03000509000000000000" pitchFamily="65" charset="-120"/>
                <a:ea typeface="標楷體" panose="03000509000000000000" pitchFamily="65" charset="-120"/>
              </a:rPr>
              <a:t>抗菌不銹鋼</a:t>
            </a:r>
          </a:p>
        </p:txBody>
      </p:sp>
      <p:sp>
        <p:nvSpPr>
          <p:cNvPr id="27" name="圓角矩形 26"/>
          <p:cNvSpPr/>
          <p:nvPr/>
        </p:nvSpPr>
        <p:spPr>
          <a:xfrm>
            <a:off x="2011358" y="4676993"/>
            <a:ext cx="1319584"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標楷體" panose="03000509000000000000" pitchFamily="65" charset="-120"/>
                <a:ea typeface="標楷體" panose="03000509000000000000" pitchFamily="65" charset="-120"/>
              </a:rPr>
              <a:t>結構鋼</a:t>
            </a:r>
          </a:p>
        </p:txBody>
      </p:sp>
      <p:sp>
        <p:nvSpPr>
          <p:cNvPr id="28" name="圓角矩形 27"/>
          <p:cNvSpPr/>
          <p:nvPr/>
        </p:nvSpPr>
        <p:spPr>
          <a:xfrm>
            <a:off x="3856067" y="5643405"/>
            <a:ext cx="1824998"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標楷體" panose="03000509000000000000" pitchFamily="65" charset="-120"/>
                <a:ea typeface="標楷體" panose="03000509000000000000" pitchFamily="65" charset="-120"/>
              </a:rPr>
              <a:t>複合金屬</a:t>
            </a:r>
          </a:p>
        </p:txBody>
      </p:sp>
    </p:spTree>
    <p:extLst>
      <p:ext uri="{BB962C8B-B14F-4D97-AF65-F5344CB8AC3E}">
        <p14:creationId xmlns:p14="http://schemas.microsoft.com/office/powerpoint/2010/main" val="870182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67645" y="5329930"/>
            <a:ext cx="5544616" cy="28750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4" name="月亮 3"/>
          <p:cNvSpPr/>
          <p:nvPr/>
        </p:nvSpPr>
        <p:spPr>
          <a:xfrm rot="5400000">
            <a:off x="2312184" y="325386"/>
            <a:ext cx="1368152" cy="4824536"/>
          </a:xfrm>
          <a:prstGeom prst="moon">
            <a:avLst>
              <a:gd name="adj" fmla="val 87500"/>
            </a:avLst>
          </a:prstGeom>
          <a:effectLst>
            <a:innerShdw blurRad="63500" dist="50800" dir="8100000">
              <a:prstClr val="black">
                <a:alpha val="50000"/>
              </a:prstClr>
            </a:innerShdw>
          </a:effectLst>
        </p:spPr>
        <p:style>
          <a:lnRef idx="0">
            <a:schemeClr val="accent1"/>
          </a:lnRef>
          <a:fillRef idx="1003">
            <a:schemeClr val="lt1"/>
          </a:fillRef>
          <a:effectRef idx="3">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5" name="圓柱 4"/>
          <p:cNvSpPr/>
          <p:nvPr/>
        </p:nvSpPr>
        <p:spPr>
          <a:xfrm>
            <a:off x="598831" y="3529730"/>
            <a:ext cx="648072" cy="180020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6" name="圓柱 5"/>
          <p:cNvSpPr/>
          <p:nvPr/>
        </p:nvSpPr>
        <p:spPr>
          <a:xfrm>
            <a:off x="4847303" y="3529730"/>
            <a:ext cx="648072" cy="180020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9" name="圓柱 8"/>
          <p:cNvSpPr/>
          <p:nvPr/>
        </p:nvSpPr>
        <p:spPr>
          <a:xfrm>
            <a:off x="1606391" y="3530254"/>
            <a:ext cx="648072" cy="180020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11" name="圓柱 10"/>
          <p:cNvSpPr/>
          <p:nvPr/>
        </p:nvSpPr>
        <p:spPr>
          <a:xfrm>
            <a:off x="2672224" y="3546998"/>
            <a:ext cx="648072" cy="180020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17" name="圓柱 16"/>
          <p:cNvSpPr/>
          <p:nvPr/>
        </p:nvSpPr>
        <p:spPr>
          <a:xfrm>
            <a:off x="3746031" y="3530254"/>
            <a:ext cx="648072" cy="180020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1" name="圓柱 20"/>
          <p:cNvSpPr/>
          <p:nvPr/>
        </p:nvSpPr>
        <p:spPr>
          <a:xfrm>
            <a:off x="1246903" y="5473684"/>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2" name="圓柱 21"/>
          <p:cNvSpPr/>
          <p:nvPr/>
        </p:nvSpPr>
        <p:spPr>
          <a:xfrm>
            <a:off x="464467" y="5473684"/>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3" name="圓柱 22"/>
          <p:cNvSpPr/>
          <p:nvPr/>
        </p:nvSpPr>
        <p:spPr>
          <a:xfrm>
            <a:off x="2254463" y="5473684"/>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4" name="圓柱 23"/>
          <p:cNvSpPr/>
          <p:nvPr/>
        </p:nvSpPr>
        <p:spPr>
          <a:xfrm>
            <a:off x="3466093" y="5479740"/>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5" name="圓柱 24"/>
          <p:cNvSpPr/>
          <p:nvPr/>
        </p:nvSpPr>
        <p:spPr>
          <a:xfrm>
            <a:off x="4542981" y="5479740"/>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6" name="圓柱 25"/>
          <p:cNvSpPr/>
          <p:nvPr/>
        </p:nvSpPr>
        <p:spPr>
          <a:xfrm>
            <a:off x="5562197" y="5479740"/>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7" name="月亮 26"/>
          <p:cNvSpPr/>
          <p:nvPr/>
        </p:nvSpPr>
        <p:spPr>
          <a:xfrm rot="5400000">
            <a:off x="2247594" y="260809"/>
            <a:ext cx="1512170" cy="4809697"/>
          </a:xfrm>
          <a:prstGeom prst="moon">
            <a:avLst>
              <a:gd name="adj" fmla="val 20675"/>
            </a:avLst>
          </a:prstGeom>
        </p:spPr>
        <p:style>
          <a:lnRef idx="0">
            <a:schemeClr val="accent5"/>
          </a:lnRef>
          <a:fillRef idx="1002">
            <a:schemeClr val="lt2"/>
          </a:fillRef>
          <a:effectRef idx="3">
            <a:schemeClr val="accent5"/>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8" name="流程圖: 人工作業 27"/>
          <p:cNvSpPr/>
          <p:nvPr/>
        </p:nvSpPr>
        <p:spPr>
          <a:xfrm>
            <a:off x="4904156" y="3493726"/>
            <a:ext cx="591225" cy="125278"/>
          </a:xfrm>
          <a:prstGeom prst="flowChartManualOperat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latin typeface="標楷體" pitchFamily="65" charset="-120"/>
              <a:ea typeface="標楷體" pitchFamily="65" charset="-120"/>
            </a:endParaRPr>
          </a:p>
        </p:txBody>
      </p:sp>
      <p:sp>
        <p:nvSpPr>
          <p:cNvPr id="29" name="流程圖: 人工作業 28"/>
          <p:cNvSpPr/>
          <p:nvPr/>
        </p:nvSpPr>
        <p:spPr>
          <a:xfrm>
            <a:off x="598831" y="3466121"/>
            <a:ext cx="648072" cy="161754"/>
          </a:xfrm>
          <a:prstGeom prst="flowChartManualOperat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30" name="矩形圖說文字 29"/>
          <p:cNvSpPr/>
          <p:nvPr/>
        </p:nvSpPr>
        <p:spPr>
          <a:xfrm>
            <a:off x="3609431" y="918719"/>
            <a:ext cx="1448241" cy="432045"/>
          </a:xfrm>
          <a:prstGeom prst="wedgeRectCallout">
            <a:avLst>
              <a:gd name="adj1" fmla="val -143578"/>
              <a:gd name="adj2" fmla="val 197952"/>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srgbClr val="1F497D">
                    <a:lumMod val="50000"/>
                  </a:srgbClr>
                </a:solidFill>
                <a:latin typeface="標楷體" pitchFamily="65" charset="-120"/>
                <a:ea typeface="標楷體" pitchFamily="65" charset="-120"/>
              </a:rPr>
              <a:t>密度</a:t>
            </a:r>
            <a:r>
              <a:rPr kumimoji="1" lang="en-US" altLang="zh-TW" b="1" dirty="0">
                <a:solidFill>
                  <a:srgbClr val="1F497D">
                    <a:lumMod val="50000"/>
                  </a:srgbClr>
                </a:solidFill>
                <a:latin typeface="標楷體" pitchFamily="65" charset="-120"/>
                <a:ea typeface="標楷體" pitchFamily="65" charset="-120"/>
              </a:rPr>
              <a:t>:0.6</a:t>
            </a:r>
            <a:r>
              <a:rPr kumimoji="1" lang="zh-TW" altLang="en-US" b="1" dirty="0">
                <a:solidFill>
                  <a:srgbClr val="1F497D">
                    <a:lumMod val="50000"/>
                  </a:srgbClr>
                </a:solidFill>
                <a:latin typeface="標楷體" pitchFamily="65" charset="-120"/>
                <a:ea typeface="標楷體" pitchFamily="65" charset="-120"/>
              </a:rPr>
              <a:t>倍</a:t>
            </a:r>
          </a:p>
        </p:txBody>
      </p:sp>
      <p:sp>
        <p:nvSpPr>
          <p:cNvPr id="31" name="矩形圖說文字 30"/>
          <p:cNvSpPr/>
          <p:nvPr/>
        </p:nvSpPr>
        <p:spPr>
          <a:xfrm>
            <a:off x="7063802" y="2924970"/>
            <a:ext cx="2016224" cy="432045"/>
          </a:xfrm>
          <a:prstGeom prst="wedgeRectCallout">
            <a:avLst>
              <a:gd name="adj1" fmla="val -118204"/>
              <a:gd name="adj2" fmla="val 93541"/>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srgbClr val="1F497D">
                    <a:lumMod val="50000"/>
                  </a:srgbClr>
                </a:solidFill>
                <a:latin typeface="標楷體" pitchFamily="65" charset="-120"/>
                <a:ea typeface="標楷體" pitchFamily="65" charset="-120"/>
              </a:rPr>
              <a:t>電位差腐蝕</a:t>
            </a:r>
            <a:r>
              <a:rPr kumimoji="1" lang="en-US" altLang="zh-TW" b="1" dirty="0">
                <a:solidFill>
                  <a:srgbClr val="1F497D">
                    <a:lumMod val="50000"/>
                  </a:srgbClr>
                </a:solidFill>
                <a:latin typeface="標楷體" pitchFamily="65" charset="-120"/>
                <a:ea typeface="標楷體" pitchFamily="65" charset="-120"/>
              </a:rPr>
              <a:t>:0.01</a:t>
            </a:r>
            <a:endParaRPr kumimoji="1" lang="zh-TW" altLang="en-US" b="1" dirty="0">
              <a:solidFill>
                <a:srgbClr val="1F497D">
                  <a:lumMod val="50000"/>
                </a:srgbClr>
              </a:solidFill>
              <a:latin typeface="標楷體" pitchFamily="65" charset="-120"/>
              <a:ea typeface="標楷體" pitchFamily="65" charset="-120"/>
            </a:endParaRPr>
          </a:p>
        </p:txBody>
      </p:sp>
      <p:sp>
        <p:nvSpPr>
          <p:cNvPr id="33" name="矩形圖說文字 32"/>
          <p:cNvSpPr/>
          <p:nvPr/>
        </p:nvSpPr>
        <p:spPr>
          <a:xfrm>
            <a:off x="5376583" y="1096298"/>
            <a:ext cx="1477379" cy="432045"/>
          </a:xfrm>
          <a:prstGeom prst="wedgeRectCallout">
            <a:avLst>
              <a:gd name="adj1" fmla="val -175315"/>
              <a:gd name="adj2" fmla="val 181021"/>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srgbClr val="1F497D">
                    <a:lumMod val="50000"/>
                  </a:srgbClr>
                </a:solidFill>
                <a:latin typeface="標楷體" pitchFamily="65" charset="-120"/>
                <a:ea typeface="標楷體" pitchFamily="65" charset="-120"/>
              </a:rPr>
              <a:t>強度</a:t>
            </a:r>
            <a:r>
              <a:rPr kumimoji="1" lang="en-US" altLang="zh-TW" b="1" dirty="0">
                <a:solidFill>
                  <a:srgbClr val="1F497D">
                    <a:lumMod val="50000"/>
                  </a:srgbClr>
                </a:solidFill>
                <a:latin typeface="標楷體" pitchFamily="65" charset="-120"/>
                <a:ea typeface="標楷體" pitchFamily="65" charset="-120"/>
              </a:rPr>
              <a:t>:2</a:t>
            </a:r>
            <a:r>
              <a:rPr kumimoji="1" lang="zh-TW" altLang="en-US" b="1" dirty="0">
                <a:solidFill>
                  <a:srgbClr val="1F497D">
                    <a:lumMod val="50000"/>
                  </a:srgbClr>
                </a:solidFill>
                <a:latin typeface="標楷體" pitchFamily="65" charset="-120"/>
                <a:ea typeface="標楷體" pitchFamily="65" charset="-120"/>
              </a:rPr>
              <a:t>倍</a:t>
            </a:r>
          </a:p>
        </p:txBody>
      </p:sp>
      <p:sp>
        <p:nvSpPr>
          <p:cNvPr id="34" name="矩形圖說文字 33"/>
          <p:cNvSpPr/>
          <p:nvPr/>
        </p:nvSpPr>
        <p:spPr>
          <a:xfrm>
            <a:off x="6175560" y="1628802"/>
            <a:ext cx="1984170" cy="432045"/>
          </a:xfrm>
          <a:prstGeom prst="wedgeRectCallout">
            <a:avLst>
              <a:gd name="adj1" fmla="val -145358"/>
              <a:gd name="adj2" fmla="val 14715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srgbClr val="1F497D">
                    <a:lumMod val="50000"/>
                  </a:srgbClr>
                </a:solidFill>
                <a:latin typeface="標楷體" pitchFamily="65" charset="-120"/>
                <a:ea typeface="標楷體" pitchFamily="65" charset="-120"/>
              </a:rPr>
              <a:t>熱彭脹</a:t>
            </a:r>
            <a:r>
              <a:rPr kumimoji="1" lang="en-US" altLang="zh-TW" b="1" dirty="0">
                <a:solidFill>
                  <a:srgbClr val="1F497D">
                    <a:lumMod val="50000"/>
                  </a:srgbClr>
                </a:solidFill>
                <a:latin typeface="標楷體" pitchFamily="65" charset="-120"/>
                <a:ea typeface="標楷體" pitchFamily="65" charset="-120"/>
              </a:rPr>
              <a:t>:0.3</a:t>
            </a:r>
            <a:r>
              <a:rPr kumimoji="1" lang="zh-TW" altLang="en-US" b="1" dirty="0">
                <a:solidFill>
                  <a:srgbClr val="1F497D">
                    <a:lumMod val="50000"/>
                  </a:srgbClr>
                </a:solidFill>
                <a:latin typeface="標楷體" pitchFamily="65" charset="-120"/>
                <a:ea typeface="標楷體" pitchFamily="65" charset="-120"/>
              </a:rPr>
              <a:t>倍</a:t>
            </a:r>
          </a:p>
        </p:txBody>
      </p:sp>
      <p:sp>
        <p:nvSpPr>
          <p:cNvPr id="35" name="矩形圖說文字 34"/>
          <p:cNvSpPr/>
          <p:nvPr/>
        </p:nvSpPr>
        <p:spPr>
          <a:xfrm>
            <a:off x="6732240" y="2255738"/>
            <a:ext cx="1984170" cy="432045"/>
          </a:xfrm>
          <a:prstGeom prst="wedgeRectCallout">
            <a:avLst>
              <a:gd name="adj1" fmla="val -145358"/>
              <a:gd name="adj2" fmla="val 14715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srgbClr val="1F497D">
                    <a:lumMod val="50000"/>
                  </a:srgbClr>
                </a:solidFill>
                <a:latin typeface="標楷體" pitchFamily="65" charset="-120"/>
                <a:ea typeface="標楷體" pitchFamily="65" charset="-120"/>
              </a:rPr>
              <a:t>熱傳導</a:t>
            </a:r>
            <a:r>
              <a:rPr kumimoji="1" lang="en-US" altLang="zh-TW" b="1" dirty="0">
                <a:solidFill>
                  <a:srgbClr val="1F497D">
                    <a:lumMod val="50000"/>
                  </a:srgbClr>
                </a:solidFill>
                <a:latin typeface="標楷體" pitchFamily="65" charset="-120"/>
                <a:ea typeface="標楷體" pitchFamily="65" charset="-120"/>
              </a:rPr>
              <a:t>:0.2</a:t>
            </a:r>
            <a:r>
              <a:rPr kumimoji="1" lang="zh-TW" altLang="en-US" b="1" dirty="0">
                <a:solidFill>
                  <a:srgbClr val="1F497D">
                    <a:lumMod val="50000"/>
                  </a:srgbClr>
                </a:solidFill>
                <a:latin typeface="標楷體" pitchFamily="65" charset="-120"/>
                <a:ea typeface="標楷體" pitchFamily="65" charset="-120"/>
              </a:rPr>
              <a:t>倍</a:t>
            </a:r>
          </a:p>
        </p:txBody>
      </p:sp>
      <p:sp>
        <p:nvSpPr>
          <p:cNvPr id="36" name="流程圖: 人工作業 35"/>
          <p:cNvSpPr/>
          <p:nvPr/>
        </p:nvSpPr>
        <p:spPr>
          <a:xfrm>
            <a:off x="3786068" y="3501008"/>
            <a:ext cx="591225" cy="125278"/>
          </a:xfrm>
          <a:prstGeom prst="flowChartManualOperat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latin typeface="標楷體" pitchFamily="65" charset="-120"/>
              <a:ea typeface="標楷體" pitchFamily="65" charset="-120"/>
            </a:endParaRPr>
          </a:p>
        </p:txBody>
      </p:sp>
      <p:sp>
        <p:nvSpPr>
          <p:cNvPr id="37" name="流程圖: 人工作業 36"/>
          <p:cNvSpPr/>
          <p:nvPr/>
        </p:nvSpPr>
        <p:spPr>
          <a:xfrm>
            <a:off x="1606391" y="3484372"/>
            <a:ext cx="648072" cy="161754"/>
          </a:xfrm>
          <a:prstGeom prst="flowChartManualOperat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39" name="流程圖: 人工作業 38"/>
          <p:cNvSpPr/>
          <p:nvPr/>
        </p:nvSpPr>
        <p:spPr>
          <a:xfrm>
            <a:off x="2679643" y="3484372"/>
            <a:ext cx="648072" cy="161754"/>
          </a:xfrm>
          <a:prstGeom prst="flowChartManualOperat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40" name="矩形圖說文字 39"/>
          <p:cNvSpPr/>
          <p:nvPr/>
        </p:nvSpPr>
        <p:spPr>
          <a:xfrm>
            <a:off x="6734858" y="5445251"/>
            <a:ext cx="2016224" cy="432045"/>
          </a:xfrm>
          <a:prstGeom prst="wedgeRectCallout">
            <a:avLst>
              <a:gd name="adj1" fmla="val -116390"/>
              <a:gd name="adj2" fmla="val -109638"/>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prstClr val="white"/>
                </a:solidFill>
                <a:latin typeface="標楷體" pitchFamily="65" charset="-120"/>
                <a:ea typeface="標楷體" pitchFamily="65" charset="-120"/>
              </a:rPr>
              <a:t>結構設計 </a:t>
            </a:r>
            <a:r>
              <a:rPr kumimoji="1" lang="en-US" altLang="zh-TW" b="1" dirty="0">
                <a:solidFill>
                  <a:prstClr val="white"/>
                </a:solidFill>
                <a:latin typeface="標楷體" pitchFamily="65" charset="-120"/>
                <a:ea typeface="標楷體" pitchFamily="65" charset="-120"/>
              </a:rPr>
              <a:t>?</a:t>
            </a:r>
            <a:r>
              <a:rPr kumimoji="1" lang="zh-TW" altLang="en-US" b="1" dirty="0">
                <a:solidFill>
                  <a:prstClr val="white"/>
                </a:solidFill>
                <a:latin typeface="標楷體" pitchFamily="65" charset="-120"/>
                <a:ea typeface="標楷體" pitchFamily="65" charset="-120"/>
              </a:rPr>
              <a:t> 倍</a:t>
            </a:r>
          </a:p>
        </p:txBody>
      </p:sp>
      <p:sp>
        <p:nvSpPr>
          <p:cNvPr id="41" name="矩形圖說文字 40"/>
          <p:cNvSpPr/>
          <p:nvPr/>
        </p:nvSpPr>
        <p:spPr>
          <a:xfrm>
            <a:off x="6722092" y="5949304"/>
            <a:ext cx="2026372" cy="432045"/>
          </a:xfrm>
          <a:prstGeom prst="wedgeRectCallout">
            <a:avLst>
              <a:gd name="adj1" fmla="val -94850"/>
              <a:gd name="adj2" fmla="val -78596"/>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prstClr val="white"/>
                </a:solidFill>
                <a:latin typeface="標楷體" pitchFamily="65" charset="-120"/>
                <a:ea typeface="標楷體" pitchFamily="65" charset="-120"/>
              </a:rPr>
              <a:t>基礎設計 </a:t>
            </a:r>
            <a:r>
              <a:rPr kumimoji="1" lang="en-US" altLang="zh-TW" b="1" dirty="0">
                <a:solidFill>
                  <a:prstClr val="white"/>
                </a:solidFill>
                <a:latin typeface="標楷體" pitchFamily="65" charset="-120"/>
                <a:ea typeface="標楷體" pitchFamily="65" charset="-120"/>
              </a:rPr>
              <a:t>?</a:t>
            </a:r>
            <a:r>
              <a:rPr kumimoji="1" lang="zh-TW" altLang="en-US" b="1" dirty="0">
                <a:solidFill>
                  <a:prstClr val="white"/>
                </a:solidFill>
                <a:latin typeface="標楷體" pitchFamily="65" charset="-120"/>
                <a:ea typeface="標楷體" pitchFamily="65" charset="-120"/>
              </a:rPr>
              <a:t> 倍</a:t>
            </a:r>
          </a:p>
        </p:txBody>
      </p:sp>
      <p:sp>
        <p:nvSpPr>
          <p:cNvPr id="42" name="矩形圖說文字 41"/>
          <p:cNvSpPr/>
          <p:nvPr/>
        </p:nvSpPr>
        <p:spPr>
          <a:xfrm>
            <a:off x="6771194" y="3430107"/>
            <a:ext cx="2016224" cy="432045"/>
          </a:xfrm>
          <a:prstGeom prst="wedgeRectCallout">
            <a:avLst>
              <a:gd name="adj1" fmla="val -115785"/>
              <a:gd name="adj2" fmla="val -27802"/>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prstClr val="white"/>
                </a:solidFill>
                <a:latin typeface="標楷體" pitchFamily="65" charset="-120"/>
                <a:ea typeface="標楷體" pitchFamily="65" charset="-120"/>
              </a:rPr>
              <a:t>壽命 </a:t>
            </a:r>
            <a:r>
              <a:rPr kumimoji="1" lang="en-US" altLang="zh-TW" b="1" dirty="0">
                <a:solidFill>
                  <a:prstClr val="white"/>
                </a:solidFill>
                <a:latin typeface="標楷體" pitchFamily="65" charset="-120"/>
                <a:ea typeface="標楷體" pitchFamily="65" charset="-120"/>
              </a:rPr>
              <a:t>?</a:t>
            </a:r>
            <a:r>
              <a:rPr kumimoji="1" lang="zh-TW" altLang="en-US" b="1" dirty="0">
                <a:solidFill>
                  <a:prstClr val="white"/>
                </a:solidFill>
                <a:latin typeface="標楷體" pitchFamily="65" charset="-120"/>
                <a:ea typeface="標楷體" pitchFamily="65" charset="-120"/>
              </a:rPr>
              <a:t> 倍</a:t>
            </a:r>
          </a:p>
        </p:txBody>
      </p:sp>
      <p:sp>
        <p:nvSpPr>
          <p:cNvPr id="43" name="矩形圖說文字 42"/>
          <p:cNvSpPr/>
          <p:nvPr/>
        </p:nvSpPr>
        <p:spPr>
          <a:xfrm>
            <a:off x="6768244" y="3933059"/>
            <a:ext cx="2016224" cy="432045"/>
          </a:xfrm>
          <a:prstGeom prst="wedgeRectCallout">
            <a:avLst>
              <a:gd name="adj1" fmla="val -185325"/>
              <a:gd name="adj2" fmla="val -242269"/>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prstClr val="white"/>
                </a:solidFill>
                <a:latin typeface="標楷體" pitchFamily="65" charset="-120"/>
                <a:ea typeface="標楷體" pitchFamily="65" charset="-120"/>
              </a:rPr>
              <a:t>載量 </a:t>
            </a:r>
            <a:r>
              <a:rPr kumimoji="1" lang="en-US" altLang="zh-TW" b="1" dirty="0">
                <a:solidFill>
                  <a:prstClr val="white"/>
                </a:solidFill>
                <a:latin typeface="標楷體" pitchFamily="65" charset="-120"/>
                <a:ea typeface="標楷體" pitchFamily="65" charset="-120"/>
              </a:rPr>
              <a:t>?</a:t>
            </a:r>
            <a:r>
              <a:rPr kumimoji="1" lang="zh-TW" altLang="en-US" b="1" dirty="0">
                <a:solidFill>
                  <a:prstClr val="white"/>
                </a:solidFill>
                <a:latin typeface="標楷體" pitchFamily="65" charset="-120"/>
                <a:ea typeface="標楷體" pitchFamily="65" charset="-120"/>
              </a:rPr>
              <a:t> 倍</a:t>
            </a:r>
          </a:p>
        </p:txBody>
      </p:sp>
      <p:sp>
        <p:nvSpPr>
          <p:cNvPr id="45" name="矩形圖說文字 44"/>
          <p:cNvSpPr/>
          <p:nvPr/>
        </p:nvSpPr>
        <p:spPr>
          <a:xfrm>
            <a:off x="6771194" y="4453583"/>
            <a:ext cx="2016224" cy="432045"/>
          </a:xfrm>
          <a:prstGeom prst="wedgeRectCallout">
            <a:avLst>
              <a:gd name="adj1" fmla="val -199233"/>
              <a:gd name="adj2" fmla="val -307173"/>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prstClr val="white"/>
                </a:solidFill>
                <a:latin typeface="標楷體" pitchFamily="65" charset="-120"/>
                <a:ea typeface="標楷體" pitchFamily="65" charset="-120"/>
              </a:rPr>
              <a:t>風險 </a:t>
            </a:r>
            <a:r>
              <a:rPr kumimoji="1" lang="en-US" altLang="zh-TW" b="1" dirty="0">
                <a:solidFill>
                  <a:prstClr val="white"/>
                </a:solidFill>
                <a:latin typeface="標楷體" pitchFamily="65" charset="-120"/>
                <a:ea typeface="標楷體" pitchFamily="65" charset="-120"/>
              </a:rPr>
              <a:t>?</a:t>
            </a:r>
            <a:r>
              <a:rPr kumimoji="1" lang="zh-TW" altLang="en-US" b="1" dirty="0">
                <a:solidFill>
                  <a:prstClr val="white"/>
                </a:solidFill>
                <a:latin typeface="標楷體" pitchFamily="65" charset="-120"/>
                <a:ea typeface="標楷體" pitchFamily="65" charset="-120"/>
              </a:rPr>
              <a:t> 倍</a:t>
            </a:r>
          </a:p>
        </p:txBody>
      </p:sp>
      <p:sp>
        <p:nvSpPr>
          <p:cNvPr id="46" name="矩形圖說文字 45"/>
          <p:cNvSpPr/>
          <p:nvPr/>
        </p:nvSpPr>
        <p:spPr>
          <a:xfrm>
            <a:off x="6758102" y="4941192"/>
            <a:ext cx="2016224" cy="432045"/>
          </a:xfrm>
          <a:prstGeom prst="wedgeRectCallout">
            <a:avLst>
              <a:gd name="adj1" fmla="val -153277"/>
              <a:gd name="adj2" fmla="val -219693"/>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prstClr val="white"/>
                </a:solidFill>
                <a:latin typeface="標楷體" pitchFamily="65" charset="-120"/>
                <a:ea typeface="標楷體" pitchFamily="65" charset="-120"/>
              </a:rPr>
              <a:t>耗能 </a:t>
            </a:r>
            <a:r>
              <a:rPr kumimoji="1" lang="en-US" altLang="zh-TW" b="1" dirty="0">
                <a:solidFill>
                  <a:prstClr val="white"/>
                </a:solidFill>
                <a:latin typeface="標楷體" pitchFamily="65" charset="-120"/>
                <a:ea typeface="標楷體" pitchFamily="65" charset="-120"/>
              </a:rPr>
              <a:t>?</a:t>
            </a:r>
            <a:r>
              <a:rPr kumimoji="1" lang="zh-TW" altLang="en-US" b="1" dirty="0">
                <a:solidFill>
                  <a:prstClr val="white"/>
                </a:solidFill>
                <a:latin typeface="標楷體" pitchFamily="65" charset="-120"/>
                <a:ea typeface="標楷體" pitchFamily="65" charset="-120"/>
              </a:rPr>
              <a:t> 倍</a:t>
            </a:r>
          </a:p>
        </p:txBody>
      </p:sp>
      <p:sp>
        <p:nvSpPr>
          <p:cNvPr id="47" name="文字方塊 6"/>
          <p:cNvSpPr txBox="1">
            <a:spLocks noChangeArrowheads="1"/>
          </p:cNvSpPr>
          <p:nvPr/>
        </p:nvSpPr>
        <p:spPr bwMode="auto">
          <a:xfrm>
            <a:off x="2214072" y="-39963"/>
            <a:ext cx="53801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fontAlgn="base">
              <a:spcBef>
                <a:spcPct val="0"/>
              </a:spcBef>
              <a:spcAft>
                <a:spcPct val="0"/>
              </a:spcAft>
            </a:pPr>
            <a:r>
              <a:rPr lang="zh-TW" altLang="en-US" sz="3200" b="1" u="sng" dirty="0">
                <a:solidFill>
                  <a:srgbClr val="0000FF"/>
                </a:solidFill>
                <a:latin typeface="標楷體" pitchFamily="65" charset="-120"/>
                <a:ea typeface="標楷體" pitchFamily="65" charset="-120"/>
              </a:rPr>
              <a:t>先進材料性能影響性分析</a:t>
            </a:r>
          </a:p>
        </p:txBody>
      </p:sp>
      <p:sp>
        <p:nvSpPr>
          <p:cNvPr id="44" name="月亮 43"/>
          <p:cNvSpPr/>
          <p:nvPr/>
        </p:nvSpPr>
        <p:spPr>
          <a:xfrm rot="5400000">
            <a:off x="2671685" y="687921"/>
            <a:ext cx="649173" cy="4648897"/>
          </a:xfrm>
          <a:prstGeom prst="moon">
            <a:avLst>
              <a:gd name="adj" fmla="val 87500"/>
            </a:avLst>
          </a:prstGeom>
          <a:effectLst>
            <a:innerShdw blurRad="63500" dist="50800" dir="8100000">
              <a:prstClr val="black">
                <a:alpha val="50000"/>
              </a:prstClr>
            </a:innerShdw>
          </a:effectLst>
        </p:spPr>
        <p:style>
          <a:lnRef idx="0">
            <a:schemeClr val="accent1"/>
          </a:lnRef>
          <a:fillRef idx="1003">
            <a:schemeClr val="lt1"/>
          </a:fillRef>
          <a:effectRef idx="3">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38" name="矩形 37"/>
          <p:cNvSpPr/>
          <p:nvPr/>
        </p:nvSpPr>
        <p:spPr>
          <a:xfrm>
            <a:off x="350336" y="544812"/>
            <a:ext cx="1288442" cy="378608"/>
          </a:xfrm>
          <a:prstGeom prst="rect">
            <a:avLst/>
          </a:prstGeom>
          <a:solidFill>
            <a:srgbClr val="FF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1.</a:t>
            </a:r>
            <a:r>
              <a:rPr lang="zh-TW" altLang="en-US" sz="2000" b="1" dirty="0">
                <a:solidFill>
                  <a:prstClr val="white"/>
                </a:solidFill>
                <a:latin typeface="標楷體" panose="03000509000000000000" pitchFamily="65" charset="-120"/>
                <a:ea typeface="標楷體" panose="03000509000000000000" pitchFamily="65" charset="-120"/>
              </a:rPr>
              <a:t>輕量化</a:t>
            </a:r>
            <a:endParaRPr lang="en-US" altLang="zh-TW" sz="2000" b="1" dirty="0">
              <a:solidFill>
                <a:prstClr val="white"/>
              </a:solidFill>
              <a:latin typeface="標楷體" panose="03000509000000000000" pitchFamily="65" charset="-120"/>
              <a:ea typeface="標楷體" panose="03000509000000000000" pitchFamily="65" charset="-120"/>
            </a:endParaRPr>
          </a:p>
        </p:txBody>
      </p:sp>
      <p:sp>
        <p:nvSpPr>
          <p:cNvPr id="48" name="矩形 47"/>
          <p:cNvSpPr/>
          <p:nvPr/>
        </p:nvSpPr>
        <p:spPr>
          <a:xfrm>
            <a:off x="368869" y="980613"/>
            <a:ext cx="1251621" cy="3048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2.</a:t>
            </a:r>
            <a:r>
              <a:rPr lang="zh-TW" altLang="en-US" sz="2000" b="1" dirty="0">
                <a:solidFill>
                  <a:prstClr val="white"/>
                </a:solidFill>
                <a:latin typeface="標楷體" panose="03000509000000000000" pitchFamily="65" charset="-120"/>
                <a:ea typeface="標楷體" panose="03000509000000000000" pitchFamily="65" charset="-120"/>
              </a:rPr>
              <a:t>高強度</a:t>
            </a:r>
          </a:p>
        </p:txBody>
      </p:sp>
      <p:sp>
        <p:nvSpPr>
          <p:cNvPr id="49" name="矩形 48"/>
          <p:cNvSpPr/>
          <p:nvPr/>
        </p:nvSpPr>
        <p:spPr>
          <a:xfrm>
            <a:off x="358752" y="1367497"/>
            <a:ext cx="1247639" cy="2991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3.</a:t>
            </a:r>
            <a:r>
              <a:rPr lang="zh-TW" altLang="en-US" sz="2000" b="1" dirty="0">
                <a:solidFill>
                  <a:prstClr val="white"/>
                </a:solidFill>
                <a:latin typeface="標楷體" panose="03000509000000000000" pitchFamily="65" charset="-120"/>
                <a:ea typeface="標楷體" panose="03000509000000000000" pitchFamily="65" charset="-120"/>
              </a:rPr>
              <a:t>高耐蝕</a:t>
            </a:r>
          </a:p>
        </p:txBody>
      </p:sp>
      <p:sp>
        <p:nvSpPr>
          <p:cNvPr id="50" name="矩形 49"/>
          <p:cNvSpPr/>
          <p:nvPr/>
        </p:nvSpPr>
        <p:spPr>
          <a:xfrm>
            <a:off x="358752" y="1753503"/>
            <a:ext cx="1247639" cy="3572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4.</a:t>
            </a:r>
            <a:r>
              <a:rPr lang="zh-TW" altLang="en-US" sz="2000" b="1" dirty="0">
                <a:solidFill>
                  <a:prstClr val="white"/>
                </a:solidFill>
                <a:latin typeface="標楷體" panose="03000509000000000000" pitchFamily="65" charset="-120"/>
                <a:ea typeface="標楷體" panose="03000509000000000000" pitchFamily="65" charset="-120"/>
              </a:rPr>
              <a:t>高壽命</a:t>
            </a:r>
          </a:p>
        </p:txBody>
      </p:sp>
      <p:sp>
        <p:nvSpPr>
          <p:cNvPr id="51" name="矩形 50"/>
          <p:cNvSpPr/>
          <p:nvPr/>
        </p:nvSpPr>
        <p:spPr>
          <a:xfrm>
            <a:off x="350336" y="2175960"/>
            <a:ext cx="1743640" cy="3160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5.</a:t>
            </a:r>
            <a:r>
              <a:rPr lang="zh-TW" altLang="en-US" sz="2000" b="1" dirty="0">
                <a:solidFill>
                  <a:prstClr val="white"/>
                </a:solidFill>
                <a:latin typeface="標楷體" panose="03000509000000000000" pitchFamily="65" charset="-120"/>
                <a:ea typeface="標楷體" panose="03000509000000000000" pitchFamily="65" charset="-120"/>
              </a:rPr>
              <a:t>總成本降低</a:t>
            </a:r>
          </a:p>
        </p:txBody>
      </p:sp>
    </p:spTree>
    <p:extLst>
      <p:ext uri="{BB962C8B-B14F-4D97-AF65-F5344CB8AC3E}">
        <p14:creationId xmlns:p14="http://schemas.microsoft.com/office/powerpoint/2010/main" val="1503949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文字方塊 2"/>
          <p:cNvSpPr txBox="1">
            <a:spLocks noChangeArrowheads="1"/>
          </p:cNvSpPr>
          <p:nvPr/>
        </p:nvSpPr>
        <p:spPr bwMode="auto">
          <a:xfrm>
            <a:off x="500097" y="1628800"/>
            <a:ext cx="81438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defTabSz="914400" eaLnBrk="1" fontAlgn="base" hangingPunct="1">
              <a:spcBef>
                <a:spcPct val="0"/>
              </a:spcBef>
              <a:spcAft>
                <a:spcPct val="0"/>
              </a:spcAft>
              <a:buFont typeface="Arial" pitchFamily="34" charset="0"/>
              <a:buChar char="•"/>
            </a:pPr>
            <a:r>
              <a:rPr lang="zh-TW" altLang="en-US" sz="2800" dirty="0">
                <a:solidFill>
                  <a:srgbClr val="000000"/>
                </a:solidFill>
                <a:latin typeface="標楷體" pitchFamily="65" charset="-120"/>
                <a:ea typeface="標楷體" pitchFamily="65" charset="-120"/>
                <a:cs typeface="Times New Roman" pitchFamily="18" charset="0"/>
              </a:rPr>
              <a:t>超高強度</a:t>
            </a:r>
            <a:r>
              <a:rPr lang="zh-TW" altLang="zh-TW" sz="2800" dirty="0">
                <a:solidFill>
                  <a:srgbClr val="000000"/>
                </a:solidFill>
                <a:latin typeface="標楷體" pitchFamily="65" charset="-120"/>
                <a:ea typeface="標楷體" pitchFamily="65" charset="-120"/>
                <a:cs typeface="Times New Roman" pitchFamily="18" charset="0"/>
              </a:rPr>
              <a:t>鋼</a:t>
            </a:r>
            <a:r>
              <a:rPr lang="zh-TW" altLang="en-US" sz="2800" dirty="0">
                <a:solidFill>
                  <a:srgbClr val="000000"/>
                </a:solidFill>
                <a:latin typeface="標楷體" pitchFamily="65" charset="-120"/>
                <a:ea typeface="標楷體" pitchFamily="65" charset="-120"/>
                <a:cs typeface="Times New Roman" pitchFamily="18" charset="0"/>
              </a:rPr>
              <a:t>是先進國家所重視</a:t>
            </a:r>
            <a:r>
              <a:rPr lang="zh-TW" altLang="zh-TW" sz="2800" dirty="0">
                <a:solidFill>
                  <a:srgbClr val="000000"/>
                </a:solidFill>
                <a:latin typeface="標楷體" pitchFamily="65" charset="-120"/>
                <a:ea typeface="標楷體" pitchFamily="65" charset="-120"/>
                <a:cs typeface="Times New Roman" pitchFamily="18" charset="0"/>
              </a:rPr>
              <a:t>的新材料</a:t>
            </a:r>
            <a:r>
              <a:rPr lang="zh-TW" altLang="en-US" sz="2800" dirty="0">
                <a:solidFill>
                  <a:srgbClr val="000000"/>
                </a:solidFill>
                <a:latin typeface="標楷體" pitchFamily="65" charset="-120"/>
                <a:ea typeface="標楷體" pitchFamily="65" charset="-120"/>
                <a:cs typeface="Times New Roman" pitchFamily="18" charset="0"/>
              </a:rPr>
              <a:t>研究方向。</a:t>
            </a:r>
            <a:endParaRPr lang="en-US" altLang="zh-TW" sz="2800" dirty="0">
              <a:solidFill>
                <a:srgbClr val="000000"/>
              </a:solidFill>
              <a:latin typeface="標楷體" pitchFamily="65" charset="-120"/>
              <a:ea typeface="標楷體" pitchFamily="65" charset="-120"/>
              <a:cs typeface="Times New Roman" pitchFamily="18" charset="0"/>
            </a:endParaRPr>
          </a:p>
          <a:p>
            <a:pPr defTabSz="914400" eaLnBrk="1" fontAlgn="base" hangingPunct="1">
              <a:spcBef>
                <a:spcPct val="0"/>
              </a:spcBef>
              <a:spcAft>
                <a:spcPct val="0"/>
              </a:spcAft>
              <a:buFont typeface="Arial" pitchFamily="34" charset="0"/>
              <a:buChar char="•"/>
            </a:pPr>
            <a:r>
              <a:rPr lang="zh-TW" altLang="en-US" sz="2800" dirty="0">
                <a:solidFill>
                  <a:srgbClr val="000000"/>
                </a:solidFill>
                <a:latin typeface="標楷體" pitchFamily="65" charset="-120"/>
                <a:ea typeface="標楷體" pitchFamily="65" charset="-120"/>
                <a:cs typeface="Times New Roman" pitchFamily="18" charset="0"/>
              </a:rPr>
              <a:t>超級鋼具超高比強度，韌性與強度更能同步提升。</a:t>
            </a:r>
            <a:endParaRPr lang="en-US" altLang="zh-TW" sz="2800" dirty="0">
              <a:solidFill>
                <a:srgbClr val="000000"/>
              </a:solidFill>
              <a:latin typeface="標楷體" pitchFamily="65" charset="-120"/>
              <a:ea typeface="標楷體" pitchFamily="65" charset="-120"/>
              <a:cs typeface="Times New Roman" pitchFamily="18" charset="0"/>
            </a:endParaRPr>
          </a:p>
          <a:p>
            <a:pPr defTabSz="914400" eaLnBrk="1" fontAlgn="base" hangingPunct="1">
              <a:spcBef>
                <a:spcPct val="0"/>
              </a:spcBef>
              <a:spcAft>
                <a:spcPct val="0"/>
              </a:spcAft>
              <a:buFont typeface="Arial" pitchFamily="34" charset="0"/>
              <a:buChar char="•"/>
            </a:pPr>
            <a:r>
              <a:rPr lang="zh-TW" altLang="en-US" sz="2800" dirty="0">
                <a:solidFill>
                  <a:srgbClr val="000000"/>
                </a:solidFill>
                <a:latin typeface="標楷體" pitchFamily="65" charset="-120"/>
                <a:ea typeface="標楷體" pitchFamily="65" charset="-120"/>
                <a:cs typeface="Times New Roman" pitchFamily="18" charset="0"/>
              </a:rPr>
              <a:t>低合金熱機處理鋼，具超高強度且後續加工性佳。</a:t>
            </a:r>
            <a:endParaRPr lang="en-US" altLang="zh-TW" sz="2800" dirty="0">
              <a:solidFill>
                <a:srgbClr val="000000"/>
              </a:solidFill>
              <a:latin typeface="標楷體" pitchFamily="65" charset="-120"/>
              <a:ea typeface="標楷體" pitchFamily="65" charset="-120"/>
              <a:cs typeface="Times New Roman" pitchFamily="18" charset="0"/>
            </a:endParaRPr>
          </a:p>
          <a:p>
            <a:pPr defTabSz="914400" eaLnBrk="1" fontAlgn="base" hangingPunct="1">
              <a:spcBef>
                <a:spcPct val="0"/>
              </a:spcBef>
              <a:spcAft>
                <a:spcPct val="0"/>
              </a:spcAft>
              <a:buFont typeface="Arial" pitchFamily="34" charset="0"/>
              <a:buChar char="•"/>
            </a:pPr>
            <a:r>
              <a:rPr lang="zh-TW" altLang="en-US" sz="2800" dirty="0">
                <a:solidFill>
                  <a:srgbClr val="000000"/>
                </a:solidFill>
                <a:latin typeface="標楷體" pitchFamily="65" charset="-120"/>
                <a:ea typeface="標楷體" pitchFamily="65" charset="-120"/>
                <a:cs typeface="Times New Roman" pitchFamily="18" charset="0"/>
              </a:rPr>
              <a:t>超高強度化鋼材，</a:t>
            </a:r>
            <a:r>
              <a:rPr lang="zh-TW" altLang="zh-TW" sz="2800" dirty="0">
                <a:solidFill>
                  <a:srgbClr val="000000"/>
                </a:solidFill>
                <a:latin typeface="標楷體" pitchFamily="65" charset="-120"/>
                <a:ea typeface="標楷體" pitchFamily="65" charset="-120"/>
                <a:cs typeface="Times New Roman" pitchFamily="18" charset="0"/>
              </a:rPr>
              <a:t>促使現有鋼材品級</a:t>
            </a:r>
            <a:r>
              <a:rPr lang="zh-TW" altLang="en-US" sz="2800" dirty="0">
                <a:solidFill>
                  <a:srgbClr val="000000"/>
                </a:solidFill>
                <a:latin typeface="標楷體" pitchFamily="65" charset="-120"/>
                <a:ea typeface="標楷體" pitchFamily="65" charset="-120"/>
                <a:cs typeface="Times New Roman" pitchFamily="18" charset="0"/>
              </a:rPr>
              <a:t>與價值躍升。 </a:t>
            </a:r>
            <a:endParaRPr lang="zh-TW" altLang="zh-TW" sz="2800" dirty="0">
              <a:solidFill>
                <a:srgbClr val="000000"/>
              </a:solidFill>
              <a:latin typeface="標楷體" pitchFamily="65" charset="-120"/>
              <a:ea typeface="標楷體" pitchFamily="65" charset="-120"/>
              <a:cs typeface="Times New Roman" pitchFamily="18" charset="0"/>
            </a:endParaRPr>
          </a:p>
        </p:txBody>
      </p:sp>
      <p:pic>
        <p:nvPicPr>
          <p:cNvPr id="156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17" y="3383112"/>
            <a:ext cx="7816919" cy="268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6" name="文字方塊 4"/>
          <p:cNvSpPr txBox="1">
            <a:spLocks noChangeArrowheads="1"/>
          </p:cNvSpPr>
          <p:nvPr/>
        </p:nvSpPr>
        <p:spPr bwMode="auto">
          <a:xfrm>
            <a:off x="7143756" y="6072189"/>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defTabSz="914400" eaLnBrk="1" fontAlgn="base" hangingPunct="1">
              <a:spcBef>
                <a:spcPct val="0"/>
              </a:spcBef>
              <a:spcAft>
                <a:spcPct val="0"/>
              </a:spcAft>
            </a:pPr>
            <a:r>
              <a:rPr lang="en-US" altLang="zh-TW">
                <a:solidFill>
                  <a:srgbClr val="000000"/>
                </a:solidFill>
              </a:rPr>
              <a:t>Source: NIMS</a:t>
            </a:r>
            <a:endParaRPr lang="zh-TW" altLang="en-US">
              <a:solidFill>
                <a:srgbClr val="000000"/>
              </a:solidFill>
            </a:endParaRPr>
          </a:p>
        </p:txBody>
      </p:sp>
      <p:sp>
        <p:nvSpPr>
          <p:cNvPr id="6" name="Rectangle 2"/>
          <p:cNvSpPr txBox="1">
            <a:spLocks noChangeArrowheads="1"/>
          </p:cNvSpPr>
          <p:nvPr/>
        </p:nvSpPr>
        <p:spPr bwMode="auto">
          <a:xfrm>
            <a:off x="22" y="260648"/>
            <a:ext cx="8892458" cy="1152128"/>
          </a:xfrm>
          <a:prstGeom prst="rect">
            <a:avLst/>
          </a:prstGeom>
          <a:noFill/>
          <a:ln w="9525">
            <a:noFill/>
            <a:miter lim="800000"/>
            <a:headEnd/>
            <a:tailEnd/>
          </a:ln>
        </p:spPr>
        <p:txBody>
          <a:bodyPr anchor="ctr"/>
          <a:lstStyle/>
          <a:p>
            <a:pPr algn="ctr" defTabSz="914400" eaLnBrk="0" fontAlgn="base" hangingPunct="0">
              <a:spcBef>
                <a:spcPct val="0"/>
              </a:spcBef>
              <a:spcAft>
                <a:spcPct val="0"/>
              </a:spcAft>
              <a:defRPr/>
            </a:pPr>
            <a:r>
              <a:rPr kumimoji="1" lang="zh-TW" altLang="en-US" sz="3200" b="1" kern="0" dirty="0">
                <a:solidFill>
                  <a:srgbClr val="0000FF"/>
                </a:solidFill>
                <a:latin typeface="標楷體" pitchFamily="65" charset="-120"/>
                <a:ea typeface="標楷體" pitchFamily="65" charset="-120"/>
              </a:rPr>
              <a:t>超高強度鋼</a:t>
            </a:r>
            <a:endParaRPr kumimoji="1" lang="en-US" altLang="zh-TW" sz="3200" b="1" kern="0" dirty="0">
              <a:solidFill>
                <a:srgbClr val="0000FF"/>
              </a:solidFill>
              <a:latin typeface="標楷體" pitchFamily="65" charset="-120"/>
              <a:ea typeface="標楷體" pitchFamily="65" charset="-120"/>
            </a:endParaRPr>
          </a:p>
          <a:p>
            <a:pPr algn="ctr" defTabSz="914400" eaLnBrk="0" fontAlgn="base" hangingPunct="0">
              <a:spcBef>
                <a:spcPct val="0"/>
              </a:spcBef>
              <a:spcAft>
                <a:spcPct val="0"/>
              </a:spcAft>
              <a:defRPr/>
            </a:pPr>
            <a:r>
              <a:rPr kumimoji="1" lang="en-US" altLang="zh-TW" sz="3200" b="1" kern="0" dirty="0">
                <a:solidFill>
                  <a:srgbClr val="000000"/>
                </a:solidFill>
                <a:latin typeface="標楷體" pitchFamily="65" charset="-120"/>
                <a:ea typeface="標楷體" pitchFamily="65" charset="-120"/>
              </a:rPr>
              <a:t>(</a:t>
            </a:r>
            <a:r>
              <a:rPr kumimoji="1" lang="zh-TW" altLang="en-US" sz="3200" b="1" kern="0" dirty="0">
                <a:solidFill>
                  <a:srgbClr val="000000"/>
                </a:solidFill>
                <a:latin typeface="標楷體" pitchFamily="65" charset="-120"/>
                <a:ea typeface="標楷體" pitchFamily="65" charset="-120"/>
              </a:rPr>
              <a:t> </a:t>
            </a:r>
            <a:r>
              <a:rPr kumimoji="1" lang="en-US" altLang="zh-TW" sz="3200" b="1" kern="0" dirty="0">
                <a:solidFill>
                  <a:srgbClr val="000000"/>
                </a:solidFill>
                <a:latin typeface="標楷體" pitchFamily="65" charset="-120"/>
                <a:ea typeface="標楷體" pitchFamily="65" charset="-120"/>
              </a:rPr>
              <a:t>ultra</a:t>
            </a:r>
            <a:r>
              <a:rPr kumimoji="1" lang="zh-TW" altLang="en-US" sz="3200" b="1" kern="0" dirty="0">
                <a:solidFill>
                  <a:srgbClr val="000000"/>
                </a:solidFill>
                <a:latin typeface="標楷體" pitchFamily="65" charset="-120"/>
                <a:ea typeface="標楷體" pitchFamily="65" charset="-120"/>
              </a:rPr>
              <a:t> </a:t>
            </a:r>
            <a:r>
              <a:rPr kumimoji="1" lang="en-US" altLang="zh-TW" sz="3200" b="1" kern="0" dirty="0">
                <a:solidFill>
                  <a:srgbClr val="000000"/>
                </a:solidFill>
                <a:latin typeface="標楷體" pitchFamily="65" charset="-120"/>
                <a:ea typeface="標楷體" pitchFamily="65" charset="-120"/>
              </a:rPr>
              <a:t>high strength steel)</a:t>
            </a:r>
            <a:endParaRPr kumimoji="1" lang="zh-TW" altLang="en-US" sz="3200" b="1" kern="0" dirty="0">
              <a:solidFill>
                <a:srgbClr val="000000"/>
              </a:solidFill>
              <a:latin typeface="標楷體" pitchFamily="65" charset="-120"/>
              <a:ea typeface="標楷體" pitchFamily="65" charset="-120"/>
            </a:endParaRPr>
          </a:p>
        </p:txBody>
      </p:sp>
    </p:spTree>
    <p:extLst>
      <p:ext uri="{BB962C8B-B14F-4D97-AF65-F5344CB8AC3E}">
        <p14:creationId xmlns:p14="http://schemas.microsoft.com/office/powerpoint/2010/main" val="1234795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FD1F21C6-4AF9-4FE8-BD33-F395B3A0889D}" type="slidenum">
              <a:rPr lang="en-US" altLang="zh-TW" smtClean="0">
                <a:solidFill>
                  <a:prstClr val="black">
                    <a:tint val="75000"/>
                  </a:prstClr>
                </a:solidFill>
              </a:rPr>
              <a:pPr>
                <a:defRPr/>
              </a:pPr>
              <a:t>48</a:t>
            </a:fld>
            <a:endParaRPr lang="en-US" altLang="zh-TW">
              <a:solidFill>
                <a:prstClr val="black">
                  <a:tint val="75000"/>
                </a:prstClr>
              </a:solidFill>
            </a:endParaRPr>
          </a:p>
        </p:txBody>
      </p:sp>
      <p:grpSp>
        <p:nvGrpSpPr>
          <p:cNvPr id="3" name="Group 23"/>
          <p:cNvGrpSpPr>
            <a:grpSpLocks/>
          </p:cNvGrpSpPr>
          <p:nvPr/>
        </p:nvGrpSpPr>
        <p:grpSpPr bwMode="auto">
          <a:xfrm>
            <a:off x="483660" y="4406045"/>
            <a:ext cx="3550094" cy="677173"/>
            <a:chOff x="4105" y="1360"/>
            <a:chExt cx="1213" cy="190"/>
          </a:xfrm>
        </p:grpSpPr>
        <p:sp>
          <p:nvSpPr>
            <p:cNvPr id="4" name="Rectangle 24"/>
            <p:cNvSpPr>
              <a:spLocks noChangeArrowheads="1"/>
            </p:cNvSpPr>
            <p:nvPr/>
          </p:nvSpPr>
          <p:spPr bwMode="auto">
            <a:xfrm>
              <a:off x="4105" y="1525"/>
              <a:ext cx="1104" cy="25"/>
            </a:xfrm>
            <a:prstGeom prst="rect">
              <a:avLst/>
            </a:prstGeom>
            <a:solidFill>
              <a:srgbClr val="C0C0C0"/>
            </a:solidFill>
            <a:ln w="9525" algn="ctr">
              <a:miter lim="800000"/>
              <a:headEnd/>
              <a:tailEnd/>
            </a:ln>
            <a:effectLst/>
            <a:scene3d>
              <a:camera prst="legacyObliqueTopRight"/>
              <a:lightRig rig="legacyFlat3" dir="b"/>
            </a:scene3d>
            <a:sp3d extrusionH="887400" prstMaterial="legacyMatte">
              <a:bevelT w="13500" h="13500" prst="angle"/>
              <a:bevelB w="13500" h="13500" prst="angle"/>
              <a:extrusionClr>
                <a:srgbClr val="C0C0C0"/>
              </a:extrusionClr>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fontAlgn="base">
                <a:spcBef>
                  <a:spcPct val="0"/>
                </a:spcBef>
                <a:spcAft>
                  <a:spcPct val="0"/>
                </a:spcAft>
                <a:defRPr/>
              </a:pPr>
              <a:endParaRPr kumimoji="1" lang="zh-TW" altLang="en-US" kern="0">
                <a:solidFill>
                  <a:srgbClr val="000000"/>
                </a:solidFill>
              </a:endParaRPr>
            </a:p>
          </p:txBody>
        </p:sp>
        <p:sp>
          <p:nvSpPr>
            <p:cNvPr id="5" name="Rectangle 25"/>
            <p:cNvSpPr>
              <a:spLocks noChangeArrowheads="1"/>
            </p:cNvSpPr>
            <p:nvPr/>
          </p:nvSpPr>
          <p:spPr bwMode="auto">
            <a:xfrm>
              <a:off x="4113" y="1434"/>
              <a:ext cx="1104" cy="96"/>
            </a:xfrm>
            <a:prstGeom prst="rect">
              <a:avLst/>
            </a:prstGeom>
            <a:solidFill>
              <a:srgbClr val="808080"/>
            </a:solidFill>
            <a:ln w="9525" algn="ctr">
              <a:miter lim="800000"/>
              <a:headEnd/>
              <a:tailEnd/>
            </a:ln>
            <a:effectLst/>
            <a:scene3d>
              <a:camera prst="legacyObliqueTopRight"/>
              <a:lightRig rig="legacyFlat3" dir="b"/>
            </a:scene3d>
            <a:sp3d extrusionH="887400" prstMaterial="legacyMetal">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fontAlgn="base">
                <a:spcBef>
                  <a:spcPct val="0"/>
                </a:spcBef>
                <a:spcAft>
                  <a:spcPct val="0"/>
                </a:spcAft>
                <a:defRPr/>
              </a:pPr>
              <a:endParaRPr kumimoji="1" lang="zh-TW" altLang="en-US" kern="0">
                <a:solidFill>
                  <a:srgbClr val="000000"/>
                </a:solidFill>
              </a:endParaRPr>
            </a:p>
          </p:txBody>
        </p:sp>
        <p:sp>
          <p:nvSpPr>
            <p:cNvPr id="6" name="Rectangle 26"/>
            <p:cNvSpPr>
              <a:spLocks noChangeArrowheads="1"/>
            </p:cNvSpPr>
            <p:nvPr/>
          </p:nvSpPr>
          <p:spPr bwMode="auto">
            <a:xfrm>
              <a:off x="4105" y="1413"/>
              <a:ext cx="1104" cy="25"/>
            </a:xfrm>
            <a:prstGeom prst="rect">
              <a:avLst/>
            </a:prstGeom>
            <a:solidFill>
              <a:srgbClr val="C0C0C0"/>
            </a:solidFill>
            <a:ln w="9525" algn="ctr">
              <a:miter lim="800000"/>
              <a:headEnd/>
              <a:tailEnd/>
            </a:ln>
            <a:effectLst/>
            <a:scene3d>
              <a:camera prst="legacyObliqueTopRight"/>
              <a:lightRig rig="legacyFlat3" dir="b"/>
            </a:scene3d>
            <a:sp3d extrusionH="887400" prstMaterial="legacyMatte">
              <a:bevelT w="13500" h="13500" prst="angle"/>
              <a:bevelB w="13500" h="13500" prst="angle"/>
              <a:extrusionClr>
                <a:srgbClr val="C0C0C0"/>
              </a:extrusionClr>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fontAlgn="base">
                <a:spcBef>
                  <a:spcPct val="0"/>
                </a:spcBef>
                <a:spcAft>
                  <a:spcPct val="0"/>
                </a:spcAft>
                <a:defRPr/>
              </a:pPr>
              <a:endParaRPr kumimoji="1" lang="zh-TW" altLang="en-US" kern="0">
                <a:solidFill>
                  <a:srgbClr val="000000"/>
                </a:solidFill>
              </a:endParaRPr>
            </a:p>
          </p:txBody>
        </p:sp>
        <p:sp>
          <p:nvSpPr>
            <p:cNvPr id="7" name="Oval 27"/>
            <p:cNvSpPr>
              <a:spLocks noChangeArrowheads="1"/>
            </p:cNvSpPr>
            <p:nvPr/>
          </p:nvSpPr>
          <p:spPr bwMode="auto">
            <a:xfrm>
              <a:off x="4128" y="1488"/>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8" name="Oval 28"/>
            <p:cNvSpPr>
              <a:spLocks noChangeArrowheads="1"/>
            </p:cNvSpPr>
            <p:nvPr/>
          </p:nvSpPr>
          <p:spPr bwMode="auto">
            <a:xfrm>
              <a:off x="4176" y="1455"/>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9" name="Oval 29"/>
            <p:cNvSpPr>
              <a:spLocks noChangeArrowheads="1"/>
            </p:cNvSpPr>
            <p:nvPr/>
          </p:nvSpPr>
          <p:spPr bwMode="auto">
            <a:xfrm>
              <a:off x="4252" y="1501"/>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10" name="Oval 30"/>
            <p:cNvSpPr>
              <a:spLocks noChangeArrowheads="1"/>
            </p:cNvSpPr>
            <p:nvPr/>
          </p:nvSpPr>
          <p:spPr bwMode="auto">
            <a:xfrm>
              <a:off x="4272" y="1447"/>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11" name="Oval 31"/>
            <p:cNvSpPr>
              <a:spLocks noChangeArrowheads="1"/>
            </p:cNvSpPr>
            <p:nvPr/>
          </p:nvSpPr>
          <p:spPr bwMode="auto">
            <a:xfrm>
              <a:off x="4967" y="1434"/>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12" name="Oval 32"/>
            <p:cNvSpPr>
              <a:spLocks noChangeArrowheads="1"/>
            </p:cNvSpPr>
            <p:nvPr/>
          </p:nvSpPr>
          <p:spPr bwMode="auto">
            <a:xfrm>
              <a:off x="4444" y="1485"/>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13" name="Oval 33"/>
            <p:cNvSpPr>
              <a:spLocks noChangeArrowheads="1"/>
            </p:cNvSpPr>
            <p:nvPr/>
          </p:nvSpPr>
          <p:spPr bwMode="auto">
            <a:xfrm>
              <a:off x="5092" y="1481"/>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14" name="Oval 34"/>
            <p:cNvSpPr>
              <a:spLocks noChangeArrowheads="1"/>
            </p:cNvSpPr>
            <p:nvPr/>
          </p:nvSpPr>
          <p:spPr bwMode="auto">
            <a:xfrm>
              <a:off x="4512" y="1488"/>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15" name="Oval 35"/>
            <p:cNvSpPr>
              <a:spLocks noChangeArrowheads="1"/>
            </p:cNvSpPr>
            <p:nvPr/>
          </p:nvSpPr>
          <p:spPr bwMode="auto">
            <a:xfrm>
              <a:off x="4671" y="1474"/>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16" name="Oval 36"/>
            <p:cNvSpPr>
              <a:spLocks noChangeArrowheads="1"/>
            </p:cNvSpPr>
            <p:nvPr/>
          </p:nvSpPr>
          <p:spPr bwMode="auto">
            <a:xfrm>
              <a:off x="4860" y="1443"/>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17" name="Oval 37"/>
            <p:cNvSpPr>
              <a:spLocks noChangeArrowheads="1"/>
            </p:cNvSpPr>
            <p:nvPr/>
          </p:nvSpPr>
          <p:spPr bwMode="auto">
            <a:xfrm>
              <a:off x="4911" y="1478"/>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18" name="Oval 38"/>
            <p:cNvSpPr>
              <a:spLocks noChangeArrowheads="1"/>
            </p:cNvSpPr>
            <p:nvPr/>
          </p:nvSpPr>
          <p:spPr bwMode="auto">
            <a:xfrm>
              <a:off x="4391" y="1463"/>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19" name="Oval 39"/>
            <p:cNvSpPr>
              <a:spLocks noChangeArrowheads="1"/>
            </p:cNvSpPr>
            <p:nvPr/>
          </p:nvSpPr>
          <p:spPr bwMode="auto">
            <a:xfrm>
              <a:off x="4608" y="1488"/>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20" name="Oval 40"/>
            <p:cNvSpPr>
              <a:spLocks noChangeArrowheads="1"/>
            </p:cNvSpPr>
            <p:nvPr/>
          </p:nvSpPr>
          <p:spPr bwMode="auto">
            <a:xfrm>
              <a:off x="4760" y="1463"/>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21" name="Oval 41"/>
            <p:cNvSpPr>
              <a:spLocks noChangeArrowheads="1"/>
            </p:cNvSpPr>
            <p:nvPr/>
          </p:nvSpPr>
          <p:spPr bwMode="auto">
            <a:xfrm>
              <a:off x="4342" y="1500"/>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22" name="Oval 42"/>
            <p:cNvSpPr>
              <a:spLocks noChangeArrowheads="1"/>
            </p:cNvSpPr>
            <p:nvPr/>
          </p:nvSpPr>
          <p:spPr bwMode="auto">
            <a:xfrm>
              <a:off x="4805" y="1485"/>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23" name="Oval 43"/>
            <p:cNvSpPr>
              <a:spLocks noChangeArrowheads="1"/>
            </p:cNvSpPr>
            <p:nvPr/>
          </p:nvSpPr>
          <p:spPr bwMode="auto">
            <a:xfrm>
              <a:off x="5036" y="1469"/>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24" name="Oval 44"/>
            <p:cNvSpPr>
              <a:spLocks noChangeArrowheads="1"/>
            </p:cNvSpPr>
            <p:nvPr/>
          </p:nvSpPr>
          <p:spPr bwMode="auto">
            <a:xfrm>
              <a:off x="5284" y="1360"/>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sp>
          <p:nvSpPr>
            <p:cNvPr id="25" name="Oval 45"/>
            <p:cNvSpPr>
              <a:spLocks noChangeArrowheads="1"/>
            </p:cNvSpPr>
            <p:nvPr/>
          </p:nvSpPr>
          <p:spPr bwMode="auto">
            <a:xfrm>
              <a:off x="5232" y="1440"/>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a:solidFill>
                  <a:srgbClr val="000000"/>
                </a:solidFill>
              </a:endParaRPr>
            </a:p>
          </p:txBody>
        </p:sp>
      </p:grpSp>
      <p:pic>
        <p:nvPicPr>
          <p:cNvPr id="26"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0" y="5146656"/>
            <a:ext cx="3685975" cy="104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3945" y="4744830"/>
            <a:ext cx="2088536" cy="14429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98" y="3501009"/>
            <a:ext cx="3254497" cy="78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圖片 29"/>
          <p:cNvPicPr>
            <a:picLocks noChangeAspect="1"/>
          </p:cNvPicPr>
          <p:nvPr/>
        </p:nvPicPr>
        <p:blipFill rotWithShape="1">
          <a:blip r:embed="rId5" cstate="print">
            <a:extLst>
              <a:ext uri="{28A0092B-C50C-407E-A947-70E740481C1C}">
                <a14:useLocalDpi xmlns:a14="http://schemas.microsoft.com/office/drawing/2010/main" val="0"/>
              </a:ext>
            </a:extLst>
          </a:blip>
          <a:srcRect l="7476" t="19288" r="9838" b="13382"/>
          <a:stretch/>
        </p:blipFill>
        <p:spPr>
          <a:xfrm>
            <a:off x="5123024" y="3579418"/>
            <a:ext cx="1143081" cy="1053444"/>
          </a:xfrm>
          <a:prstGeom prst="rect">
            <a:avLst/>
          </a:prstGeom>
        </p:spPr>
      </p:pic>
      <p:pic>
        <p:nvPicPr>
          <p:cNvPr id="31" name="Picture 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9970" y="1411506"/>
            <a:ext cx="4352511"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 descr="IMG_026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875" t="-767" r="9390" b="767"/>
          <a:stretch/>
        </p:blipFill>
        <p:spPr bwMode="auto">
          <a:xfrm>
            <a:off x="506673" y="1450567"/>
            <a:ext cx="3975113" cy="163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33"/>
          <p:cNvSpPr/>
          <p:nvPr/>
        </p:nvSpPr>
        <p:spPr>
          <a:xfrm>
            <a:off x="470003" y="479523"/>
            <a:ext cx="1656184" cy="510694"/>
          </a:xfrm>
          <a:prstGeom prst="rect">
            <a:avLst/>
          </a:prstGeom>
          <a:solidFill>
            <a:srgbClr val="FF9933"/>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altLang="zh-TW" dirty="0">
                <a:solidFill>
                  <a:srgbClr val="FFFFFF"/>
                </a:solidFill>
              </a:rPr>
              <a:t>Patent TW</a:t>
            </a:r>
            <a:endParaRPr lang="zh-TW" altLang="en-US" dirty="0">
              <a:solidFill>
                <a:srgbClr val="FFFFFF"/>
              </a:solidFill>
            </a:endParaRPr>
          </a:p>
        </p:txBody>
      </p:sp>
      <p:sp>
        <p:nvSpPr>
          <p:cNvPr id="35" name="Rectangle 7"/>
          <p:cNvSpPr>
            <a:spLocks noChangeArrowheads="1"/>
          </p:cNvSpPr>
          <p:nvPr/>
        </p:nvSpPr>
        <p:spPr bwMode="auto">
          <a:xfrm>
            <a:off x="2609259" y="320027"/>
            <a:ext cx="4194686" cy="818091"/>
          </a:xfrm>
          <a:prstGeom prst="rect">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defTabSz="914400" fontAlgn="base">
              <a:spcBef>
                <a:spcPct val="0"/>
              </a:spcBef>
              <a:spcAft>
                <a:spcPct val="0"/>
              </a:spcAft>
            </a:pPr>
            <a:r>
              <a:rPr kumimoji="1" lang="zh-TW" altLang="en-US" sz="2800" b="1" u="sng" dirty="0">
                <a:solidFill>
                  <a:srgbClr val="000000"/>
                </a:solidFill>
                <a:latin typeface="標楷體" panose="03000509000000000000" pitchFamily="65" charset="-120"/>
                <a:ea typeface="標楷體" panose="03000509000000000000" pitchFamily="65" charset="-120"/>
                <a:cs typeface="Verdana" panose="020B0604030504040204" pitchFamily="34" charset="0"/>
              </a:rPr>
              <a:t>金屬橡膠複合材料</a:t>
            </a:r>
            <a:endParaRPr kumimoji="1" lang="en-US" altLang="zh-TW" sz="2800" b="1" u="sng" dirty="0">
              <a:solidFill>
                <a:srgbClr val="000000"/>
              </a:solidFill>
              <a:latin typeface="標楷體" panose="03000509000000000000" pitchFamily="65" charset="-120"/>
              <a:ea typeface="標楷體" panose="03000509000000000000" pitchFamily="65" charset="-120"/>
              <a:cs typeface="Verdana" panose="020B0604030504040204" pitchFamily="34" charset="0"/>
            </a:endParaRPr>
          </a:p>
        </p:txBody>
      </p:sp>
      <p:sp>
        <p:nvSpPr>
          <p:cNvPr id="38" name="Rectangle 7"/>
          <p:cNvSpPr>
            <a:spLocks noChangeArrowheads="1"/>
          </p:cNvSpPr>
          <p:nvPr/>
        </p:nvSpPr>
        <p:spPr bwMode="auto">
          <a:xfrm>
            <a:off x="4575690" y="3033135"/>
            <a:ext cx="4316791" cy="395865"/>
          </a:xfrm>
          <a:prstGeom prst="rect">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defTabSz="914400" fontAlgn="base">
              <a:spcBef>
                <a:spcPct val="0"/>
              </a:spcBef>
              <a:spcAft>
                <a:spcPct val="0"/>
              </a:spcAft>
            </a:pPr>
            <a:r>
              <a:rPr kumimoji="1" lang="zh-TW" altLang="en-US" sz="2400" b="1" dirty="0">
                <a:solidFill>
                  <a:srgbClr val="000000"/>
                </a:solidFill>
                <a:latin typeface="標楷體" panose="03000509000000000000" pitchFamily="65" charset="-120"/>
                <a:ea typeface="標楷體" panose="03000509000000000000" pitchFamily="65" charset="-120"/>
                <a:cs typeface="Verdana" panose="020B0604030504040204" pitchFamily="34" charset="0"/>
              </a:rPr>
              <a:t>金屬橡膠複合華司</a:t>
            </a:r>
          </a:p>
        </p:txBody>
      </p:sp>
      <p:pic>
        <p:nvPicPr>
          <p:cNvPr id="39" name="圖片 38"/>
          <p:cNvPicPr>
            <a:picLocks noChangeAspect="1"/>
          </p:cNvPicPr>
          <p:nvPr/>
        </p:nvPicPr>
        <p:blipFill rotWithShape="1">
          <a:blip r:embed="rId8" cstate="print">
            <a:extLst>
              <a:ext uri="{28A0092B-C50C-407E-A947-70E740481C1C}">
                <a14:useLocalDpi xmlns:a14="http://schemas.microsoft.com/office/drawing/2010/main" val="0"/>
              </a:ext>
            </a:extLst>
          </a:blip>
          <a:srcRect l="7476" t="19288" r="9838" b="13382"/>
          <a:stretch/>
        </p:blipFill>
        <p:spPr>
          <a:xfrm>
            <a:off x="4595860" y="4809127"/>
            <a:ext cx="2023483" cy="1351385"/>
          </a:xfrm>
          <a:prstGeom prst="rect">
            <a:avLst/>
          </a:prstGeom>
        </p:spPr>
      </p:pic>
      <p:sp>
        <p:nvSpPr>
          <p:cNvPr id="40" name="Rectangle 7"/>
          <p:cNvSpPr>
            <a:spLocks noChangeArrowheads="1"/>
          </p:cNvSpPr>
          <p:nvPr/>
        </p:nvSpPr>
        <p:spPr bwMode="auto">
          <a:xfrm>
            <a:off x="4617082" y="6245225"/>
            <a:ext cx="4215811" cy="372719"/>
          </a:xfrm>
          <a:prstGeom prst="rect">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defTabSz="914400" fontAlgn="base">
              <a:spcBef>
                <a:spcPct val="0"/>
              </a:spcBef>
              <a:spcAft>
                <a:spcPct val="0"/>
              </a:spcAft>
            </a:pPr>
            <a:r>
              <a:rPr kumimoji="1" lang="zh-TW" altLang="en-US" sz="2400" b="1" dirty="0">
                <a:solidFill>
                  <a:srgbClr val="000000"/>
                </a:solidFill>
                <a:latin typeface="標楷體" panose="03000509000000000000" pitchFamily="65" charset="-120"/>
                <a:ea typeface="標楷體" panose="03000509000000000000" pitchFamily="65" charset="-120"/>
                <a:cs typeface="Verdana" panose="020B0604030504040204" pitchFamily="34" charset="0"/>
              </a:rPr>
              <a:t>金屬橡膠複合型材</a:t>
            </a:r>
            <a:endParaRPr kumimoji="1" lang="en-US" altLang="zh-TW" sz="2400" b="1" dirty="0">
              <a:solidFill>
                <a:srgbClr val="000000"/>
              </a:solidFill>
              <a:latin typeface="標楷體" panose="03000509000000000000" pitchFamily="65" charset="-120"/>
              <a:ea typeface="標楷體" panose="03000509000000000000" pitchFamily="65" charset="-120"/>
              <a:cs typeface="Verdana" panose="020B0604030504040204" pitchFamily="34" charset="0"/>
            </a:endParaRPr>
          </a:p>
        </p:txBody>
      </p:sp>
      <p:sp>
        <p:nvSpPr>
          <p:cNvPr id="41" name="Rectangle 7"/>
          <p:cNvSpPr>
            <a:spLocks noChangeArrowheads="1"/>
          </p:cNvSpPr>
          <p:nvPr/>
        </p:nvSpPr>
        <p:spPr bwMode="auto">
          <a:xfrm>
            <a:off x="483661" y="3062315"/>
            <a:ext cx="3998126" cy="366685"/>
          </a:xfrm>
          <a:prstGeom prst="rect">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defTabSz="914400" fontAlgn="base">
              <a:spcBef>
                <a:spcPct val="0"/>
              </a:spcBef>
              <a:spcAft>
                <a:spcPct val="0"/>
              </a:spcAft>
            </a:pPr>
            <a:r>
              <a:rPr kumimoji="1" lang="zh-TW" altLang="en-US" sz="2400" b="1" dirty="0">
                <a:solidFill>
                  <a:srgbClr val="000000"/>
                </a:solidFill>
                <a:latin typeface="標楷體" panose="03000509000000000000" pitchFamily="65" charset="-120"/>
                <a:ea typeface="標楷體" panose="03000509000000000000" pitchFamily="65" charset="-120"/>
                <a:cs typeface="Verdana" panose="020B0604030504040204" pitchFamily="34" charset="0"/>
              </a:rPr>
              <a:t>金屬橡膠複合板</a:t>
            </a:r>
          </a:p>
        </p:txBody>
      </p:sp>
      <p:sp>
        <p:nvSpPr>
          <p:cNvPr id="42" name="Rectangle 7"/>
          <p:cNvSpPr>
            <a:spLocks noChangeArrowheads="1"/>
          </p:cNvSpPr>
          <p:nvPr/>
        </p:nvSpPr>
        <p:spPr bwMode="auto">
          <a:xfrm>
            <a:off x="506673" y="6251259"/>
            <a:ext cx="3998126" cy="366685"/>
          </a:xfrm>
          <a:prstGeom prst="rect">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defTabSz="914400" fontAlgn="base">
              <a:spcBef>
                <a:spcPct val="0"/>
              </a:spcBef>
              <a:spcAft>
                <a:spcPct val="0"/>
              </a:spcAft>
            </a:pPr>
            <a:r>
              <a:rPr kumimoji="1" lang="zh-TW" altLang="en-US" sz="2400" b="1" dirty="0">
                <a:solidFill>
                  <a:srgbClr val="000000"/>
                </a:solidFill>
                <a:latin typeface="標楷體" panose="03000509000000000000" pitchFamily="65" charset="-120"/>
                <a:ea typeface="標楷體" panose="03000509000000000000" pitchFamily="65" charset="-120"/>
                <a:cs typeface="Verdana" panose="020B0604030504040204" pitchFamily="34" charset="0"/>
              </a:rPr>
              <a:t>金屬橡膠雙面複合板</a:t>
            </a:r>
          </a:p>
        </p:txBody>
      </p:sp>
    </p:spTree>
    <p:extLst>
      <p:ext uri="{BB962C8B-B14F-4D97-AF65-F5344CB8AC3E}">
        <p14:creationId xmlns:p14="http://schemas.microsoft.com/office/powerpoint/2010/main" val="1867218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rotWithShape="1">
          <a:blip r:embed="rId2">
            <a:extLst>
              <a:ext uri="{28A0092B-C50C-407E-A947-70E740481C1C}">
                <a14:useLocalDpi xmlns:a14="http://schemas.microsoft.com/office/drawing/2010/main" val="0"/>
              </a:ext>
            </a:extLst>
          </a:blip>
          <a:srcRect l="16847" t="38890" r="15254" b="21520"/>
          <a:stretch/>
        </p:blipFill>
        <p:spPr>
          <a:xfrm>
            <a:off x="503381" y="171884"/>
            <a:ext cx="8183419" cy="2599765"/>
          </a:xfrm>
        </p:spPr>
      </p:pic>
      <p:sp>
        <p:nvSpPr>
          <p:cNvPr id="4" name="投影片編號版面配置區 3"/>
          <p:cNvSpPr>
            <a:spLocks noGrp="1"/>
          </p:cNvSpPr>
          <p:nvPr>
            <p:ph type="sldNum" sz="quarter" idx="12"/>
          </p:nvPr>
        </p:nvSpPr>
        <p:spPr/>
        <p:txBody>
          <a:bodyPr/>
          <a:lstStyle/>
          <a:p>
            <a:pPr>
              <a:defRPr/>
            </a:pPr>
            <a:fld id="{2672A7B1-501C-4549-94A9-D97F0EBC4B54}" type="slidenum">
              <a:rPr lang="en-US" altLang="zh-TW" smtClean="0">
                <a:solidFill>
                  <a:srgbClr val="000000"/>
                </a:solidFill>
              </a:rPr>
              <a:pPr>
                <a:defRPr/>
              </a:pPr>
              <a:t>49</a:t>
            </a:fld>
            <a:endParaRPr lang="en-US" altLang="zh-TW">
              <a:solidFill>
                <a:srgbClr val="000000"/>
              </a:solidFill>
            </a:endParaRPr>
          </a:p>
        </p:txBody>
      </p:sp>
      <p:pic>
        <p:nvPicPr>
          <p:cNvPr id="6" name="圖片 5"/>
          <p:cNvPicPr>
            <a:picLocks noChangeAspect="1"/>
          </p:cNvPicPr>
          <p:nvPr/>
        </p:nvPicPr>
        <p:blipFill rotWithShape="1">
          <a:blip r:embed="rId3"/>
          <a:srcRect l="8571" t="14445" r="11964" b="11904"/>
          <a:stretch/>
        </p:blipFill>
        <p:spPr>
          <a:xfrm>
            <a:off x="503381" y="2771649"/>
            <a:ext cx="8183419" cy="4177553"/>
          </a:xfrm>
          <a:prstGeom prst="rect">
            <a:avLst/>
          </a:prstGeom>
        </p:spPr>
      </p:pic>
    </p:spTree>
    <p:extLst>
      <p:ext uri="{BB962C8B-B14F-4D97-AF65-F5344CB8AC3E}">
        <p14:creationId xmlns:p14="http://schemas.microsoft.com/office/powerpoint/2010/main" val="2171327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a:t>
            </a:fld>
            <a:endParaRPr lang="zh-TW" altLang="en-US" dirty="0">
              <a:solidFill>
                <a:prstClr val="black">
                  <a:tint val="75000"/>
                </a:prstClr>
              </a:solidFill>
            </a:endParaRPr>
          </a:p>
        </p:txBody>
      </p:sp>
      <p:sp>
        <p:nvSpPr>
          <p:cNvPr id="15" name="矩形 14"/>
          <p:cNvSpPr/>
          <p:nvPr/>
        </p:nvSpPr>
        <p:spPr>
          <a:xfrm>
            <a:off x="196945" y="3823505"/>
            <a:ext cx="8806375" cy="2862322"/>
          </a:xfrm>
          <a:prstGeom prst="rect">
            <a:avLst/>
          </a:prstGeom>
        </p:spPr>
        <p:txBody>
          <a:bodyPr wrap="square">
            <a:spAutoFit/>
          </a:bodyPr>
          <a:lstStyle/>
          <a:p>
            <a:pPr algn="ctr"/>
            <a:r>
              <a:rPr lang="en-US" altLang="zh-TW" b="1" dirty="0">
                <a:solidFill>
                  <a:prstClr val="black"/>
                </a:solidFill>
              </a:rPr>
              <a:t>Abstract</a:t>
            </a:r>
            <a:endParaRPr lang="zh-TW" altLang="zh-TW" dirty="0">
              <a:solidFill>
                <a:prstClr val="black"/>
              </a:solidFill>
            </a:endParaRPr>
          </a:p>
          <a:p>
            <a:pPr algn="just"/>
            <a:r>
              <a:rPr lang="zh-TW" altLang="en-US" dirty="0">
                <a:solidFill>
                  <a:prstClr val="black"/>
                </a:solidFill>
              </a:rPr>
              <a:t>    </a:t>
            </a:r>
            <a:r>
              <a:rPr lang="en-US" altLang="zh-TW" dirty="0">
                <a:solidFill>
                  <a:prstClr val="black"/>
                </a:solidFill>
              </a:rPr>
              <a:t>In recent years, in facing the global climate changes, strong winds and rainstorms are the most common environment loads in tropical and subtropical regions, and this phenomenon is getting more frequent and intense. This study puts forward the design theory and principle of greenhouse resistance to environmental loads. According to the experiences of data on the topography, strong winds and rainstorms in the region, the design of greenhouse environment loads resistance must consider the required mode of operation of greenhouse crops, demanded space, operating line, and temperature and humidity control to complete the overall design and planning of the greenhouse. Furthermore, the advanced numerical method such as CFD and FSI are used to simulate and validated by wind tunnel experiments.</a:t>
            </a:r>
            <a:endParaRPr lang="zh-TW" altLang="zh-TW" dirty="0">
              <a:solidFill>
                <a:prstClr val="black"/>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326" y="763036"/>
            <a:ext cx="7203611" cy="3060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1"/>
          <p:cNvSpPr>
            <a:spLocks noGrp="1"/>
          </p:cNvSpPr>
          <p:nvPr>
            <p:ph type="title"/>
          </p:nvPr>
        </p:nvSpPr>
        <p:spPr>
          <a:xfrm>
            <a:off x="28132" y="381242"/>
            <a:ext cx="9144000" cy="763588"/>
          </a:xfrm>
        </p:spPr>
        <p:txBody>
          <a:bodyPr>
            <a:normAutofit fontScale="90000"/>
          </a:bodyPr>
          <a:lstStyle/>
          <a:p>
            <a:pPr algn="ctr">
              <a:defRPr/>
            </a:pP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 Malaysian Agricultural Research and Development Institute (MARDI)</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and  Food and Fertilizer Technology Center (FFTC) Seminar</a:t>
            </a:r>
          </a:p>
        </p:txBody>
      </p:sp>
    </p:spTree>
    <p:extLst>
      <p:ext uri="{BB962C8B-B14F-4D97-AF65-F5344CB8AC3E}">
        <p14:creationId xmlns:p14="http://schemas.microsoft.com/office/powerpoint/2010/main" val="1175239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C difficile "/>
          <p:cNvPicPr>
            <a:picLocks noChangeAspect="1" noChangeArrowheads="1"/>
          </p:cNvPicPr>
          <p:nvPr/>
        </p:nvPicPr>
        <p:blipFill>
          <a:blip r:embed="rId3" cstate="print"/>
          <a:srcRect/>
          <a:stretch>
            <a:fillRect/>
          </a:stretch>
        </p:blipFill>
        <p:spPr bwMode="auto">
          <a:xfrm>
            <a:off x="493217" y="830752"/>
            <a:ext cx="3296673" cy="2695405"/>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4139952" y="830752"/>
            <a:ext cx="4825547" cy="3097151"/>
          </a:xfrm>
          <a:prstGeom prst="rect">
            <a:avLst/>
          </a:prstGeom>
          <a:noFill/>
          <a:ln w="9525">
            <a:noFill/>
            <a:miter lim="800000"/>
            <a:headEnd/>
            <a:tailEnd/>
          </a:ln>
        </p:spPr>
      </p:pic>
      <p:sp>
        <p:nvSpPr>
          <p:cNvPr id="6" name="文字方塊 5"/>
          <p:cNvSpPr txBox="1"/>
          <p:nvPr/>
        </p:nvSpPr>
        <p:spPr>
          <a:xfrm>
            <a:off x="4700280" y="3653321"/>
            <a:ext cx="1620957" cy="338554"/>
          </a:xfrm>
          <a:prstGeom prst="rect">
            <a:avLst/>
          </a:prstGeom>
          <a:noFill/>
        </p:spPr>
        <p:txBody>
          <a:bodyPr wrap="none" rtlCol="0">
            <a:spAutoFit/>
          </a:bodyPr>
          <a:lstStyle/>
          <a:p>
            <a:r>
              <a:rPr lang="zh-TW" altLang="en-US" sz="1600" b="1" dirty="0">
                <a:solidFill>
                  <a:srgbClr val="006600"/>
                </a:solidFill>
                <a:latin typeface="標楷體" pitchFamily="65" charset="-120"/>
                <a:ea typeface="標楷體" pitchFamily="65" charset="-120"/>
              </a:rPr>
              <a:t>材料之抗菌程度</a:t>
            </a:r>
          </a:p>
        </p:txBody>
      </p:sp>
      <p:sp>
        <p:nvSpPr>
          <p:cNvPr id="7" name="橢圓 6"/>
          <p:cNvSpPr/>
          <p:nvPr/>
        </p:nvSpPr>
        <p:spPr>
          <a:xfrm>
            <a:off x="6380893" y="1855644"/>
            <a:ext cx="1305713" cy="321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 name="文字方塊 7"/>
          <p:cNvSpPr txBox="1"/>
          <p:nvPr/>
        </p:nvSpPr>
        <p:spPr>
          <a:xfrm>
            <a:off x="7601545" y="1522323"/>
            <a:ext cx="1163687" cy="307777"/>
          </a:xfrm>
          <a:prstGeom prst="rect">
            <a:avLst/>
          </a:prstGeom>
          <a:noFill/>
        </p:spPr>
        <p:txBody>
          <a:bodyPr wrap="square" rtlCol="0">
            <a:spAutoFit/>
          </a:bodyPr>
          <a:lstStyle/>
          <a:p>
            <a:r>
              <a:rPr lang="zh-TW" altLang="en-US" sz="1400" b="1" dirty="0">
                <a:solidFill>
                  <a:srgbClr val="FF0000"/>
                </a:solidFill>
                <a:latin typeface="標楷體" pitchFamily="65" charset="-120"/>
                <a:ea typeface="標楷體" pitchFamily="65" charset="-120"/>
              </a:rPr>
              <a:t>一般不銹鋼</a:t>
            </a:r>
          </a:p>
        </p:txBody>
      </p:sp>
      <p:cxnSp>
        <p:nvCxnSpPr>
          <p:cNvPr id="10" name="直線單箭頭接點 9"/>
          <p:cNvCxnSpPr>
            <a:endCxn id="8" idx="2"/>
          </p:cNvCxnSpPr>
          <p:nvPr/>
        </p:nvCxnSpPr>
        <p:spPr>
          <a:xfrm flipV="1">
            <a:off x="7815860" y="1830100"/>
            <a:ext cx="367529" cy="22801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橢圓 10"/>
          <p:cNvSpPr/>
          <p:nvPr/>
        </p:nvSpPr>
        <p:spPr>
          <a:xfrm>
            <a:off x="8100392" y="2918984"/>
            <a:ext cx="806866" cy="7591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12" name="直線單箭頭接點 11"/>
          <p:cNvCxnSpPr/>
          <p:nvPr/>
        </p:nvCxnSpPr>
        <p:spPr>
          <a:xfrm>
            <a:off x="8387395" y="3510445"/>
            <a:ext cx="357190" cy="1428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 name="文字方塊 13"/>
          <p:cNvSpPr txBox="1"/>
          <p:nvPr/>
        </p:nvSpPr>
        <p:spPr>
          <a:xfrm>
            <a:off x="6186905" y="3122956"/>
            <a:ext cx="1163687" cy="307777"/>
          </a:xfrm>
          <a:prstGeom prst="rect">
            <a:avLst/>
          </a:prstGeom>
          <a:noFill/>
        </p:spPr>
        <p:txBody>
          <a:bodyPr wrap="square" rtlCol="0">
            <a:spAutoFit/>
          </a:bodyPr>
          <a:lstStyle/>
          <a:p>
            <a:r>
              <a:rPr lang="zh-TW" altLang="en-US" sz="1400" b="1" dirty="0">
                <a:solidFill>
                  <a:srgbClr val="FF0000"/>
                </a:solidFill>
                <a:latin typeface="標楷體" pitchFamily="65" charset="-120"/>
                <a:ea typeface="標楷體" pitchFamily="65" charset="-120"/>
              </a:rPr>
              <a:t>抗菌不銹鋼</a:t>
            </a:r>
          </a:p>
        </p:txBody>
      </p:sp>
      <p:sp>
        <p:nvSpPr>
          <p:cNvPr id="17" name="文字方塊 16"/>
          <p:cNvSpPr txBox="1"/>
          <p:nvPr/>
        </p:nvSpPr>
        <p:spPr>
          <a:xfrm>
            <a:off x="6321237" y="6330806"/>
            <a:ext cx="2031325" cy="338554"/>
          </a:xfrm>
          <a:prstGeom prst="rect">
            <a:avLst/>
          </a:prstGeom>
          <a:noFill/>
        </p:spPr>
        <p:txBody>
          <a:bodyPr wrap="none" rtlCol="0">
            <a:spAutoFit/>
          </a:bodyPr>
          <a:lstStyle/>
          <a:p>
            <a:r>
              <a:rPr lang="zh-TW" altLang="en-US" sz="1600" b="1" dirty="0">
                <a:solidFill>
                  <a:srgbClr val="006600"/>
                </a:solidFill>
                <a:latin typeface="標楷體" pitchFamily="65" charset="-120"/>
                <a:ea typeface="標楷體" pitchFamily="65" charset="-120"/>
              </a:rPr>
              <a:t>空氣中充滿各式細菌</a:t>
            </a:r>
          </a:p>
        </p:txBody>
      </p:sp>
      <p:sp>
        <p:nvSpPr>
          <p:cNvPr id="22" name="矩形 12"/>
          <p:cNvSpPr>
            <a:spLocks noChangeArrowheads="1"/>
          </p:cNvSpPr>
          <p:nvPr/>
        </p:nvSpPr>
        <p:spPr bwMode="auto">
          <a:xfrm>
            <a:off x="142844" y="142852"/>
            <a:ext cx="3857652" cy="461665"/>
          </a:xfrm>
          <a:prstGeom prst="rect">
            <a:avLst/>
          </a:prstGeom>
          <a:noFill/>
          <a:ln w="9525">
            <a:noFill/>
            <a:miter lim="800000"/>
            <a:headEnd/>
            <a:tailEnd/>
          </a:ln>
        </p:spPr>
        <p:txBody>
          <a:bodyPr wrap="square">
            <a:spAutoFit/>
          </a:bodyPr>
          <a:lstStyle/>
          <a:p>
            <a:endParaRPr lang="zh-TW" altLang="en-US" sz="2400" dirty="0">
              <a:solidFill>
                <a:prstClr val="black"/>
              </a:solidFill>
              <a:latin typeface="標楷體" pitchFamily="65" charset="-120"/>
              <a:ea typeface="標楷體" pitchFamily="65" charset="-120"/>
            </a:endParaRPr>
          </a:p>
        </p:txBody>
      </p:sp>
      <p:sp>
        <p:nvSpPr>
          <p:cNvPr id="25" name="矩形 12"/>
          <p:cNvSpPr>
            <a:spLocks noChangeArrowheads="1"/>
          </p:cNvSpPr>
          <p:nvPr/>
        </p:nvSpPr>
        <p:spPr bwMode="auto">
          <a:xfrm>
            <a:off x="399447" y="238979"/>
            <a:ext cx="4000528" cy="461665"/>
          </a:xfrm>
          <a:prstGeom prst="rect">
            <a:avLst/>
          </a:prstGeom>
          <a:noFill/>
          <a:ln w="9525">
            <a:noFill/>
            <a:miter lim="800000"/>
            <a:headEnd/>
            <a:tailEnd/>
          </a:ln>
        </p:spPr>
        <p:txBody>
          <a:bodyPr wrap="square">
            <a:spAutoFit/>
          </a:bodyPr>
          <a:lstStyle/>
          <a:p>
            <a:r>
              <a:rPr lang="zh-TW" altLang="en-US" sz="2400" b="1" dirty="0">
                <a:solidFill>
                  <a:srgbClr val="0033CC"/>
                </a:solidFill>
                <a:latin typeface="標楷體" pitchFamily="65" charset="-120"/>
                <a:ea typeface="標楷體" pitchFamily="65" charset="-120"/>
              </a:rPr>
              <a:t>●抗菌不銹鋼</a:t>
            </a:r>
          </a:p>
        </p:txBody>
      </p:sp>
      <p:sp>
        <p:nvSpPr>
          <p:cNvPr id="27" name="文字方塊 26"/>
          <p:cNvSpPr txBox="1"/>
          <p:nvPr/>
        </p:nvSpPr>
        <p:spPr>
          <a:xfrm>
            <a:off x="506395" y="3656265"/>
            <a:ext cx="2018501" cy="430887"/>
          </a:xfrm>
          <a:prstGeom prst="rect">
            <a:avLst/>
          </a:prstGeom>
          <a:noFill/>
        </p:spPr>
        <p:txBody>
          <a:bodyPr wrap="none" rtlCol="0">
            <a:spAutoFit/>
          </a:bodyPr>
          <a:lstStyle/>
          <a:p>
            <a:r>
              <a:rPr lang="zh-TW" altLang="en-US" sz="2200" b="1" u="sng" dirty="0">
                <a:solidFill>
                  <a:srgbClr val="FF0000"/>
                </a:solidFill>
                <a:latin typeface="標楷體" pitchFamily="65" charset="-120"/>
                <a:ea typeface="標楷體" pitchFamily="65" charset="-120"/>
              </a:rPr>
              <a:t>抑菌性</a:t>
            </a:r>
            <a:r>
              <a:rPr lang="en-US" altLang="zh-TW" sz="2200" b="1" u="sng" dirty="0">
                <a:solidFill>
                  <a:srgbClr val="FF0000"/>
                </a:solidFill>
                <a:latin typeface="標楷體" pitchFamily="65" charset="-120"/>
                <a:ea typeface="標楷體" pitchFamily="65" charset="-120"/>
              </a:rPr>
              <a:t>+</a:t>
            </a:r>
            <a:r>
              <a:rPr lang="zh-TW" altLang="en-US" sz="2200" b="1" u="sng" dirty="0">
                <a:solidFill>
                  <a:srgbClr val="FF0000"/>
                </a:solidFill>
                <a:latin typeface="標楷體" pitchFamily="65" charset="-120"/>
                <a:ea typeface="標楷體" pitchFamily="65" charset="-120"/>
              </a:rPr>
              <a:t>殺菌性</a:t>
            </a:r>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50</a:t>
            </a:fld>
            <a:endParaRPr lang="zh-TW" altLang="en-US">
              <a:solidFill>
                <a:prstClr val="black">
                  <a:tint val="75000"/>
                </a:prstClr>
              </a:solidFill>
            </a:endParaRPr>
          </a:p>
        </p:txBody>
      </p:sp>
      <p:pic>
        <p:nvPicPr>
          <p:cNvPr id="19" name="圖片 18"/>
          <p:cNvPicPr>
            <a:picLocks noChangeAspect="1"/>
          </p:cNvPicPr>
          <p:nvPr/>
        </p:nvPicPr>
        <p:blipFill>
          <a:blip r:embed="rId5"/>
          <a:stretch>
            <a:fillRect/>
          </a:stretch>
        </p:blipFill>
        <p:spPr>
          <a:xfrm>
            <a:off x="513787" y="4217259"/>
            <a:ext cx="3194117" cy="2504215"/>
          </a:xfrm>
          <a:prstGeom prst="rect">
            <a:avLst/>
          </a:prstGeom>
        </p:spPr>
      </p:pic>
      <p:pic>
        <p:nvPicPr>
          <p:cNvPr id="21" name="Picture 15" descr="990504-1-re012"/>
          <p:cNvPicPr>
            <a:picLocks noChangeAspect="1" noChangeArrowheads="1"/>
          </p:cNvPicPr>
          <p:nvPr/>
        </p:nvPicPr>
        <p:blipFill>
          <a:blip r:embed="rId6" cstate="print"/>
          <a:srcRect/>
          <a:stretch>
            <a:fillRect/>
          </a:stretch>
        </p:blipFill>
        <p:spPr bwMode="auto">
          <a:xfrm>
            <a:off x="6418868" y="4210844"/>
            <a:ext cx="2488390" cy="2465282"/>
          </a:xfrm>
          <a:prstGeom prst="rect">
            <a:avLst/>
          </a:prstGeom>
          <a:noFill/>
          <a:ln w="9525">
            <a:noFill/>
            <a:miter lim="800000"/>
            <a:headEnd/>
            <a:tailEnd/>
          </a:ln>
        </p:spPr>
      </p:pic>
      <p:pic>
        <p:nvPicPr>
          <p:cNvPr id="23" name="Picture 16" descr="990504-1-re012"/>
          <p:cNvPicPr>
            <a:picLocks noChangeAspect="1" noChangeArrowheads="1"/>
          </p:cNvPicPr>
          <p:nvPr/>
        </p:nvPicPr>
        <p:blipFill>
          <a:blip r:embed="rId7" cstate="print"/>
          <a:srcRect/>
          <a:stretch>
            <a:fillRect/>
          </a:stretch>
        </p:blipFill>
        <p:spPr bwMode="auto">
          <a:xfrm>
            <a:off x="3767732" y="4210844"/>
            <a:ext cx="2553505" cy="2510629"/>
          </a:xfrm>
          <a:prstGeom prst="rect">
            <a:avLst/>
          </a:prstGeom>
          <a:noFill/>
          <a:ln w="9525">
            <a:noFill/>
            <a:miter lim="800000"/>
            <a:headEnd/>
            <a:tailEnd/>
          </a:ln>
        </p:spPr>
      </p:pic>
    </p:spTree>
    <p:extLst>
      <p:ext uri="{BB962C8B-B14F-4D97-AF65-F5344CB8AC3E}">
        <p14:creationId xmlns:p14="http://schemas.microsoft.com/office/powerpoint/2010/main" val="569110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8" descr="3-4_goodlight.jpg"/>
          <p:cNvPicPr>
            <a:picLocks noChangeAspect="1"/>
          </p:cNvPicPr>
          <p:nvPr/>
        </p:nvPicPr>
        <p:blipFill>
          <a:blip r:embed="rId3" cstate="print"/>
          <a:srcRect l="1814" t="14084" r="2618"/>
          <a:stretch>
            <a:fillRect/>
          </a:stretch>
        </p:blipFill>
        <p:spPr bwMode="auto">
          <a:xfrm>
            <a:off x="3576162" y="1645920"/>
            <a:ext cx="5504973" cy="2811780"/>
          </a:xfrm>
          <a:prstGeom prst="rect">
            <a:avLst/>
          </a:prstGeom>
          <a:noFill/>
          <a:ln w="9525">
            <a:noFill/>
            <a:miter lim="800000"/>
            <a:headEnd/>
            <a:tailEnd/>
          </a:ln>
        </p:spPr>
      </p:pic>
      <p:grpSp>
        <p:nvGrpSpPr>
          <p:cNvPr id="2" name="Group 3"/>
          <p:cNvGrpSpPr>
            <a:grpSpLocks/>
          </p:cNvGrpSpPr>
          <p:nvPr/>
        </p:nvGrpSpPr>
        <p:grpSpPr bwMode="auto">
          <a:xfrm>
            <a:off x="734378" y="1127284"/>
            <a:ext cx="3680460" cy="1634007"/>
            <a:chOff x="540" y="528"/>
            <a:chExt cx="2318" cy="1030"/>
          </a:xfrm>
        </p:grpSpPr>
        <p:pic>
          <p:nvPicPr>
            <p:cNvPr id="40977" name="Picture 4"/>
            <p:cNvPicPr>
              <a:picLocks noChangeAspect="1" noChangeArrowheads="1"/>
            </p:cNvPicPr>
            <p:nvPr/>
          </p:nvPicPr>
          <p:blipFill>
            <a:blip r:embed="rId4" cstate="print"/>
            <a:srcRect/>
            <a:stretch>
              <a:fillRect/>
            </a:stretch>
          </p:blipFill>
          <p:spPr bwMode="auto">
            <a:xfrm>
              <a:off x="1056" y="528"/>
              <a:ext cx="1344" cy="822"/>
            </a:xfrm>
            <a:prstGeom prst="rect">
              <a:avLst/>
            </a:prstGeom>
            <a:noFill/>
            <a:ln w="9525">
              <a:noFill/>
              <a:miter lim="800000"/>
              <a:headEnd/>
              <a:tailEnd/>
            </a:ln>
          </p:spPr>
        </p:pic>
        <p:sp>
          <p:nvSpPr>
            <p:cNvPr id="40978" name="Text Box 10"/>
            <p:cNvSpPr txBox="1">
              <a:spLocks noChangeArrowheads="1"/>
            </p:cNvSpPr>
            <p:nvPr/>
          </p:nvSpPr>
          <p:spPr bwMode="auto">
            <a:xfrm>
              <a:off x="540" y="1116"/>
              <a:ext cx="2318" cy="442"/>
            </a:xfrm>
            <a:prstGeom prst="rect">
              <a:avLst/>
            </a:prstGeom>
            <a:noFill/>
            <a:ln w="9525">
              <a:noFill/>
              <a:miter lim="800000"/>
              <a:headEnd/>
              <a:tailEnd/>
            </a:ln>
          </p:spPr>
          <p:txBody>
            <a:bodyPr lIns="82293" rIns="82293">
              <a:spAutoFit/>
            </a:bodyPr>
            <a:lstStyle/>
            <a:p>
              <a:pPr>
                <a:spcBef>
                  <a:spcPct val="50000"/>
                </a:spcBef>
              </a:pPr>
              <a:r>
                <a:rPr lang="en-US" altLang="ko-KR" sz="2160" b="1">
                  <a:solidFill>
                    <a:srgbClr val="4E5D7D"/>
                  </a:solidFill>
                </a:rPr>
                <a:t>ULSAB</a:t>
              </a:r>
              <a:br>
                <a:rPr lang="en-US" altLang="ko-KR" b="1">
                  <a:solidFill>
                    <a:srgbClr val="4E5D7D"/>
                  </a:solidFill>
                </a:rPr>
              </a:br>
              <a:r>
                <a:rPr lang="en-US" altLang="ko-KR">
                  <a:solidFill>
                    <a:srgbClr val="F37021"/>
                  </a:solidFill>
                </a:rPr>
                <a:t>UltraLight Steel Auto Body</a:t>
              </a:r>
              <a:endParaRPr lang="en-GB" b="1">
                <a:solidFill>
                  <a:srgbClr val="F37021"/>
                </a:solidFill>
              </a:endParaRPr>
            </a:p>
          </p:txBody>
        </p:sp>
      </p:grpSp>
      <p:grpSp>
        <p:nvGrpSpPr>
          <p:cNvPr id="3" name="Group 6"/>
          <p:cNvGrpSpPr>
            <a:grpSpLocks/>
          </p:cNvGrpSpPr>
          <p:nvPr/>
        </p:nvGrpSpPr>
        <p:grpSpPr bwMode="auto">
          <a:xfrm>
            <a:off x="1961674" y="4453415"/>
            <a:ext cx="2265998" cy="1871200"/>
            <a:chOff x="1166" y="2753"/>
            <a:chExt cx="1428" cy="1178"/>
          </a:xfrm>
        </p:grpSpPr>
        <p:pic>
          <p:nvPicPr>
            <p:cNvPr id="40975" name="Picture 7"/>
            <p:cNvPicPr>
              <a:picLocks noChangeAspect="1" noChangeArrowheads="1"/>
            </p:cNvPicPr>
            <p:nvPr/>
          </p:nvPicPr>
          <p:blipFill>
            <a:blip r:embed="rId5" cstate="print"/>
            <a:srcRect/>
            <a:stretch>
              <a:fillRect/>
            </a:stretch>
          </p:blipFill>
          <p:spPr bwMode="auto">
            <a:xfrm>
              <a:off x="1584" y="2753"/>
              <a:ext cx="1010" cy="991"/>
            </a:xfrm>
            <a:prstGeom prst="rect">
              <a:avLst/>
            </a:prstGeom>
            <a:noFill/>
            <a:ln w="9525">
              <a:noFill/>
              <a:miter lim="800000"/>
              <a:headEnd/>
              <a:tailEnd/>
            </a:ln>
          </p:spPr>
        </p:pic>
        <p:sp>
          <p:nvSpPr>
            <p:cNvPr id="40976" name="Text Box 16"/>
            <p:cNvSpPr txBox="1">
              <a:spLocks noChangeArrowheads="1"/>
            </p:cNvSpPr>
            <p:nvPr/>
          </p:nvSpPr>
          <p:spPr bwMode="auto">
            <a:xfrm>
              <a:off x="1166" y="2966"/>
              <a:ext cx="1037" cy="965"/>
            </a:xfrm>
            <a:prstGeom prst="rect">
              <a:avLst/>
            </a:prstGeom>
            <a:noFill/>
            <a:ln w="9525">
              <a:noFill/>
              <a:miter lim="800000"/>
              <a:headEnd/>
              <a:tailEnd/>
            </a:ln>
          </p:spPr>
          <p:txBody>
            <a:bodyPr lIns="82293" rIns="82293">
              <a:spAutoFit/>
            </a:bodyPr>
            <a:lstStyle/>
            <a:p>
              <a:pPr>
                <a:spcBef>
                  <a:spcPct val="50000"/>
                </a:spcBef>
              </a:pPr>
              <a:r>
                <a:rPr lang="en-US" altLang="ko-KR" sz="2160" b="1">
                  <a:solidFill>
                    <a:srgbClr val="4E5D7D"/>
                  </a:solidFill>
                </a:rPr>
                <a:t>ULSAS</a:t>
              </a:r>
              <a:br>
                <a:rPr lang="en-US" altLang="ko-KR" sz="2160" b="1">
                  <a:solidFill>
                    <a:srgbClr val="4E5D7D"/>
                  </a:solidFill>
                </a:rPr>
              </a:br>
              <a:r>
                <a:rPr lang="en-US" altLang="ko-KR">
                  <a:solidFill>
                    <a:srgbClr val="F37021"/>
                  </a:solidFill>
                </a:rPr>
                <a:t>UltraLight</a:t>
              </a:r>
              <a:br>
                <a:rPr lang="en-US" altLang="ko-KR">
                  <a:solidFill>
                    <a:srgbClr val="F37021"/>
                  </a:solidFill>
                </a:rPr>
              </a:br>
              <a:r>
                <a:rPr lang="en-US" altLang="ko-KR">
                  <a:solidFill>
                    <a:srgbClr val="F37021"/>
                  </a:solidFill>
                </a:rPr>
                <a:t>Steel </a:t>
              </a:r>
              <a:br>
                <a:rPr lang="en-US" altLang="ko-KR">
                  <a:solidFill>
                    <a:srgbClr val="F37021"/>
                  </a:solidFill>
                </a:rPr>
              </a:br>
              <a:r>
                <a:rPr lang="en-US" altLang="ko-KR">
                  <a:solidFill>
                    <a:srgbClr val="F37021"/>
                  </a:solidFill>
                </a:rPr>
                <a:t>Auto </a:t>
              </a:r>
              <a:br>
                <a:rPr lang="en-US" altLang="ko-KR">
                  <a:solidFill>
                    <a:srgbClr val="F37021"/>
                  </a:solidFill>
                </a:rPr>
              </a:br>
              <a:r>
                <a:rPr lang="en-US" altLang="ko-KR">
                  <a:solidFill>
                    <a:srgbClr val="F37021"/>
                  </a:solidFill>
                </a:rPr>
                <a:t>Suspensions</a:t>
              </a:r>
              <a:endParaRPr lang="en-GB">
                <a:solidFill>
                  <a:srgbClr val="F37021"/>
                </a:solidFill>
              </a:endParaRPr>
            </a:p>
          </p:txBody>
        </p:sp>
      </p:grpSp>
      <p:grpSp>
        <p:nvGrpSpPr>
          <p:cNvPr id="4" name="Group 9"/>
          <p:cNvGrpSpPr>
            <a:grpSpLocks/>
          </p:cNvGrpSpPr>
          <p:nvPr/>
        </p:nvGrpSpPr>
        <p:grpSpPr bwMode="auto">
          <a:xfrm>
            <a:off x="4427697" y="4932045"/>
            <a:ext cx="4041933" cy="1460183"/>
            <a:chOff x="2878" y="3141"/>
            <a:chExt cx="2546" cy="920"/>
          </a:xfrm>
        </p:grpSpPr>
        <p:pic>
          <p:nvPicPr>
            <p:cNvPr id="40973" name="Picture 10"/>
            <p:cNvPicPr>
              <a:picLocks noChangeAspect="1" noChangeArrowheads="1"/>
            </p:cNvPicPr>
            <p:nvPr/>
          </p:nvPicPr>
          <p:blipFill>
            <a:blip r:embed="rId6" cstate="print"/>
            <a:srcRect/>
            <a:stretch>
              <a:fillRect/>
            </a:stretch>
          </p:blipFill>
          <p:spPr bwMode="auto">
            <a:xfrm>
              <a:off x="3600" y="3341"/>
              <a:ext cx="1824" cy="720"/>
            </a:xfrm>
            <a:prstGeom prst="rect">
              <a:avLst/>
            </a:prstGeom>
            <a:noFill/>
            <a:ln w="9525">
              <a:noFill/>
              <a:miter lim="800000"/>
              <a:headEnd/>
              <a:tailEnd/>
            </a:ln>
          </p:spPr>
        </p:pic>
        <p:sp>
          <p:nvSpPr>
            <p:cNvPr id="40974" name="Text Box 19"/>
            <p:cNvSpPr txBox="1">
              <a:spLocks noChangeArrowheads="1"/>
            </p:cNvSpPr>
            <p:nvPr/>
          </p:nvSpPr>
          <p:spPr bwMode="auto">
            <a:xfrm>
              <a:off x="2878" y="3141"/>
              <a:ext cx="1306" cy="617"/>
            </a:xfrm>
            <a:prstGeom prst="rect">
              <a:avLst/>
            </a:prstGeom>
            <a:noFill/>
            <a:ln w="9525">
              <a:noFill/>
              <a:miter lim="800000"/>
              <a:headEnd/>
              <a:tailEnd/>
            </a:ln>
          </p:spPr>
          <p:txBody>
            <a:bodyPr lIns="82293" rIns="82293">
              <a:spAutoFit/>
            </a:bodyPr>
            <a:lstStyle/>
            <a:p>
              <a:pPr>
                <a:spcBef>
                  <a:spcPct val="50000"/>
                </a:spcBef>
              </a:pPr>
              <a:r>
                <a:rPr lang="en-US" altLang="ko-KR" sz="2160" b="1">
                  <a:solidFill>
                    <a:srgbClr val="4E5D7D"/>
                  </a:solidFill>
                </a:rPr>
                <a:t>ULSAB-AVC</a:t>
              </a:r>
              <a:br>
                <a:rPr lang="en-US" altLang="ko-KR" sz="2160" b="1">
                  <a:solidFill>
                    <a:srgbClr val="4E5D7D"/>
                  </a:solidFill>
                </a:rPr>
              </a:br>
              <a:r>
                <a:rPr lang="en-US" altLang="ko-KR">
                  <a:solidFill>
                    <a:srgbClr val="F37021"/>
                  </a:solidFill>
                </a:rPr>
                <a:t>Advanced Vehicle</a:t>
              </a:r>
              <a:br>
                <a:rPr lang="en-US" altLang="ko-KR">
                  <a:solidFill>
                    <a:srgbClr val="F37021"/>
                  </a:solidFill>
                </a:rPr>
              </a:br>
              <a:r>
                <a:rPr lang="en-US" altLang="ko-KR">
                  <a:solidFill>
                    <a:srgbClr val="F37021"/>
                  </a:solidFill>
                </a:rPr>
                <a:t>Concepts</a:t>
              </a:r>
              <a:endParaRPr lang="en-GB" b="1">
                <a:solidFill>
                  <a:srgbClr val="F37021"/>
                </a:solidFill>
              </a:endParaRPr>
            </a:p>
          </p:txBody>
        </p:sp>
      </p:grpSp>
      <p:grpSp>
        <p:nvGrpSpPr>
          <p:cNvPr id="5" name="Group 18"/>
          <p:cNvGrpSpPr>
            <a:grpSpLocks/>
          </p:cNvGrpSpPr>
          <p:nvPr/>
        </p:nvGrpSpPr>
        <p:grpSpPr bwMode="auto">
          <a:xfrm>
            <a:off x="384334" y="2707482"/>
            <a:ext cx="2421731" cy="2134085"/>
            <a:chOff x="242" y="1584"/>
            <a:chExt cx="1526" cy="1343"/>
          </a:xfrm>
        </p:grpSpPr>
        <p:pic>
          <p:nvPicPr>
            <p:cNvPr id="40971" name="Picture 19"/>
            <p:cNvPicPr>
              <a:picLocks noChangeAspect="1" noChangeArrowheads="1"/>
            </p:cNvPicPr>
            <p:nvPr/>
          </p:nvPicPr>
          <p:blipFill>
            <a:blip r:embed="rId7" cstate="print"/>
            <a:srcRect/>
            <a:stretch>
              <a:fillRect/>
            </a:stretch>
          </p:blipFill>
          <p:spPr bwMode="auto">
            <a:xfrm>
              <a:off x="864" y="1584"/>
              <a:ext cx="904" cy="960"/>
            </a:xfrm>
            <a:prstGeom prst="rect">
              <a:avLst/>
            </a:prstGeom>
            <a:noFill/>
            <a:ln w="9525">
              <a:noFill/>
              <a:miter lim="800000"/>
              <a:headEnd/>
              <a:tailEnd/>
            </a:ln>
          </p:spPr>
        </p:pic>
        <p:sp>
          <p:nvSpPr>
            <p:cNvPr id="40972" name="Text Box 13"/>
            <p:cNvSpPr txBox="1">
              <a:spLocks noChangeArrowheads="1"/>
            </p:cNvSpPr>
            <p:nvPr/>
          </p:nvSpPr>
          <p:spPr bwMode="auto">
            <a:xfrm>
              <a:off x="242" y="2311"/>
              <a:ext cx="1224" cy="616"/>
            </a:xfrm>
            <a:prstGeom prst="rect">
              <a:avLst/>
            </a:prstGeom>
            <a:noFill/>
            <a:ln w="9525">
              <a:noFill/>
              <a:miter lim="800000"/>
              <a:headEnd/>
              <a:tailEnd/>
            </a:ln>
          </p:spPr>
          <p:txBody>
            <a:bodyPr lIns="82293" rIns="82293">
              <a:spAutoFit/>
            </a:bodyPr>
            <a:lstStyle/>
            <a:p>
              <a:pPr>
                <a:spcBef>
                  <a:spcPct val="50000"/>
                </a:spcBef>
              </a:pPr>
              <a:r>
                <a:rPr lang="en-US" altLang="ko-KR" sz="2160" b="1">
                  <a:solidFill>
                    <a:srgbClr val="4E5D7D"/>
                  </a:solidFill>
                </a:rPr>
                <a:t>ULSAC</a:t>
              </a:r>
              <a:br>
                <a:rPr lang="en-US" altLang="ko-KR" b="1">
                  <a:solidFill>
                    <a:srgbClr val="4E5D7D"/>
                  </a:solidFill>
                </a:rPr>
              </a:br>
              <a:r>
                <a:rPr lang="en-US" altLang="ko-KR">
                  <a:solidFill>
                    <a:srgbClr val="F37021"/>
                  </a:solidFill>
                </a:rPr>
                <a:t>UltraLight Steel </a:t>
              </a:r>
              <a:br>
                <a:rPr lang="en-US" altLang="ko-KR">
                  <a:solidFill>
                    <a:srgbClr val="F37021"/>
                  </a:solidFill>
                </a:rPr>
              </a:br>
              <a:r>
                <a:rPr lang="en-US" altLang="ko-KR">
                  <a:solidFill>
                    <a:srgbClr val="F37021"/>
                  </a:solidFill>
                </a:rPr>
                <a:t>Auto Closures</a:t>
              </a:r>
              <a:endParaRPr lang="en-GB">
                <a:solidFill>
                  <a:srgbClr val="F37021"/>
                </a:solidFill>
              </a:endParaRPr>
            </a:p>
          </p:txBody>
        </p:sp>
      </p:grpSp>
      <p:sp>
        <p:nvSpPr>
          <p:cNvPr id="40967" name="Title 1"/>
          <p:cNvSpPr txBox="1">
            <a:spLocks/>
          </p:cNvSpPr>
          <p:nvPr/>
        </p:nvSpPr>
        <p:spPr bwMode="auto">
          <a:xfrm>
            <a:off x="0" y="328613"/>
            <a:ext cx="9144000" cy="527209"/>
          </a:xfrm>
          <a:prstGeom prst="rect">
            <a:avLst/>
          </a:prstGeom>
          <a:noFill/>
          <a:ln w="9525">
            <a:noFill/>
            <a:miter lim="800000"/>
            <a:headEnd/>
            <a:tailEnd/>
          </a:ln>
        </p:spPr>
        <p:txBody>
          <a:bodyPr/>
          <a:lstStyle/>
          <a:p>
            <a:pPr algn="ctr" eaLnBrk="0" hangingPunct="0"/>
            <a:r>
              <a:rPr lang="en-US" altLang="ko-KR">
                <a:solidFill>
                  <a:srgbClr val="F37021"/>
                </a:solidFill>
                <a:ea typeface="ヒラギノ角ゴ Pro W6"/>
                <a:cs typeface="Arial" pitchFamily="34" charset="0"/>
                <a:sym typeface="Arial" pitchFamily="34" charset="0"/>
              </a:rPr>
              <a:t>Investment in Automotive</a:t>
            </a:r>
          </a:p>
        </p:txBody>
      </p:sp>
      <p:pic>
        <p:nvPicPr>
          <p:cNvPr id="335896" name="Picture 24" descr="FutureSteelVehicle"/>
          <p:cNvPicPr>
            <a:picLocks noChangeAspect="1" noChangeArrowheads="1"/>
          </p:cNvPicPr>
          <p:nvPr/>
        </p:nvPicPr>
        <p:blipFill>
          <a:blip r:embed="rId8" cstate="print"/>
          <a:srcRect/>
          <a:stretch>
            <a:fillRect/>
          </a:stretch>
        </p:blipFill>
        <p:spPr bwMode="auto">
          <a:xfrm>
            <a:off x="4403408" y="1180148"/>
            <a:ext cx="4046220" cy="508635"/>
          </a:xfrm>
          <a:prstGeom prst="rect">
            <a:avLst/>
          </a:prstGeom>
          <a:noFill/>
          <a:ln w="9525">
            <a:noFill/>
            <a:miter lim="800000"/>
            <a:headEnd/>
            <a:tailEnd/>
          </a:ln>
        </p:spPr>
      </p:pic>
      <p:sp>
        <p:nvSpPr>
          <p:cNvPr id="35849" name="Text Box 25"/>
          <p:cNvSpPr txBox="1">
            <a:spLocks noChangeArrowheads="1"/>
          </p:cNvSpPr>
          <p:nvPr/>
        </p:nvSpPr>
        <p:spPr bwMode="auto">
          <a:xfrm>
            <a:off x="4326255" y="4157663"/>
            <a:ext cx="4259104" cy="369332"/>
          </a:xfrm>
          <a:prstGeom prst="rect">
            <a:avLst/>
          </a:prstGeom>
          <a:noFill/>
          <a:ln w="9525" algn="ctr">
            <a:noFill/>
            <a:miter lim="800000"/>
            <a:headEnd/>
            <a:tailEnd/>
          </a:ln>
          <a:effectLst>
            <a:prstShdw prst="shdw17" dist="17961" dir="2700000">
              <a:srgbClr val="2F384B"/>
            </a:prstShdw>
          </a:effectLst>
        </p:spPr>
        <p:txBody>
          <a:bodyPr>
            <a:spAutoFit/>
          </a:bodyPr>
          <a:lstStyle/>
          <a:p>
            <a:pPr algn="ctr">
              <a:spcBef>
                <a:spcPct val="50000"/>
              </a:spcBef>
            </a:pPr>
            <a:r>
              <a:rPr lang="en-US" altLang="ko-KR" i="1">
                <a:solidFill>
                  <a:srgbClr val="4E5D7D"/>
                </a:solidFill>
                <a:cs typeface="Arial" pitchFamily="34" charset="0"/>
              </a:rPr>
              <a:t>Nature’s Way to Mobility</a:t>
            </a:r>
          </a:p>
        </p:txBody>
      </p:sp>
      <p:sp>
        <p:nvSpPr>
          <p:cNvPr id="19" name="Slide Number Placeholder 18"/>
          <p:cNvSpPr>
            <a:spLocks noGrp="1"/>
          </p:cNvSpPr>
          <p:nvPr>
            <p:ph type="sldNum" sz="quarter" idx="11"/>
          </p:nvPr>
        </p:nvSpPr>
        <p:spPr/>
        <p:txBody>
          <a:bodyPr/>
          <a:lstStyle/>
          <a:p>
            <a:fld id="{D2CA1E99-5299-46A1-A92C-DEA96446BB4B}" type="slidenum">
              <a:rPr lang="en-US" altLang="ko-KR">
                <a:solidFill>
                  <a:srgbClr val="000000"/>
                </a:solidFill>
              </a:rPr>
              <a:pPr/>
              <a:t>51</a:t>
            </a:fld>
            <a:endParaRPr lang="en-US" altLang="ko-KR">
              <a:solidFill>
                <a:srgbClr val="000000"/>
              </a:solidFill>
            </a:endParaRPr>
          </a:p>
        </p:txBody>
      </p:sp>
    </p:spTree>
    <p:extLst>
      <p:ext uri="{BB962C8B-B14F-4D97-AF65-F5344CB8AC3E}">
        <p14:creationId xmlns:p14="http://schemas.microsoft.com/office/powerpoint/2010/main" val="35139319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par>
                          <p:cTn id="20" fill="hold">
                            <p:stCondLst>
                              <p:cond delay="9500"/>
                            </p:stCondLst>
                            <p:childTnLst>
                              <p:par>
                                <p:cTn id="21" presetID="10" presetClass="entr" presetSubtype="0" fill="hold" nodeType="afterEffect">
                                  <p:stCondLst>
                                    <p:cond delay="1000"/>
                                  </p:stCondLst>
                                  <p:childTnLst>
                                    <p:set>
                                      <p:cBhvr>
                                        <p:cTn id="22" dur="1" fill="hold">
                                          <p:stCondLst>
                                            <p:cond delay="0"/>
                                          </p:stCondLst>
                                        </p:cTn>
                                        <p:tgtEl>
                                          <p:spTgt spid="335896"/>
                                        </p:tgtEl>
                                        <p:attrNameLst>
                                          <p:attrName>style.visibility</p:attrName>
                                        </p:attrNameLst>
                                      </p:cBhvr>
                                      <p:to>
                                        <p:strVal val="visible"/>
                                      </p:to>
                                    </p:set>
                                    <p:animEffect transition="in" filter="fade">
                                      <p:cBhvr>
                                        <p:cTn id="23" dur="2000"/>
                                        <p:tgtEl>
                                          <p:spTgt spid="335896"/>
                                        </p:tgtEl>
                                      </p:cBhvr>
                                    </p:animEffect>
                                  </p:childTnLst>
                                </p:cTn>
                              </p:par>
                            </p:childTnLst>
                          </p:cTn>
                        </p:par>
                        <p:par>
                          <p:cTn id="24" fill="hold">
                            <p:stCondLst>
                              <p:cond delay="12500"/>
                            </p:stCondLst>
                            <p:childTnLst>
                              <p:par>
                                <p:cTn id="25" presetID="10" presetClass="entr" presetSubtype="0" fill="hold" nodeType="afterEffect">
                                  <p:stCondLst>
                                    <p:cond delay="0"/>
                                  </p:stCondLst>
                                  <p:childTnLst>
                                    <p:set>
                                      <p:cBhvr>
                                        <p:cTn id="26" dur="1" fill="hold">
                                          <p:stCondLst>
                                            <p:cond delay="0"/>
                                          </p:stCondLst>
                                        </p:cTn>
                                        <p:tgtEl>
                                          <p:spTgt spid="35842"/>
                                        </p:tgtEl>
                                        <p:attrNameLst>
                                          <p:attrName>style.visibility</p:attrName>
                                        </p:attrNameLst>
                                      </p:cBhvr>
                                      <p:to>
                                        <p:strVal val="visible"/>
                                      </p:to>
                                    </p:set>
                                    <p:animEffect transition="in" filter="fade">
                                      <p:cBhvr>
                                        <p:cTn id="27" dur="2000"/>
                                        <p:tgtEl>
                                          <p:spTgt spid="35842"/>
                                        </p:tgtEl>
                                      </p:cBhvr>
                                    </p:animEffect>
                                  </p:childTnLst>
                                </p:cTn>
                              </p:par>
                            </p:childTnLst>
                          </p:cTn>
                        </p:par>
                        <p:par>
                          <p:cTn id="28" fill="hold">
                            <p:stCondLst>
                              <p:cond delay="14500"/>
                            </p:stCondLst>
                            <p:childTnLst>
                              <p:par>
                                <p:cTn id="29" presetID="10" presetClass="entr" presetSubtype="0" fill="hold" grpId="0" nodeType="afterEffect">
                                  <p:stCondLst>
                                    <p:cond delay="500"/>
                                  </p:stCondLst>
                                  <p:childTnLst>
                                    <p:set>
                                      <p:cBhvr>
                                        <p:cTn id="30" dur="1" fill="hold">
                                          <p:stCondLst>
                                            <p:cond delay="0"/>
                                          </p:stCondLst>
                                        </p:cTn>
                                        <p:tgtEl>
                                          <p:spTgt spid="35849"/>
                                        </p:tgtEl>
                                        <p:attrNameLst>
                                          <p:attrName>style.visibility</p:attrName>
                                        </p:attrNameLst>
                                      </p:cBhvr>
                                      <p:to>
                                        <p:strVal val="visible"/>
                                      </p:to>
                                    </p:set>
                                    <p:animEffect transition="in" filter="fade">
                                      <p:cBhvr>
                                        <p:cTn id="31" dur="2000"/>
                                        <p:tgtEl>
                                          <p:spTgt spid="35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5" descr="BEV_LR.jpg"/>
          <p:cNvPicPr>
            <a:picLocks noChangeAspect="1"/>
          </p:cNvPicPr>
          <p:nvPr/>
        </p:nvPicPr>
        <p:blipFill>
          <a:blip r:embed="rId3" cstate="print"/>
          <a:srcRect/>
          <a:stretch>
            <a:fillRect/>
          </a:stretch>
        </p:blipFill>
        <p:spPr bwMode="auto">
          <a:xfrm>
            <a:off x="6075045" y="3841909"/>
            <a:ext cx="2080260" cy="1405890"/>
          </a:xfrm>
          <a:prstGeom prst="rect">
            <a:avLst/>
          </a:prstGeom>
          <a:noFill/>
          <a:ln w="9525">
            <a:noFill/>
            <a:miter lim="800000"/>
            <a:headEnd/>
            <a:tailEnd/>
          </a:ln>
        </p:spPr>
      </p:pic>
      <p:pic>
        <p:nvPicPr>
          <p:cNvPr id="45059" name="Picture 40"/>
          <p:cNvPicPr>
            <a:picLocks noChangeAspect="1" noChangeArrowheads="1"/>
          </p:cNvPicPr>
          <p:nvPr/>
        </p:nvPicPr>
        <p:blipFill>
          <a:blip r:embed="rId4" cstate="print"/>
          <a:srcRect/>
          <a:stretch>
            <a:fillRect/>
          </a:stretch>
        </p:blipFill>
        <p:spPr bwMode="auto">
          <a:xfrm>
            <a:off x="3589020" y="3907632"/>
            <a:ext cx="2071688" cy="1057275"/>
          </a:xfrm>
          <a:prstGeom prst="rect">
            <a:avLst/>
          </a:prstGeom>
          <a:noFill/>
          <a:ln w="9525">
            <a:noFill/>
            <a:miter lim="800000"/>
            <a:headEnd/>
            <a:tailEnd/>
          </a:ln>
        </p:spPr>
      </p:pic>
      <p:sp>
        <p:nvSpPr>
          <p:cNvPr id="45060" name="Text Box 15"/>
          <p:cNvSpPr txBox="1">
            <a:spLocks noChangeArrowheads="1"/>
          </p:cNvSpPr>
          <p:nvPr/>
        </p:nvSpPr>
        <p:spPr bwMode="auto">
          <a:xfrm>
            <a:off x="1425236" y="1237298"/>
            <a:ext cx="6292100" cy="480123"/>
          </a:xfrm>
          <a:prstGeom prst="rect">
            <a:avLst/>
          </a:prstGeom>
          <a:noFill/>
          <a:ln w="9525">
            <a:noFill/>
            <a:miter lim="800000"/>
            <a:headEnd/>
            <a:tailEnd/>
          </a:ln>
        </p:spPr>
        <p:txBody>
          <a:bodyPr wrap="none" lIns="91436" tIns="45716" rIns="91436" bIns="45716">
            <a:spAutoFit/>
          </a:bodyPr>
          <a:lstStyle/>
          <a:p>
            <a:pPr algn="ctr"/>
            <a:r>
              <a:rPr lang="en-US" altLang="ko-KR" sz="2520">
                <a:solidFill>
                  <a:srgbClr val="646A84"/>
                </a:solidFill>
                <a:ea typeface="MS PGothic" pitchFamily="34" charset="-128"/>
              </a:rPr>
              <a:t>Raising the Bar in Vehicle Mass Reduction</a:t>
            </a:r>
          </a:p>
        </p:txBody>
      </p:sp>
      <p:pic>
        <p:nvPicPr>
          <p:cNvPr id="45061" name="Picture 25"/>
          <p:cNvPicPr>
            <a:picLocks noChangeAspect="1" noChangeArrowheads="1"/>
          </p:cNvPicPr>
          <p:nvPr/>
        </p:nvPicPr>
        <p:blipFill>
          <a:blip r:embed="rId5" cstate="print"/>
          <a:srcRect/>
          <a:stretch>
            <a:fillRect/>
          </a:stretch>
        </p:blipFill>
        <p:spPr bwMode="auto">
          <a:xfrm>
            <a:off x="674370" y="3956209"/>
            <a:ext cx="2641759" cy="975836"/>
          </a:xfrm>
          <a:prstGeom prst="rect">
            <a:avLst/>
          </a:prstGeom>
          <a:noFill/>
          <a:ln w="9525">
            <a:noFill/>
            <a:miter lim="800000"/>
            <a:headEnd/>
            <a:tailEnd/>
          </a:ln>
        </p:spPr>
      </p:pic>
      <p:sp>
        <p:nvSpPr>
          <p:cNvPr id="45062" name="Text Box 26"/>
          <p:cNvSpPr txBox="1">
            <a:spLocks/>
          </p:cNvSpPr>
          <p:nvPr/>
        </p:nvSpPr>
        <p:spPr bwMode="auto">
          <a:xfrm>
            <a:off x="945833" y="2754630"/>
            <a:ext cx="1965960" cy="1006429"/>
          </a:xfrm>
          <a:prstGeom prst="rect">
            <a:avLst/>
          </a:prstGeom>
          <a:noFill/>
          <a:ln w="25400">
            <a:noFill/>
            <a:miter lim="800000"/>
            <a:headEnd/>
            <a:tailEnd/>
          </a:ln>
        </p:spPr>
        <p:txBody>
          <a:bodyPr>
            <a:spAutoFit/>
          </a:bodyPr>
          <a:lstStyle/>
          <a:p>
            <a:pPr algn="ctr">
              <a:spcBef>
                <a:spcPct val="50000"/>
              </a:spcBef>
            </a:pPr>
            <a:r>
              <a:rPr lang="en-GB" sz="1980">
                <a:solidFill>
                  <a:srgbClr val="646A84"/>
                </a:solidFill>
                <a:latin typeface="Trebuchet MS" pitchFamily="34" charset="0"/>
                <a:sym typeface="Trebuchet MS" pitchFamily="34" charset="0"/>
              </a:rPr>
              <a:t>Baseline: former, mild steel design</a:t>
            </a:r>
            <a:endParaRPr lang="en-US" altLang="ko-KR" sz="1980">
              <a:solidFill>
                <a:srgbClr val="646A84"/>
              </a:solidFill>
              <a:latin typeface="Trebuchet MS" pitchFamily="34" charset="0"/>
              <a:sym typeface="Trebuchet MS" pitchFamily="34" charset="0"/>
            </a:endParaRPr>
          </a:p>
        </p:txBody>
      </p:sp>
      <p:sp>
        <p:nvSpPr>
          <p:cNvPr id="45063" name="Text Box 27"/>
          <p:cNvSpPr txBox="1">
            <a:spLocks/>
          </p:cNvSpPr>
          <p:nvPr/>
        </p:nvSpPr>
        <p:spPr bwMode="auto">
          <a:xfrm>
            <a:off x="3296127" y="5044917"/>
            <a:ext cx="2674620" cy="397032"/>
          </a:xfrm>
          <a:prstGeom prst="rect">
            <a:avLst/>
          </a:prstGeom>
          <a:noFill/>
          <a:ln w="25400">
            <a:noFill/>
            <a:miter lim="800000"/>
            <a:headEnd/>
            <a:tailEnd/>
          </a:ln>
        </p:spPr>
        <p:txBody>
          <a:bodyPr>
            <a:spAutoFit/>
          </a:bodyPr>
          <a:lstStyle/>
          <a:p>
            <a:pPr algn="ctr" eaLnBrk="0" hangingPunct="0">
              <a:buSzPct val="171000"/>
              <a:buFont typeface="Lucida Grande"/>
              <a:buNone/>
            </a:pPr>
            <a:r>
              <a:rPr lang="en-GB" sz="1980">
                <a:solidFill>
                  <a:srgbClr val="656D83"/>
                </a:solidFill>
                <a:latin typeface="Trebuchet MS" pitchFamily="34" charset="0"/>
                <a:sym typeface="Trebuchet MS" pitchFamily="34" charset="0"/>
              </a:rPr>
              <a:t>ULSAB, ULSAB-AVC</a:t>
            </a:r>
          </a:p>
        </p:txBody>
      </p:sp>
      <p:sp>
        <p:nvSpPr>
          <p:cNvPr id="45064" name="Text Box 28"/>
          <p:cNvSpPr txBox="1">
            <a:spLocks/>
          </p:cNvSpPr>
          <p:nvPr/>
        </p:nvSpPr>
        <p:spPr bwMode="auto">
          <a:xfrm>
            <a:off x="5957888" y="5046345"/>
            <a:ext cx="2381727" cy="701731"/>
          </a:xfrm>
          <a:prstGeom prst="rect">
            <a:avLst/>
          </a:prstGeom>
          <a:noFill/>
          <a:ln w="25400">
            <a:noFill/>
            <a:miter lim="800000"/>
            <a:headEnd/>
            <a:tailEnd/>
          </a:ln>
        </p:spPr>
        <p:txBody>
          <a:bodyPr>
            <a:spAutoFit/>
          </a:bodyPr>
          <a:lstStyle/>
          <a:p>
            <a:pPr algn="ctr" eaLnBrk="0" hangingPunct="0">
              <a:spcBef>
                <a:spcPts val="1260"/>
              </a:spcBef>
              <a:buSzPct val="171000"/>
            </a:pPr>
            <a:r>
              <a:rPr lang="en-GB" sz="1980">
                <a:solidFill>
                  <a:srgbClr val="656D83"/>
                </a:solidFill>
                <a:latin typeface="Trebuchet MS" pitchFamily="34" charset="0"/>
                <a:sym typeface="Trebuchet MS" pitchFamily="34" charset="0"/>
              </a:rPr>
              <a:t>FutureSteelVehicle (FSV)</a:t>
            </a:r>
          </a:p>
        </p:txBody>
      </p:sp>
      <p:sp>
        <p:nvSpPr>
          <p:cNvPr id="176158" name="Rectangle 30"/>
          <p:cNvSpPr>
            <a:spLocks/>
          </p:cNvSpPr>
          <p:nvPr/>
        </p:nvSpPr>
        <p:spPr bwMode="auto">
          <a:xfrm>
            <a:off x="3731895" y="2544604"/>
            <a:ext cx="1508760" cy="1223010"/>
          </a:xfrm>
          <a:prstGeom prst="rect">
            <a:avLst/>
          </a:prstGeom>
          <a:solidFill>
            <a:srgbClr val="EF490C"/>
          </a:solidFill>
          <a:ln w="25400">
            <a:noFill/>
            <a:miter lim="800000"/>
            <a:headEnd/>
            <a:tailEnd/>
          </a:ln>
        </p:spPr>
        <p:txBody>
          <a:bodyPr wrap="none" anchor="ctr"/>
          <a:lstStyle/>
          <a:p>
            <a:pPr algn="ctr"/>
            <a:r>
              <a:rPr lang="en-US" altLang="ko-KR">
                <a:solidFill>
                  <a:srgbClr val="000000"/>
                </a:solidFill>
              </a:rPr>
              <a:t> </a:t>
            </a:r>
          </a:p>
        </p:txBody>
      </p:sp>
      <p:sp>
        <p:nvSpPr>
          <p:cNvPr id="45066" name="Text Box 42"/>
          <p:cNvSpPr txBox="1">
            <a:spLocks noChangeArrowheads="1"/>
          </p:cNvSpPr>
          <p:nvPr/>
        </p:nvSpPr>
        <p:spPr bwMode="auto">
          <a:xfrm>
            <a:off x="6286500" y="3536157"/>
            <a:ext cx="1675924" cy="424730"/>
          </a:xfrm>
          <a:prstGeom prst="rect">
            <a:avLst/>
          </a:prstGeom>
          <a:noFill/>
          <a:ln w="9525">
            <a:noFill/>
            <a:miter lim="800000"/>
            <a:headEnd/>
            <a:tailEnd/>
          </a:ln>
        </p:spPr>
        <p:txBody>
          <a:bodyPr lIns="91439" tIns="45719" rIns="91439" bIns="45719">
            <a:spAutoFit/>
          </a:bodyPr>
          <a:lstStyle/>
          <a:p>
            <a:pPr algn="ctr" eaLnBrk="0" hangingPunct="0">
              <a:spcBef>
                <a:spcPct val="50000"/>
              </a:spcBef>
            </a:pPr>
            <a:r>
              <a:rPr lang="en-US" altLang="ko-KR" sz="2160" b="1">
                <a:solidFill>
                  <a:srgbClr val="FFFFFF"/>
                </a:solidFill>
                <a:ea typeface="MS PGothic" pitchFamily="34" charset="-128"/>
              </a:rPr>
              <a:t>-21 to 40%</a:t>
            </a:r>
          </a:p>
        </p:txBody>
      </p:sp>
      <p:sp>
        <p:nvSpPr>
          <p:cNvPr id="45067" name="Line 29"/>
          <p:cNvSpPr>
            <a:spLocks noChangeShapeType="1"/>
          </p:cNvSpPr>
          <p:nvPr/>
        </p:nvSpPr>
        <p:spPr bwMode="auto">
          <a:xfrm>
            <a:off x="422910" y="3806190"/>
            <a:ext cx="8172450" cy="0"/>
          </a:xfrm>
          <a:prstGeom prst="line">
            <a:avLst/>
          </a:prstGeom>
          <a:noFill/>
          <a:ln w="76200">
            <a:solidFill>
              <a:schemeClr val="tx1"/>
            </a:solidFill>
            <a:round/>
            <a:headEnd/>
            <a:tailEnd/>
          </a:ln>
        </p:spPr>
        <p:txBody>
          <a:bodyPr wrap="none" anchor="ctr"/>
          <a:lstStyle/>
          <a:p>
            <a:endParaRPr lang="ko-KR" altLang="en-US">
              <a:solidFill>
                <a:srgbClr val="000000"/>
              </a:solidFill>
            </a:endParaRPr>
          </a:p>
        </p:txBody>
      </p:sp>
      <p:sp>
        <p:nvSpPr>
          <p:cNvPr id="45068" name="Text Box 12"/>
          <p:cNvSpPr txBox="1">
            <a:spLocks noChangeArrowheads="1"/>
          </p:cNvSpPr>
          <p:nvPr/>
        </p:nvSpPr>
        <p:spPr bwMode="auto">
          <a:xfrm>
            <a:off x="3636170" y="2534603"/>
            <a:ext cx="1675923" cy="424730"/>
          </a:xfrm>
          <a:prstGeom prst="rect">
            <a:avLst/>
          </a:prstGeom>
          <a:noFill/>
          <a:ln w="9525">
            <a:noFill/>
            <a:miter lim="800000"/>
            <a:headEnd/>
            <a:tailEnd/>
          </a:ln>
        </p:spPr>
        <p:txBody>
          <a:bodyPr lIns="91439" tIns="45719" rIns="91439" bIns="45719">
            <a:spAutoFit/>
          </a:bodyPr>
          <a:lstStyle/>
          <a:p>
            <a:pPr algn="ctr" eaLnBrk="0" hangingPunct="0">
              <a:spcBef>
                <a:spcPct val="50000"/>
              </a:spcBef>
            </a:pPr>
            <a:r>
              <a:rPr lang="en-US" altLang="ko-KR" sz="2160" b="1">
                <a:solidFill>
                  <a:srgbClr val="FFFFFF"/>
                </a:solidFill>
                <a:ea typeface="MS PGothic" pitchFamily="34" charset="-128"/>
              </a:rPr>
              <a:t>-25%</a:t>
            </a:r>
          </a:p>
        </p:txBody>
      </p:sp>
      <p:sp>
        <p:nvSpPr>
          <p:cNvPr id="27" name="Rectangle 30"/>
          <p:cNvSpPr>
            <a:spLocks/>
          </p:cNvSpPr>
          <p:nvPr/>
        </p:nvSpPr>
        <p:spPr bwMode="auto">
          <a:xfrm>
            <a:off x="6386513" y="2037398"/>
            <a:ext cx="1508760" cy="1731645"/>
          </a:xfrm>
          <a:prstGeom prst="rect">
            <a:avLst/>
          </a:prstGeom>
          <a:solidFill>
            <a:srgbClr val="568424"/>
          </a:solidFill>
          <a:ln w="25400">
            <a:noFill/>
            <a:miter lim="800000"/>
            <a:headEnd/>
            <a:tailEnd/>
          </a:ln>
        </p:spPr>
        <p:txBody>
          <a:bodyPr wrap="none" anchor="ctr"/>
          <a:lstStyle/>
          <a:p>
            <a:pPr algn="ctr"/>
            <a:r>
              <a:rPr lang="en-US" altLang="ko-KR">
                <a:solidFill>
                  <a:srgbClr val="000000"/>
                </a:solidFill>
              </a:rPr>
              <a:t> </a:t>
            </a:r>
          </a:p>
        </p:txBody>
      </p:sp>
      <p:sp>
        <p:nvSpPr>
          <p:cNvPr id="45070" name="Text Box 12"/>
          <p:cNvSpPr txBox="1">
            <a:spLocks noChangeArrowheads="1"/>
          </p:cNvSpPr>
          <p:nvPr/>
        </p:nvSpPr>
        <p:spPr bwMode="auto">
          <a:xfrm>
            <a:off x="6290787" y="1998822"/>
            <a:ext cx="1675923" cy="424730"/>
          </a:xfrm>
          <a:prstGeom prst="rect">
            <a:avLst/>
          </a:prstGeom>
          <a:noFill/>
          <a:ln w="9525">
            <a:noFill/>
            <a:miter lim="800000"/>
            <a:headEnd/>
            <a:tailEnd/>
          </a:ln>
        </p:spPr>
        <p:txBody>
          <a:bodyPr lIns="91439" tIns="45719" rIns="91439" bIns="45719">
            <a:spAutoFit/>
          </a:bodyPr>
          <a:lstStyle/>
          <a:p>
            <a:pPr algn="ctr" eaLnBrk="0" hangingPunct="0">
              <a:spcBef>
                <a:spcPct val="50000"/>
              </a:spcBef>
            </a:pPr>
            <a:r>
              <a:rPr lang="en-US" altLang="ko-KR" sz="2160" b="1">
                <a:solidFill>
                  <a:srgbClr val="FFFFFF"/>
                </a:solidFill>
                <a:ea typeface="MS PGothic" pitchFamily="34" charset="-128"/>
              </a:rPr>
              <a:t>-35%</a:t>
            </a:r>
          </a:p>
        </p:txBody>
      </p:sp>
      <p:sp>
        <p:nvSpPr>
          <p:cNvPr id="45071" name="Slide Number Placeholder 16"/>
          <p:cNvSpPr>
            <a:spLocks noGrp="1"/>
          </p:cNvSpPr>
          <p:nvPr>
            <p:ph type="sldNum" sz="quarter" idx="11"/>
          </p:nvPr>
        </p:nvSpPr>
        <p:spPr bwMode="auto">
          <a:noFill/>
          <a:ln>
            <a:miter lim="800000"/>
            <a:headEnd/>
            <a:tailEnd/>
          </a:ln>
        </p:spPr>
        <p:txBody>
          <a:bodyPr/>
          <a:lstStyle/>
          <a:p>
            <a:fld id="{F76B9CE5-A2FE-43D1-90A6-29BA9F00D1EE}" type="slidenum">
              <a:rPr lang="en-US" altLang="ko-KR">
                <a:solidFill>
                  <a:srgbClr val="000000"/>
                </a:solidFill>
              </a:rPr>
              <a:pPr/>
              <a:t>52</a:t>
            </a:fld>
            <a:endParaRPr lang="en-US" altLang="ko-KR">
              <a:solidFill>
                <a:srgbClr val="000000"/>
              </a:solidFill>
            </a:endParaRPr>
          </a:p>
        </p:txBody>
      </p:sp>
      <p:sp>
        <p:nvSpPr>
          <p:cNvPr id="45072" name="Rectangle 3"/>
          <p:cNvSpPr>
            <a:spLocks noChangeArrowheads="1"/>
          </p:cNvSpPr>
          <p:nvPr/>
        </p:nvSpPr>
        <p:spPr bwMode="auto">
          <a:xfrm>
            <a:off x="0" y="328613"/>
            <a:ext cx="9144000" cy="548640"/>
          </a:xfrm>
          <a:prstGeom prst="rect">
            <a:avLst/>
          </a:prstGeom>
          <a:noFill/>
          <a:ln w="9525">
            <a:noFill/>
            <a:miter lim="800000"/>
            <a:headEnd/>
            <a:tailEnd/>
          </a:ln>
        </p:spPr>
        <p:txBody>
          <a:bodyPr lIns="82294" rIns="82294" anchor="ctr"/>
          <a:lstStyle/>
          <a:p>
            <a:pPr algn="ctr"/>
            <a:r>
              <a:rPr lang="en-US" altLang="ko-KR">
                <a:solidFill>
                  <a:srgbClr val="F37021"/>
                </a:solidFill>
                <a:latin typeface="Trebuchet MS" pitchFamily="34" charset="0"/>
                <a:ea typeface="ヒラギノ角ゴ Pro W6"/>
                <a:cs typeface="ヒラギノ角ゴ Pro W6"/>
                <a:sym typeface="Arial" pitchFamily="34" charset="0"/>
              </a:rPr>
              <a:t> </a:t>
            </a:r>
            <a:r>
              <a:rPr lang="en-US" altLang="ko-KR">
                <a:solidFill>
                  <a:srgbClr val="F37021"/>
                </a:solidFill>
                <a:ea typeface="ヒラギノ角ゴ Pro W6"/>
                <a:cs typeface="Arial" pitchFamily="34" charset="0"/>
                <a:sym typeface="Arial" pitchFamily="34" charset="0"/>
              </a:rPr>
              <a:t>Mass Targets</a:t>
            </a:r>
          </a:p>
        </p:txBody>
      </p:sp>
    </p:spTree>
    <p:extLst>
      <p:ext uri="{BB962C8B-B14F-4D97-AF65-F5344CB8AC3E}">
        <p14:creationId xmlns:p14="http://schemas.microsoft.com/office/powerpoint/2010/main" val="355695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176158"/>
                                        </p:tgtEl>
                                        <p:attrNameLst>
                                          <p:attrName>style.visibility</p:attrName>
                                        </p:attrNameLst>
                                      </p:cBhvr>
                                      <p:to>
                                        <p:strVal val="visible"/>
                                      </p:to>
                                    </p:set>
                                    <p:animEffect transition="in" filter="wipe(up)">
                                      <p:cBhvr>
                                        <p:cTn id="7" dur="2000"/>
                                        <p:tgtEl>
                                          <p:spTgt spid="176158"/>
                                        </p:tgtEl>
                                      </p:cBhvr>
                                    </p:animEffect>
                                  </p:childTnLst>
                                </p:cTn>
                              </p:par>
                            </p:childTnLst>
                          </p:cTn>
                        </p:par>
                        <p:par>
                          <p:cTn id="8" fill="hold">
                            <p:stCondLst>
                              <p:cond delay="3000"/>
                            </p:stCondLst>
                            <p:childTnLst>
                              <p:par>
                                <p:cTn id="9" presetID="22" presetClass="entr" presetSubtype="1" fill="hold" grpId="0" nodeType="afterEffect">
                                  <p:stCondLst>
                                    <p:cond delay="100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58" grpId="0" animBg="1" autoUpdateAnimBg="0"/>
      <p:bldP spid="27"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177302" y="1511509"/>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質</a:t>
            </a:r>
          </a:p>
        </p:txBody>
      </p:sp>
      <p:sp>
        <p:nvSpPr>
          <p:cNvPr id="3" name="投影片編號版面配置區 2"/>
          <p:cNvSpPr>
            <a:spLocks noGrp="1"/>
          </p:cNvSpPr>
          <p:nvPr>
            <p:ph type="sldNum" sz="quarter" idx="12"/>
          </p:nvPr>
        </p:nvSpPr>
        <p:spPr>
          <a:xfrm>
            <a:off x="6953670" y="6492875"/>
            <a:ext cx="2057400" cy="365125"/>
          </a:xfrm>
        </p:spPr>
        <p:txBody>
          <a:bodyPr/>
          <a:lstStyle/>
          <a:p>
            <a:fld id="{644C971B-7B3E-4CFF-AEF2-4C0C8963922D}" type="slidenum">
              <a:rPr lang="en-US" altLang="zh-TW" smtClean="0">
                <a:solidFill>
                  <a:prstClr val="black">
                    <a:tint val="75000"/>
                  </a:prstClr>
                </a:solidFill>
              </a:rPr>
              <a:pPr/>
              <a:t>53</a:t>
            </a:fld>
            <a:endParaRPr lang="en-US" altLang="zh-TW" dirty="0">
              <a:solidFill>
                <a:prstClr val="black">
                  <a:tint val="75000"/>
                </a:prstClr>
              </a:solidFill>
            </a:endParaRPr>
          </a:p>
        </p:txBody>
      </p:sp>
      <p:sp>
        <p:nvSpPr>
          <p:cNvPr id="9" name="向右箭號 8"/>
          <p:cNvSpPr/>
          <p:nvPr/>
        </p:nvSpPr>
        <p:spPr>
          <a:xfrm>
            <a:off x="1329430" y="1598927"/>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0" name="圓角矩形 9"/>
          <p:cNvSpPr/>
          <p:nvPr/>
        </p:nvSpPr>
        <p:spPr>
          <a:xfrm>
            <a:off x="2144958" y="1527197"/>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形</a:t>
            </a:r>
          </a:p>
        </p:txBody>
      </p:sp>
      <p:sp>
        <p:nvSpPr>
          <p:cNvPr id="11" name="向右箭號 10"/>
          <p:cNvSpPr/>
          <p:nvPr/>
        </p:nvSpPr>
        <p:spPr>
          <a:xfrm>
            <a:off x="3322214" y="1628545"/>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2" name="圓角矩形 11"/>
          <p:cNvSpPr/>
          <p:nvPr/>
        </p:nvSpPr>
        <p:spPr>
          <a:xfrm>
            <a:off x="4137742" y="1556815"/>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貌</a:t>
            </a:r>
          </a:p>
        </p:txBody>
      </p:sp>
      <p:sp>
        <p:nvSpPr>
          <p:cNvPr id="13" name="向右箭號 12"/>
          <p:cNvSpPr/>
          <p:nvPr/>
        </p:nvSpPr>
        <p:spPr>
          <a:xfrm>
            <a:off x="5331146" y="1628545"/>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4" name="圓角矩形 13"/>
          <p:cNvSpPr/>
          <p:nvPr/>
        </p:nvSpPr>
        <p:spPr>
          <a:xfrm>
            <a:off x="6146674" y="1556815"/>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能</a:t>
            </a:r>
          </a:p>
        </p:txBody>
      </p:sp>
      <p:sp>
        <p:nvSpPr>
          <p:cNvPr id="15" name="向右箭號 14"/>
          <p:cNvSpPr/>
          <p:nvPr/>
        </p:nvSpPr>
        <p:spPr>
          <a:xfrm>
            <a:off x="7310858" y="1631938"/>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6" name="圓角矩形 15"/>
          <p:cNvSpPr/>
          <p:nvPr/>
        </p:nvSpPr>
        <p:spPr>
          <a:xfrm>
            <a:off x="8126386" y="1560208"/>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值</a:t>
            </a:r>
          </a:p>
        </p:txBody>
      </p:sp>
      <p:sp>
        <p:nvSpPr>
          <p:cNvPr id="18" name="五角星形 17"/>
          <p:cNvSpPr/>
          <p:nvPr/>
        </p:nvSpPr>
        <p:spPr>
          <a:xfrm>
            <a:off x="2305726" y="688761"/>
            <a:ext cx="792088" cy="7200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0" name="圓角矩形 19"/>
          <p:cNvSpPr/>
          <p:nvPr/>
        </p:nvSpPr>
        <p:spPr>
          <a:xfrm>
            <a:off x="526998" y="2382775"/>
            <a:ext cx="8268502" cy="691232"/>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FFFF00"/>
                </a:solidFill>
                <a:latin typeface="標楷體" panose="03000509000000000000" pitchFamily="65" charset="-120"/>
                <a:ea typeface="標楷體" panose="03000509000000000000" pitchFamily="65" charset="-120"/>
              </a:rPr>
              <a:t>金屬成形</a:t>
            </a:r>
            <a:r>
              <a:rPr lang="en-US" altLang="zh-TW" sz="4800" b="1" dirty="0">
                <a:solidFill>
                  <a:srgbClr val="FFFF00"/>
                </a:solidFill>
                <a:latin typeface="標楷體" panose="03000509000000000000" pitchFamily="65" charset="-120"/>
                <a:ea typeface="標楷體" panose="03000509000000000000" pitchFamily="65" charset="-120"/>
              </a:rPr>
              <a:t>-</a:t>
            </a:r>
            <a:r>
              <a:rPr lang="zh-TW" altLang="en-US" sz="4800" b="1" dirty="0">
                <a:solidFill>
                  <a:srgbClr val="FFFF00"/>
                </a:solidFill>
                <a:latin typeface="標楷體" panose="03000509000000000000" pitchFamily="65" charset="-120"/>
                <a:ea typeface="標楷體" panose="03000509000000000000" pitchFamily="65" charset="-120"/>
              </a:rPr>
              <a:t>質與形的複合控制</a:t>
            </a:r>
          </a:p>
        </p:txBody>
      </p:sp>
      <p:sp>
        <p:nvSpPr>
          <p:cNvPr id="17" name="圓角矩形 16"/>
          <p:cNvSpPr/>
          <p:nvPr/>
        </p:nvSpPr>
        <p:spPr>
          <a:xfrm>
            <a:off x="2621363" y="3131873"/>
            <a:ext cx="1077100"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材質</a:t>
            </a:r>
          </a:p>
        </p:txBody>
      </p:sp>
      <p:sp>
        <p:nvSpPr>
          <p:cNvPr id="19" name="圓角矩形 18"/>
          <p:cNvSpPr/>
          <p:nvPr/>
        </p:nvSpPr>
        <p:spPr>
          <a:xfrm>
            <a:off x="5448188" y="3124861"/>
            <a:ext cx="1018906"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管材</a:t>
            </a:r>
          </a:p>
        </p:txBody>
      </p:sp>
      <p:sp>
        <p:nvSpPr>
          <p:cNvPr id="21" name="圓角矩形 20"/>
          <p:cNvSpPr/>
          <p:nvPr/>
        </p:nvSpPr>
        <p:spPr>
          <a:xfrm>
            <a:off x="3828910" y="3131873"/>
            <a:ext cx="1488831"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機械性能</a:t>
            </a:r>
          </a:p>
        </p:txBody>
      </p:sp>
      <p:sp>
        <p:nvSpPr>
          <p:cNvPr id="22" name="圓角矩形 21"/>
          <p:cNvSpPr/>
          <p:nvPr/>
        </p:nvSpPr>
        <p:spPr>
          <a:xfrm>
            <a:off x="2611985" y="3800985"/>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SS400</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3" name="圓角矩形 22"/>
          <p:cNvSpPr/>
          <p:nvPr/>
        </p:nvSpPr>
        <p:spPr>
          <a:xfrm>
            <a:off x="2611985" y="4254671"/>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SPHC</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4" name="圓角矩形 23"/>
          <p:cNvSpPr/>
          <p:nvPr/>
        </p:nvSpPr>
        <p:spPr>
          <a:xfrm>
            <a:off x="2611985" y="4704837"/>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SPHT3</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5" name="圓角矩形 24"/>
          <p:cNvSpPr/>
          <p:nvPr/>
        </p:nvSpPr>
        <p:spPr>
          <a:xfrm>
            <a:off x="2611985" y="5155003"/>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SPHT1</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6" name="圓角矩形 25"/>
          <p:cNvSpPr/>
          <p:nvPr/>
        </p:nvSpPr>
        <p:spPr>
          <a:xfrm>
            <a:off x="2611985" y="5605169"/>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SPCC</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7" name="圓角矩形 26"/>
          <p:cNvSpPr/>
          <p:nvPr/>
        </p:nvSpPr>
        <p:spPr>
          <a:xfrm>
            <a:off x="5448188" y="3793973"/>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流體管</a:t>
            </a:r>
          </a:p>
        </p:txBody>
      </p:sp>
      <p:sp>
        <p:nvSpPr>
          <p:cNvPr id="28" name="圓角矩形 27"/>
          <p:cNvSpPr/>
          <p:nvPr/>
        </p:nvSpPr>
        <p:spPr>
          <a:xfrm>
            <a:off x="5448189" y="4244139"/>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結構管</a:t>
            </a:r>
          </a:p>
        </p:txBody>
      </p:sp>
      <p:sp>
        <p:nvSpPr>
          <p:cNvPr id="29" name="圓角矩形 28"/>
          <p:cNvSpPr/>
          <p:nvPr/>
        </p:nvSpPr>
        <p:spPr>
          <a:xfrm>
            <a:off x="3827322" y="3800985"/>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降伏強度</a:t>
            </a:r>
            <a:r>
              <a:rPr lang="en-US" altLang="zh-TW" b="1" dirty="0">
                <a:solidFill>
                  <a:prstClr val="black"/>
                </a:solidFill>
                <a:latin typeface="Times New Roman" pitchFamily="18" charset="0"/>
                <a:ea typeface="標楷體" pitchFamily="65" charset="-120"/>
                <a:cs typeface="Times New Roman" pitchFamily="18" charset="0"/>
              </a:rPr>
              <a:t>A</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0" name="圓角矩形 29"/>
          <p:cNvSpPr/>
          <p:nvPr/>
        </p:nvSpPr>
        <p:spPr>
          <a:xfrm>
            <a:off x="3827322" y="4254671"/>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抗拉強度</a:t>
            </a:r>
            <a:r>
              <a:rPr lang="en-US" altLang="zh-TW" b="1" dirty="0">
                <a:solidFill>
                  <a:prstClr val="black"/>
                </a:solidFill>
                <a:latin typeface="Times New Roman" pitchFamily="18" charset="0"/>
                <a:ea typeface="標楷體" pitchFamily="65" charset="-120"/>
                <a:cs typeface="Times New Roman" pitchFamily="18" charset="0"/>
              </a:rPr>
              <a:t>B</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1" name="圓角矩形 30"/>
          <p:cNvSpPr/>
          <p:nvPr/>
        </p:nvSpPr>
        <p:spPr>
          <a:xfrm>
            <a:off x="3827322" y="4704837"/>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延伸率</a:t>
            </a:r>
          </a:p>
        </p:txBody>
      </p:sp>
      <p:sp>
        <p:nvSpPr>
          <p:cNvPr id="32" name="圓角矩形 31"/>
          <p:cNvSpPr/>
          <p:nvPr/>
        </p:nvSpPr>
        <p:spPr>
          <a:xfrm>
            <a:off x="3827322" y="5155003"/>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B/A</a:t>
            </a:r>
            <a:r>
              <a:rPr lang="zh-TW" altLang="en-US" b="1" dirty="0">
                <a:solidFill>
                  <a:prstClr val="black"/>
                </a:solidFill>
                <a:latin typeface="Times New Roman" pitchFamily="18" charset="0"/>
                <a:ea typeface="標楷體" pitchFamily="65" charset="-120"/>
                <a:cs typeface="Times New Roman" pitchFamily="18" charset="0"/>
              </a:rPr>
              <a:t>比值</a:t>
            </a:r>
          </a:p>
        </p:txBody>
      </p:sp>
      <p:sp>
        <p:nvSpPr>
          <p:cNvPr id="33" name="圓角矩形 32"/>
          <p:cNvSpPr/>
          <p:nvPr/>
        </p:nvSpPr>
        <p:spPr>
          <a:xfrm>
            <a:off x="5396673" y="4694305"/>
            <a:ext cx="114935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Times New Roman" pitchFamily="18" charset="0"/>
                <a:ea typeface="標楷體" pitchFamily="65" charset="-120"/>
                <a:cs typeface="Times New Roman" pitchFamily="18" charset="0"/>
              </a:rPr>
              <a:t>抗彎性能</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4" name="圓角矩形 33"/>
          <p:cNvSpPr/>
          <p:nvPr/>
        </p:nvSpPr>
        <p:spPr>
          <a:xfrm>
            <a:off x="5448190" y="5144471"/>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外徑</a:t>
            </a:r>
          </a:p>
        </p:txBody>
      </p:sp>
      <p:sp>
        <p:nvSpPr>
          <p:cNvPr id="35" name="圓角矩形 34"/>
          <p:cNvSpPr/>
          <p:nvPr/>
        </p:nvSpPr>
        <p:spPr>
          <a:xfrm>
            <a:off x="5461066" y="5594637"/>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厚度</a:t>
            </a:r>
          </a:p>
        </p:txBody>
      </p:sp>
      <p:sp>
        <p:nvSpPr>
          <p:cNvPr id="36" name="標題 1"/>
          <p:cNvSpPr txBox="1">
            <a:spLocks/>
          </p:cNvSpPr>
          <p:nvPr/>
        </p:nvSpPr>
        <p:spPr bwMode="auto">
          <a:xfrm>
            <a:off x="323528" y="103515"/>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r>
              <a:rPr lang="en-US" altLang="zh-TW" sz="2800" b="1" kern="0" dirty="0">
                <a:solidFill>
                  <a:srgbClr val="0000FF"/>
                </a:solidFill>
                <a:latin typeface="標楷體" panose="03000509000000000000" pitchFamily="65" charset="-120"/>
                <a:ea typeface="標楷體" panose="03000509000000000000" pitchFamily="65" charset="-120"/>
              </a:rPr>
              <a:t>2.</a:t>
            </a:r>
            <a:r>
              <a:rPr lang="zh-TW" altLang="en-US" sz="2800" b="1" kern="0" dirty="0">
                <a:solidFill>
                  <a:srgbClr val="0000FF"/>
                </a:solidFill>
                <a:latin typeface="標楷體" panose="03000509000000000000" pitchFamily="65" charset="-120"/>
                <a:ea typeface="標楷體" panose="03000509000000000000" pitchFamily="65" charset="-120"/>
              </a:rPr>
              <a:t>創新形狀優化</a:t>
            </a:r>
          </a:p>
        </p:txBody>
      </p:sp>
    </p:spTree>
    <p:extLst>
      <p:ext uri="{BB962C8B-B14F-4D97-AF65-F5344CB8AC3E}">
        <p14:creationId xmlns:p14="http://schemas.microsoft.com/office/powerpoint/2010/main" val="3459943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0012" y="1197124"/>
            <a:ext cx="4326632" cy="4104456"/>
          </a:xfrm>
        </p:spPr>
      </p:pic>
      <p:pic>
        <p:nvPicPr>
          <p:cNvPr id="6" name="內容版面配置區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51512" y="1197124"/>
            <a:ext cx="4392488" cy="4104456"/>
          </a:xfrm>
        </p:spPr>
      </p:pic>
      <p:sp>
        <p:nvSpPr>
          <p:cNvPr id="2" name="投影片編號版面配置區 1"/>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54</a:t>
            </a:fld>
            <a:endParaRPr lang="zh-TW" altLang="en-US">
              <a:solidFill>
                <a:prstClr val="black">
                  <a:tint val="75000"/>
                </a:prstClr>
              </a:solidFill>
            </a:endParaRPr>
          </a:p>
        </p:txBody>
      </p:sp>
    </p:spTree>
    <p:extLst>
      <p:ext uri="{BB962C8B-B14F-4D97-AF65-F5344CB8AC3E}">
        <p14:creationId xmlns:p14="http://schemas.microsoft.com/office/powerpoint/2010/main" val="1159801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0" y="5882"/>
            <a:ext cx="4572000" cy="6858002"/>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 y="0"/>
            <a:ext cx="4575572" cy="6866949"/>
          </a:xfrm>
          <a:prstGeom prst="rect">
            <a:avLst/>
          </a:prstGeom>
        </p:spPr>
      </p:pic>
      <p:sp>
        <p:nvSpPr>
          <p:cNvPr id="3" name="投影片編號版面配置區 2"/>
          <p:cNvSpPr>
            <a:spLocks noGrp="1"/>
          </p:cNvSpPr>
          <p:nvPr>
            <p:ph type="sldNum" sz="quarter" idx="12"/>
          </p:nvPr>
        </p:nvSpPr>
        <p:spPr/>
        <p:txBody>
          <a:bodyPr/>
          <a:lstStyle/>
          <a:p>
            <a:fld id="{E00EE6B3-9821-4227-8E35-B45DF2566BBC}" type="slidenum">
              <a:rPr lang="zh-TW" altLang="en-US" smtClean="0">
                <a:solidFill>
                  <a:prstClr val="black">
                    <a:tint val="75000"/>
                  </a:prstClr>
                </a:solidFill>
              </a:rPr>
              <a:pPr/>
              <a:t>55</a:t>
            </a:fld>
            <a:endParaRPr lang="zh-TW" altLang="en-US">
              <a:solidFill>
                <a:prstClr val="black">
                  <a:tint val="75000"/>
                </a:prstClr>
              </a:solidFill>
            </a:endParaRPr>
          </a:p>
        </p:txBody>
      </p:sp>
    </p:spTree>
    <p:extLst>
      <p:ext uri="{BB962C8B-B14F-4D97-AF65-F5344CB8AC3E}">
        <p14:creationId xmlns:p14="http://schemas.microsoft.com/office/powerpoint/2010/main" val="675091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b="11146"/>
          <a:stretch/>
        </p:blipFill>
        <p:spPr>
          <a:xfrm>
            <a:off x="0" y="-3133"/>
            <a:ext cx="9165705" cy="6861133"/>
          </a:xfrm>
        </p:spPr>
      </p:pic>
      <p:sp>
        <p:nvSpPr>
          <p:cNvPr id="3" name="投影片編號版面配置區 2"/>
          <p:cNvSpPr>
            <a:spLocks noGrp="1"/>
          </p:cNvSpPr>
          <p:nvPr>
            <p:ph type="sldNum" sz="quarter" idx="12"/>
          </p:nvPr>
        </p:nvSpPr>
        <p:spPr/>
        <p:txBody>
          <a:bodyPr/>
          <a:lstStyle/>
          <a:p>
            <a:fld id="{E00EE6B3-9821-4227-8E35-B45DF2566BBC}" type="slidenum">
              <a:rPr lang="zh-TW" altLang="en-US" smtClean="0">
                <a:solidFill>
                  <a:prstClr val="black">
                    <a:tint val="75000"/>
                  </a:prstClr>
                </a:solidFill>
              </a:rPr>
              <a:pPr/>
              <a:t>56</a:t>
            </a:fld>
            <a:endParaRPr lang="zh-TW" altLang="en-US">
              <a:solidFill>
                <a:prstClr val="black">
                  <a:tint val="75000"/>
                </a:prstClr>
              </a:solidFill>
            </a:endParaRPr>
          </a:p>
        </p:txBody>
      </p:sp>
    </p:spTree>
    <p:extLst>
      <p:ext uri="{BB962C8B-B14F-4D97-AF65-F5344CB8AC3E}">
        <p14:creationId xmlns:p14="http://schemas.microsoft.com/office/powerpoint/2010/main" val="2290873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1470" y="1614488"/>
            <a:ext cx="8636793" cy="4754880"/>
            <a:chOff x="225" y="1130"/>
            <a:chExt cx="6045" cy="3328"/>
          </a:xfrm>
        </p:grpSpPr>
        <p:grpSp>
          <p:nvGrpSpPr>
            <p:cNvPr id="3" name="Group 3"/>
            <p:cNvGrpSpPr>
              <a:grpSpLocks noChangeAspect="1"/>
            </p:cNvGrpSpPr>
            <p:nvPr/>
          </p:nvGrpSpPr>
          <p:grpSpPr bwMode="auto">
            <a:xfrm>
              <a:off x="682" y="1227"/>
              <a:ext cx="5150" cy="2895"/>
              <a:chOff x="569" y="1110"/>
              <a:chExt cx="4470" cy="1605"/>
            </a:xfrm>
          </p:grpSpPr>
          <p:sp>
            <p:nvSpPr>
              <p:cNvPr id="81989" name="Freeform 4"/>
              <p:cNvSpPr>
                <a:spLocks noChangeAspect="1" noEditPoints="1"/>
              </p:cNvSpPr>
              <p:nvPr/>
            </p:nvSpPr>
            <p:spPr bwMode="auto">
              <a:xfrm>
                <a:off x="569" y="1110"/>
                <a:ext cx="4470" cy="1605"/>
              </a:xfrm>
              <a:custGeom>
                <a:avLst/>
                <a:gdLst>
                  <a:gd name="T0" fmla="*/ 0 w 23955"/>
                  <a:gd name="T1" fmla="*/ 0 h 8587"/>
                  <a:gd name="T2" fmla="*/ 0 w 23955"/>
                  <a:gd name="T3" fmla="*/ 0 h 8587"/>
                  <a:gd name="T4" fmla="*/ 0 w 23955"/>
                  <a:gd name="T5" fmla="*/ 0 h 8587"/>
                  <a:gd name="T6" fmla="*/ 0 w 23955"/>
                  <a:gd name="T7" fmla="*/ 0 h 8587"/>
                  <a:gd name="T8" fmla="*/ 0 w 23955"/>
                  <a:gd name="T9" fmla="*/ 0 h 8587"/>
                  <a:gd name="T10" fmla="*/ 0 w 23955"/>
                  <a:gd name="T11" fmla="*/ 0 h 8587"/>
                  <a:gd name="T12" fmla="*/ 0 w 23955"/>
                  <a:gd name="T13" fmla="*/ 0 h 8587"/>
                  <a:gd name="T14" fmla="*/ 0 w 23955"/>
                  <a:gd name="T15" fmla="*/ 0 h 8587"/>
                  <a:gd name="T16" fmla="*/ 0 w 23955"/>
                  <a:gd name="T17" fmla="*/ 0 h 8587"/>
                  <a:gd name="T18" fmla="*/ 0 w 23955"/>
                  <a:gd name="T19" fmla="*/ 0 h 85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55"/>
                  <a:gd name="T31" fmla="*/ 0 h 8587"/>
                  <a:gd name="T32" fmla="*/ 23955 w 23955"/>
                  <a:gd name="T33" fmla="*/ 8587 h 85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55" h="8587">
                    <a:moveTo>
                      <a:pt x="0" y="4294"/>
                    </a:moveTo>
                    <a:cubicBezTo>
                      <a:pt x="0" y="1922"/>
                      <a:pt x="5362" y="0"/>
                      <a:pt x="11978" y="0"/>
                    </a:cubicBezTo>
                    <a:cubicBezTo>
                      <a:pt x="18593" y="0"/>
                      <a:pt x="23955" y="1922"/>
                      <a:pt x="23955" y="4294"/>
                    </a:cubicBezTo>
                    <a:cubicBezTo>
                      <a:pt x="23955" y="6665"/>
                      <a:pt x="18593" y="8587"/>
                      <a:pt x="11978" y="8587"/>
                    </a:cubicBezTo>
                    <a:cubicBezTo>
                      <a:pt x="5362" y="8587"/>
                      <a:pt x="0" y="6665"/>
                      <a:pt x="0" y="4294"/>
                    </a:cubicBezTo>
                    <a:close/>
                    <a:moveTo>
                      <a:pt x="607" y="4294"/>
                    </a:moveTo>
                    <a:cubicBezTo>
                      <a:pt x="607" y="6545"/>
                      <a:pt x="5697" y="8370"/>
                      <a:pt x="11978" y="8370"/>
                    </a:cubicBezTo>
                    <a:cubicBezTo>
                      <a:pt x="18258" y="8370"/>
                      <a:pt x="23348" y="6545"/>
                      <a:pt x="23348" y="4294"/>
                    </a:cubicBezTo>
                    <a:cubicBezTo>
                      <a:pt x="23348" y="2042"/>
                      <a:pt x="18258" y="217"/>
                      <a:pt x="11978" y="217"/>
                    </a:cubicBezTo>
                    <a:cubicBezTo>
                      <a:pt x="5697" y="217"/>
                      <a:pt x="607" y="2042"/>
                      <a:pt x="607" y="4294"/>
                    </a:cubicBezTo>
                    <a:close/>
                  </a:path>
                </a:pathLst>
              </a:custGeom>
              <a:solidFill>
                <a:srgbClr val="EF490C"/>
              </a:solidFill>
              <a:ln w="0">
                <a:noFill/>
                <a:prstDash val="solid"/>
                <a:round/>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90" name="Freeform 5"/>
              <p:cNvSpPr>
                <a:spLocks noChangeAspect="1" noEditPoints="1"/>
              </p:cNvSpPr>
              <p:nvPr/>
            </p:nvSpPr>
            <p:spPr bwMode="auto">
              <a:xfrm>
                <a:off x="569" y="1110"/>
                <a:ext cx="4470" cy="1605"/>
              </a:xfrm>
              <a:custGeom>
                <a:avLst/>
                <a:gdLst>
                  <a:gd name="T0" fmla="*/ 0 w 23955"/>
                  <a:gd name="T1" fmla="*/ 0 h 8587"/>
                  <a:gd name="T2" fmla="*/ 0 w 23955"/>
                  <a:gd name="T3" fmla="*/ 0 h 8587"/>
                  <a:gd name="T4" fmla="*/ 0 w 23955"/>
                  <a:gd name="T5" fmla="*/ 0 h 8587"/>
                  <a:gd name="T6" fmla="*/ 0 w 23955"/>
                  <a:gd name="T7" fmla="*/ 0 h 8587"/>
                  <a:gd name="T8" fmla="*/ 0 w 23955"/>
                  <a:gd name="T9" fmla="*/ 0 h 8587"/>
                  <a:gd name="T10" fmla="*/ 0 w 23955"/>
                  <a:gd name="T11" fmla="*/ 0 h 8587"/>
                  <a:gd name="T12" fmla="*/ 0 w 23955"/>
                  <a:gd name="T13" fmla="*/ 0 h 8587"/>
                  <a:gd name="T14" fmla="*/ 0 w 23955"/>
                  <a:gd name="T15" fmla="*/ 0 h 8587"/>
                  <a:gd name="T16" fmla="*/ 0 w 23955"/>
                  <a:gd name="T17" fmla="*/ 0 h 8587"/>
                  <a:gd name="T18" fmla="*/ 0 w 23955"/>
                  <a:gd name="T19" fmla="*/ 0 h 85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55"/>
                  <a:gd name="T31" fmla="*/ 0 h 8587"/>
                  <a:gd name="T32" fmla="*/ 23955 w 23955"/>
                  <a:gd name="T33" fmla="*/ 8587 h 85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55" h="8587">
                    <a:moveTo>
                      <a:pt x="0" y="4294"/>
                    </a:moveTo>
                    <a:cubicBezTo>
                      <a:pt x="0" y="1922"/>
                      <a:pt x="5362" y="0"/>
                      <a:pt x="11978" y="0"/>
                    </a:cubicBezTo>
                    <a:cubicBezTo>
                      <a:pt x="18593" y="0"/>
                      <a:pt x="23955" y="1922"/>
                      <a:pt x="23955" y="4294"/>
                    </a:cubicBezTo>
                    <a:cubicBezTo>
                      <a:pt x="23955" y="6665"/>
                      <a:pt x="18593" y="8587"/>
                      <a:pt x="11978" y="8587"/>
                    </a:cubicBezTo>
                    <a:cubicBezTo>
                      <a:pt x="5362" y="8587"/>
                      <a:pt x="0" y="6665"/>
                      <a:pt x="0" y="4294"/>
                    </a:cubicBezTo>
                    <a:close/>
                    <a:moveTo>
                      <a:pt x="607" y="4294"/>
                    </a:moveTo>
                    <a:cubicBezTo>
                      <a:pt x="607" y="6545"/>
                      <a:pt x="5697" y="8370"/>
                      <a:pt x="11978" y="8370"/>
                    </a:cubicBezTo>
                    <a:cubicBezTo>
                      <a:pt x="18258" y="8370"/>
                      <a:pt x="23348" y="6545"/>
                      <a:pt x="23348" y="4294"/>
                    </a:cubicBezTo>
                    <a:cubicBezTo>
                      <a:pt x="23348" y="2042"/>
                      <a:pt x="18258" y="217"/>
                      <a:pt x="11978" y="217"/>
                    </a:cubicBezTo>
                    <a:cubicBezTo>
                      <a:pt x="5697" y="217"/>
                      <a:pt x="607" y="2042"/>
                      <a:pt x="607" y="4294"/>
                    </a:cubicBezTo>
                    <a:close/>
                  </a:path>
                </a:pathLst>
              </a:custGeom>
              <a:noFill/>
              <a:ln w="20638" cap="rnd">
                <a:noFill/>
                <a:prstDash val="solid"/>
                <a:miter lim="800000"/>
                <a:headEnd/>
                <a:tailEnd/>
              </a:ln>
            </p:spPr>
            <p:txBody>
              <a:bodyPr wrap="none"/>
              <a:lstStyle/>
              <a:p>
                <a:pPr fontAlgn="base">
                  <a:spcBef>
                    <a:spcPct val="0"/>
                  </a:spcBef>
                  <a:spcAft>
                    <a:spcPct val="0"/>
                  </a:spcAft>
                </a:pPr>
                <a:endParaRPr kumimoji="1" lang="ko-KR" altLang="en-US">
                  <a:solidFill>
                    <a:srgbClr val="000000"/>
                  </a:solidFill>
                </a:endParaRPr>
              </a:p>
            </p:txBody>
          </p:sp>
        </p:grpSp>
        <p:sp>
          <p:nvSpPr>
            <p:cNvPr id="81956" name="Rectangle 6"/>
            <p:cNvSpPr>
              <a:spLocks noChangeAspect="1" noChangeArrowheads="1"/>
            </p:cNvSpPr>
            <p:nvPr/>
          </p:nvSpPr>
          <p:spPr bwMode="auto">
            <a:xfrm rot="-560666">
              <a:off x="1927" y="1204"/>
              <a:ext cx="2215" cy="603"/>
            </a:xfrm>
            <a:prstGeom prst="rect">
              <a:avLst/>
            </a:prstGeom>
            <a:solidFill>
              <a:srgbClr val="FFFFFF"/>
            </a:solidFill>
            <a:ln w="9525">
              <a:noFill/>
              <a:miter lim="800000"/>
              <a:headEnd/>
              <a:tailEnd/>
            </a:ln>
          </p:spPr>
          <p:txBody>
            <a:bodyPr wrap="none"/>
            <a:lstStyle/>
            <a:p>
              <a:pPr algn="ctr" fontAlgn="base">
                <a:spcBef>
                  <a:spcPct val="0"/>
                </a:spcBef>
                <a:spcAft>
                  <a:spcPct val="0"/>
                </a:spcAft>
              </a:pPr>
              <a:endParaRPr kumimoji="1" lang="ko-KR" altLang="ko-KR">
                <a:solidFill>
                  <a:srgbClr val="000000"/>
                </a:solidFill>
              </a:endParaRPr>
            </a:p>
          </p:txBody>
        </p:sp>
        <p:grpSp>
          <p:nvGrpSpPr>
            <p:cNvPr id="4" name="Group 7"/>
            <p:cNvGrpSpPr>
              <a:grpSpLocks noChangeAspect="1"/>
            </p:cNvGrpSpPr>
            <p:nvPr/>
          </p:nvGrpSpPr>
          <p:grpSpPr bwMode="auto">
            <a:xfrm rot="-808329">
              <a:off x="1839" y="3609"/>
              <a:ext cx="376" cy="310"/>
              <a:chOff x="823" y="1993"/>
              <a:chExt cx="595" cy="336"/>
            </a:xfrm>
          </p:grpSpPr>
          <p:sp>
            <p:nvSpPr>
              <p:cNvPr id="81985" name="Freeform 8"/>
              <p:cNvSpPr>
                <a:spLocks noChangeAspect="1"/>
              </p:cNvSpPr>
              <p:nvPr/>
            </p:nvSpPr>
            <p:spPr bwMode="auto">
              <a:xfrm>
                <a:off x="823" y="1993"/>
                <a:ext cx="595" cy="336"/>
              </a:xfrm>
              <a:custGeom>
                <a:avLst/>
                <a:gdLst>
                  <a:gd name="T0" fmla="*/ 0 w 6387"/>
                  <a:gd name="T1" fmla="*/ 0 h 3606"/>
                  <a:gd name="T2" fmla="*/ 0 w 6387"/>
                  <a:gd name="T3" fmla="*/ 0 h 3606"/>
                  <a:gd name="T4" fmla="*/ 0 w 6387"/>
                  <a:gd name="T5" fmla="*/ 0 h 3606"/>
                  <a:gd name="T6" fmla="*/ 0 w 6387"/>
                  <a:gd name="T7" fmla="*/ 0 h 3606"/>
                  <a:gd name="T8" fmla="*/ 0 w 6387"/>
                  <a:gd name="T9" fmla="*/ 0 h 3606"/>
                  <a:gd name="T10" fmla="*/ 0 w 6387"/>
                  <a:gd name="T11" fmla="*/ 0 h 3606"/>
                  <a:gd name="T12" fmla="*/ 0 w 6387"/>
                  <a:gd name="T13" fmla="*/ 0 h 3606"/>
                  <a:gd name="T14" fmla="*/ 0 w 6387"/>
                  <a:gd name="T15" fmla="*/ 0 h 3606"/>
                  <a:gd name="T16" fmla="*/ 0 w 6387"/>
                  <a:gd name="T17" fmla="*/ 0 h 3606"/>
                  <a:gd name="T18" fmla="*/ 0 w 6387"/>
                  <a:gd name="T19" fmla="*/ 0 h 3606"/>
                  <a:gd name="T20" fmla="*/ 0 w 6387"/>
                  <a:gd name="T21" fmla="*/ 0 h 3606"/>
                  <a:gd name="T22" fmla="*/ 0 w 6387"/>
                  <a:gd name="T23" fmla="*/ 0 h 36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7"/>
                  <a:gd name="T37" fmla="*/ 0 h 3606"/>
                  <a:gd name="T38" fmla="*/ 6387 w 6387"/>
                  <a:gd name="T39" fmla="*/ 3606 h 36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7" h="3606">
                    <a:moveTo>
                      <a:pt x="0" y="582"/>
                    </a:moveTo>
                    <a:cubicBezTo>
                      <a:pt x="317" y="0"/>
                      <a:pt x="1564" y="68"/>
                      <a:pt x="2786" y="734"/>
                    </a:cubicBezTo>
                    <a:lnTo>
                      <a:pt x="4051" y="1423"/>
                    </a:lnTo>
                    <a:cubicBezTo>
                      <a:pt x="4989" y="1933"/>
                      <a:pt x="5672" y="2670"/>
                      <a:pt x="5755" y="3262"/>
                    </a:cubicBezTo>
                    <a:lnTo>
                      <a:pt x="6387" y="3606"/>
                    </a:lnTo>
                    <a:lnTo>
                      <a:pt x="5058" y="3338"/>
                    </a:lnTo>
                    <a:lnTo>
                      <a:pt x="3858" y="2228"/>
                    </a:lnTo>
                    <a:lnTo>
                      <a:pt x="4490" y="2573"/>
                    </a:lnTo>
                    <a:cubicBezTo>
                      <a:pt x="4427" y="2127"/>
                      <a:pt x="4020" y="1588"/>
                      <a:pt x="3395" y="1122"/>
                    </a:cubicBezTo>
                    <a:cubicBezTo>
                      <a:pt x="2385" y="745"/>
                      <a:pt x="1518" y="805"/>
                      <a:pt x="1264" y="1271"/>
                    </a:cubicBezTo>
                    <a:lnTo>
                      <a:pt x="0" y="582"/>
                    </a:lnTo>
                    <a:close/>
                  </a:path>
                </a:pathLst>
              </a:custGeom>
              <a:solidFill>
                <a:schemeClr val="accent1"/>
              </a:solidFill>
              <a:ln w="0">
                <a:noFill/>
                <a:prstDash val="solid"/>
                <a:round/>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6" name="Freeform 9"/>
              <p:cNvSpPr>
                <a:spLocks noChangeAspect="1"/>
              </p:cNvSpPr>
              <p:nvPr/>
            </p:nvSpPr>
            <p:spPr bwMode="auto">
              <a:xfrm>
                <a:off x="823" y="1993"/>
                <a:ext cx="316" cy="118"/>
              </a:xfrm>
              <a:custGeom>
                <a:avLst/>
                <a:gdLst>
                  <a:gd name="T0" fmla="*/ 0 w 3395"/>
                  <a:gd name="T1" fmla="*/ 0 h 1271"/>
                  <a:gd name="T2" fmla="*/ 0 w 3395"/>
                  <a:gd name="T3" fmla="*/ 0 h 1271"/>
                  <a:gd name="T4" fmla="*/ 0 w 3395"/>
                  <a:gd name="T5" fmla="*/ 0 h 1271"/>
                  <a:gd name="T6" fmla="*/ 0 w 3395"/>
                  <a:gd name="T7" fmla="*/ 0 h 1271"/>
                  <a:gd name="T8" fmla="*/ 0 w 3395"/>
                  <a:gd name="T9" fmla="*/ 0 h 1271"/>
                  <a:gd name="T10" fmla="*/ 0 w 3395"/>
                  <a:gd name="T11" fmla="*/ 0 h 1271"/>
                  <a:gd name="T12" fmla="*/ 0 60000 65536"/>
                  <a:gd name="T13" fmla="*/ 0 60000 65536"/>
                  <a:gd name="T14" fmla="*/ 0 60000 65536"/>
                  <a:gd name="T15" fmla="*/ 0 60000 65536"/>
                  <a:gd name="T16" fmla="*/ 0 60000 65536"/>
                  <a:gd name="T17" fmla="*/ 0 60000 65536"/>
                  <a:gd name="T18" fmla="*/ 0 w 3395"/>
                  <a:gd name="T19" fmla="*/ 0 h 1271"/>
                  <a:gd name="T20" fmla="*/ 3395 w 3395"/>
                  <a:gd name="T21" fmla="*/ 1271 h 1271"/>
                </a:gdLst>
                <a:ahLst/>
                <a:cxnLst>
                  <a:cxn ang="T12">
                    <a:pos x="T0" y="T1"/>
                  </a:cxn>
                  <a:cxn ang="T13">
                    <a:pos x="T2" y="T3"/>
                  </a:cxn>
                  <a:cxn ang="T14">
                    <a:pos x="T4" y="T5"/>
                  </a:cxn>
                  <a:cxn ang="T15">
                    <a:pos x="T6" y="T7"/>
                  </a:cxn>
                  <a:cxn ang="T16">
                    <a:pos x="T8" y="T9"/>
                  </a:cxn>
                  <a:cxn ang="T17">
                    <a:pos x="T10" y="T11"/>
                  </a:cxn>
                </a:cxnLst>
                <a:rect l="T18" t="T19" r="T20" b="T21"/>
                <a:pathLst>
                  <a:path w="3395" h="1271">
                    <a:moveTo>
                      <a:pt x="0" y="582"/>
                    </a:moveTo>
                    <a:cubicBezTo>
                      <a:pt x="317" y="0"/>
                      <a:pt x="1564" y="68"/>
                      <a:pt x="2787" y="734"/>
                    </a:cubicBezTo>
                    <a:cubicBezTo>
                      <a:pt x="3001" y="851"/>
                      <a:pt x="3206" y="981"/>
                      <a:pt x="3395" y="1122"/>
                    </a:cubicBezTo>
                    <a:cubicBezTo>
                      <a:pt x="2385" y="745"/>
                      <a:pt x="1518" y="805"/>
                      <a:pt x="1264" y="1271"/>
                    </a:cubicBezTo>
                    <a:lnTo>
                      <a:pt x="0" y="582"/>
                    </a:lnTo>
                    <a:close/>
                  </a:path>
                </a:pathLst>
              </a:custGeom>
              <a:solidFill>
                <a:srgbClr val="7BCDA4"/>
              </a:solidFill>
              <a:ln w="0">
                <a:noFill/>
                <a:prstDash val="solid"/>
                <a:round/>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7" name="Freeform 10"/>
              <p:cNvSpPr>
                <a:spLocks noChangeAspect="1"/>
              </p:cNvSpPr>
              <p:nvPr/>
            </p:nvSpPr>
            <p:spPr bwMode="auto">
              <a:xfrm>
                <a:off x="823" y="1993"/>
                <a:ext cx="595" cy="336"/>
              </a:xfrm>
              <a:custGeom>
                <a:avLst/>
                <a:gdLst>
                  <a:gd name="T0" fmla="*/ 0 w 6387"/>
                  <a:gd name="T1" fmla="*/ 0 h 3606"/>
                  <a:gd name="T2" fmla="*/ 0 w 6387"/>
                  <a:gd name="T3" fmla="*/ 0 h 3606"/>
                  <a:gd name="T4" fmla="*/ 0 w 6387"/>
                  <a:gd name="T5" fmla="*/ 0 h 3606"/>
                  <a:gd name="T6" fmla="*/ 0 w 6387"/>
                  <a:gd name="T7" fmla="*/ 0 h 3606"/>
                  <a:gd name="T8" fmla="*/ 0 w 6387"/>
                  <a:gd name="T9" fmla="*/ 0 h 3606"/>
                  <a:gd name="T10" fmla="*/ 0 w 6387"/>
                  <a:gd name="T11" fmla="*/ 0 h 3606"/>
                  <a:gd name="T12" fmla="*/ 0 w 6387"/>
                  <a:gd name="T13" fmla="*/ 0 h 3606"/>
                  <a:gd name="T14" fmla="*/ 0 w 6387"/>
                  <a:gd name="T15" fmla="*/ 0 h 3606"/>
                  <a:gd name="T16" fmla="*/ 0 w 6387"/>
                  <a:gd name="T17" fmla="*/ 0 h 3606"/>
                  <a:gd name="T18" fmla="*/ 0 w 6387"/>
                  <a:gd name="T19" fmla="*/ 0 h 3606"/>
                  <a:gd name="T20" fmla="*/ 0 w 6387"/>
                  <a:gd name="T21" fmla="*/ 0 h 3606"/>
                  <a:gd name="T22" fmla="*/ 0 w 6387"/>
                  <a:gd name="T23" fmla="*/ 0 h 36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7"/>
                  <a:gd name="T37" fmla="*/ 0 h 3606"/>
                  <a:gd name="T38" fmla="*/ 6387 w 6387"/>
                  <a:gd name="T39" fmla="*/ 3606 h 36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7" h="3606">
                    <a:moveTo>
                      <a:pt x="0" y="582"/>
                    </a:moveTo>
                    <a:cubicBezTo>
                      <a:pt x="317" y="0"/>
                      <a:pt x="1564" y="68"/>
                      <a:pt x="2786" y="734"/>
                    </a:cubicBezTo>
                    <a:lnTo>
                      <a:pt x="4051" y="1423"/>
                    </a:lnTo>
                    <a:cubicBezTo>
                      <a:pt x="4989" y="1933"/>
                      <a:pt x="5672" y="2670"/>
                      <a:pt x="5755" y="3262"/>
                    </a:cubicBezTo>
                    <a:lnTo>
                      <a:pt x="6387" y="3606"/>
                    </a:lnTo>
                    <a:lnTo>
                      <a:pt x="5058" y="3338"/>
                    </a:lnTo>
                    <a:lnTo>
                      <a:pt x="3858" y="2228"/>
                    </a:lnTo>
                    <a:lnTo>
                      <a:pt x="4490" y="2573"/>
                    </a:lnTo>
                    <a:cubicBezTo>
                      <a:pt x="4427" y="2127"/>
                      <a:pt x="4020" y="1588"/>
                      <a:pt x="3395" y="1122"/>
                    </a:cubicBezTo>
                    <a:cubicBezTo>
                      <a:pt x="2385" y="745"/>
                      <a:pt x="1518" y="805"/>
                      <a:pt x="1264" y="1271"/>
                    </a:cubicBezTo>
                    <a:lnTo>
                      <a:pt x="0" y="582"/>
                    </a:lnTo>
                    <a:close/>
                  </a:path>
                </a:pathLst>
              </a:custGeom>
              <a:solidFill>
                <a:schemeClr val="accent1"/>
              </a:solidFill>
              <a:ln w="19050" cap="flat">
                <a:noFill/>
                <a:prstDash val="solid"/>
                <a:miter lim="800000"/>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8" name="Freeform 11"/>
              <p:cNvSpPr>
                <a:spLocks noChangeAspect="1"/>
              </p:cNvSpPr>
              <p:nvPr/>
            </p:nvSpPr>
            <p:spPr bwMode="auto">
              <a:xfrm>
                <a:off x="1082" y="2061"/>
                <a:ext cx="57" cy="36"/>
              </a:xfrm>
              <a:custGeom>
                <a:avLst/>
                <a:gdLst>
                  <a:gd name="T0" fmla="*/ 0 w 57"/>
                  <a:gd name="T1" fmla="*/ 0 h 36"/>
                  <a:gd name="T2" fmla="*/ 57 w 57"/>
                  <a:gd name="T3" fmla="*/ 36 h 36"/>
                  <a:gd name="T4" fmla="*/ 0 60000 65536"/>
                  <a:gd name="T5" fmla="*/ 0 60000 65536"/>
                  <a:gd name="T6" fmla="*/ 0 w 57"/>
                  <a:gd name="T7" fmla="*/ 0 h 36"/>
                  <a:gd name="T8" fmla="*/ 57 w 57"/>
                  <a:gd name="T9" fmla="*/ 36 h 36"/>
                </a:gdLst>
                <a:ahLst/>
                <a:cxnLst>
                  <a:cxn ang="T4">
                    <a:pos x="T0" y="T1"/>
                  </a:cxn>
                  <a:cxn ang="T5">
                    <a:pos x="T2" y="T3"/>
                  </a:cxn>
                </a:cxnLst>
                <a:rect l="T6" t="T7" r="T8" b="T9"/>
                <a:pathLst>
                  <a:path w="57" h="36">
                    <a:moveTo>
                      <a:pt x="0" y="0"/>
                    </a:moveTo>
                    <a:cubicBezTo>
                      <a:pt x="21" y="11"/>
                      <a:pt x="40" y="23"/>
                      <a:pt x="57" y="36"/>
                    </a:cubicBezTo>
                  </a:path>
                </a:pathLst>
              </a:custGeom>
              <a:noFill/>
              <a:ln w="19050" cap="flat">
                <a:noFill/>
                <a:prstDash val="solid"/>
                <a:miter lim="800000"/>
                <a:headEnd/>
                <a:tailEnd/>
              </a:ln>
            </p:spPr>
            <p:txBody>
              <a:bodyPr wrap="none"/>
              <a:lstStyle/>
              <a:p>
                <a:pPr fontAlgn="base">
                  <a:spcBef>
                    <a:spcPct val="0"/>
                  </a:spcBef>
                  <a:spcAft>
                    <a:spcPct val="0"/>
                  </a:spcAft>
                </a:pPr>
                <a:endParaRPr kumimoji="1" lang="ko-KR" altLang="en-US">
                  <a:solidFill>
                    <a:srgbClr val="000000"/>
                  </a:solidFill>
                </a:endParaRPr>
              </a:p>
            </p:txBody>
          </p:sp>
        </p:grpSp>
        <p:grpSp>
          <p:nvGrpSpPr>
            <p:cNvPr id="5" name="Group 12"/>
            <p:cNvGrpSpPr>
              <a:grpSpLocks noChangeAspect="1"/>
            </p:cNvGrpSpPr>
            <p:nvPr/>
          </p:nvGrpSpPr>
          <p:grpSpPr bwMode="auto">
            <a:xfrm rot="-595643">
              <a:off x="1667" y="3894"/>
              <a:ext cx="421" cy="286"/>
              <a:chOff x="584" y="2244"/>
              <a:chExt cx="624" cy="383"/>
            </a:xfrm>
          </p:grpSpPr>
          <p:sp>
            <p:nvSpPr>
              <p:cNvPr id="81981" name="Freeform 13"/>
              <p:cNvSpPr>
                <a:spLocks noChangeAspect="1"/>
              </p:cNvSpPr>
              <p:nvPr/>
            </p:nvSpPr>
            <p:spPr bwMode="auto">
              <a:xfrm>
                <a:off x="584" y="2244"/>
                <a:ext cx="624" cy="383"/>
              </a:xfrm>
              <a:custGeom>
                <a:avLst/>
                <a:gdLst>
                  <a:gd name="T0" fmla="*/ 0 w 6684"/>
                  <a:gd name="T1" fmla="*/ 0 h 4100"/>
                  <a:gd name="T2" fmla="*/ 0 w 6684"/>
                  <a:gd name="T3" fmla="*/ 0 h 4100"/>
                  <a:gd name="T4" fmla="*/ 0 w 6684"/>
                  <a:gd name="T5" fmla="*/ 0 h 4100"/>
                  <a:gd name="T6" fmla="*/ 0 w 6684"/>
                  <a:gd name="T7" fmla="*/ 0 h 4100"/>
                  <a:gd name="T8" fmla="*/ 0 w 6684"/>
                  <a:gd name="T9" fmla="*/ 0 h 4100"/>
                  <a:gd name="T10" fmla="*/ 0 w 6684"/>
                  <a:gd name="T11" fmla="*/ 0 h 4100"/>
                  <a:gd name="T12" fmla="*/ 0 w 6684"/>
                  <a:gd name="T13" fmla="*/ 0 h 4100"/>
                  <a:gd name="T14" fmla="*/ 0 w 6684"/>
                  <a:gd name="T15" fmla="*/ 0 h 4100"/>
                  <a:gd name="T16" fmla="*/ 0 w 6684"/>
                  <a:gd name="T17" fmla="*/ 0 h 4100"/>
                  <a:gd name="T18" fmla="*/ 0 w 6684"/>
                  <a:gd name="T19" fmla="*/ 0 h 4100"/>
                  <a:gd name="T20" fmla="*/ 0 w 6684"/>
                  <a:gd name="T21" fmla="*/ 0 h 4100"/>
                  <a:gd name="T22" fmla="*/ 0 w 6684"/>
                  <a:gd name="T23" fmla="*/ 0 h 4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84"/>
                  <a:gd name="T37" fmla="*/ 0 h 4100"/>
                  <a:gd name="T38" fmla="*/ 6684 w 6684"/>
                  <a:gd name="T39" fmla="*/ 4100 h 4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84" h="4100">
                    <a:moveTo>
                      <a:pt x="6684" y="3328"/>
                    </a:moveTo>
                    <a:cubicBezTo>
                      <a:pt x="6234" y="4089"/>
                      <a:pt x="4845" y="4100"/>
                      <a:pt x="3580" y="3353"/>
                    </a:cubicBezTo>
                    <a:lnTo>
                      <a:pt x="2271" y="2580"/>
                    </a:lnTo>
                    <a:cubicBezTo>
                      <a:pt x="1301" y="2007"/>
                      <a:pt x="653" y="1128"/>
                      <a:pt x="654" y="386"/>
                    </a:cubicBezTo>
                    <a:lnTo>
                      <a:pt x="0" y="0"/>
                    </a:lnTo>
                    <a:lnTo>
                      <a:pt x="1449" y="236"/>
                    </a:lnTo>
                    <a:lnTo>
                      <a:pt x="2618" y="1546"/>
                    </a:lnTo>
                    <a:lnTo>
                      <a:pt x="1963" y="1159"/>
                    </a:lnTo>
                    <a:cubicBezTo>
                      <a:pt x="1962" y="1719"/>
                      <a:pt x="2332" y="2369"/>
                      <a:pt x="2959" y="2909"/>
                    </a:cubicBezTo>
                    <a:lnTo>
                      <a:pt x="2960" y="2909"/>
                    </a:lnTo>
                    <a:cubicBezTo>
                      <a:pt x="4033" y="3308"/>
                      <a:pt x="5015" y="3165"/>
                      <a:pt x="5375" y="2555"/>
                    </a:cubicBezTo>
                    <a:lnTo>
                      <a:pt x="6684" y="3328"/>
                    </a:lnTo>
                    <a:close/>
                  </a:path>
                </a:pathLst>
              </a:custGeom>
              <a:solidFill>
                <a:srgbClr val="99FFCC"/>
              </a:solidFill>
              <a:ln w="0">
                <a:noFill/>
                <a:prstDash val="solid"/>
                <a:round/>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2" name="Freeform 14"/>
              <p:cNvSpPr>
                <a:spLocks noChangeAspect="1"/>
              </p:cNvSpPr>
              <p:nvPr/>
            </p:nvSpPr>
            <p:spPr bwMode="auto">
              <a:xfrm>
                <a:off x="860" y="2483"/>
                <a:ext cx="348" cy="144"/>
              </a:xfrm>
              <a:custGeom>
                <a:avLst/>
                <a:gdLst>
                  <a:gd name="T0" fmla="*/ 0 w 3725"/>
                  <a:gd name="T1" fmla="*/ 0 h 1545"/>
                  <a:gd name="T2" fmla="*/ 0 w 3725"/>
                  <a:gd name="T3" fmla="*/ 0 h 1545"/>
                  <a:gd name="T4" fmla="*/ 0 w 3725"/>
                  <a:gd name="T5" fmla="*/ 0 h 1545"/>
                  <a:gd name="T6" fmla="*/ 0 w 3725"/>
                  <a:gd name="T7" fmla="*/ 0 h 1545"/>
                  <a:gd name="T8" fmla="*/ 0 w 3725"/>
                  <a:gd name="T9" fmla="*/ 0 h 1545"/>
                  <a:gd name="T10" fmla="*/ 0 w 3725"/>
                  <a:gd name="T11" fmla="*/ 0 h 1545"/>
                  <a:gd name="T12" fmla="*/ 0 60000 65536"/>
                  <a:gd name="T13" fmla="*/ 0 60000 65536"/>
                  <a:gd name="T14" fmla="*/ 0 60000 65536"/>
                  <a:gd name="T15" fmla="*/ 0 60000 65536"/>
                  <a:gd name="T16" fmla="*/ 0 60000 65536"/>
                  <a:gd name="T17" fmla="*/ 0 60000 65536"/>
                  <a:gd name="T18" fmla="*/ 0 w 3725"/>
                  <a:gd name="T19" fmla="*/ 0 h 1545"/>
                  <a:gd name="T20" fmla="*/ 3725 w 3725"/>
                  <a:gd name="T21" fmla="*/ 1545 h 1545"/>
                </a:gdLst>
                <a:ahLst/>
                <a:cxnLst>
                  <a:cxn ang="T12">
                    <a:pos x="T0" y="T1"/>
                  </a:cxn>
                  <a:cxn ang="T13">
                    <a:pos x="T2" y="T3"/>
                  </a:cxn>
                  <a:cxn ang="T14">
                    <a:pos x="T4" y="T5"/>
                  </a:cxn>
                  <a:cxn ang="T15">
                    <a:pos x="T6" y="T7"/>
                  </a:cxn>
                  <a:cxn ang="T16">
                    <a:pos x="T8" y="T9"/>
                  </a:cxn>
                  <a:cxn ang="T17">
                    <a:pos x="T10" y="T11"/>
                  </a:cxn>
                </a:cxnLst>
                <a:rect l="T18" t="T19" r="T20" b="T21"/>
                <a:pathLst>
                  <a:path w="3725" h="1545">
                    <a:moveTo>
                      <a:pt x="3725" y="773"/>
                    </a:moveTo>
                    <a:cubicBezTo>
                      <a:pt x="3275" y="1534"/>
                      <a:pt x="1886" y="1545"/>
                      <a:pt x="621" y="798"/>
                    </a:cubicBezTo>
                    <a:cubicBezTo>
                      <a:pt x="399" y="667"/>
                      <a:pt x="190" y="518"/>
                      <a:pt x="0" y="354"/>
                    </a:cubicBezTo>
                    <a:lnTo>
                      <a:pt x="1" y="354"/>
                    </a:lnTo>
                    <a:cubicBezTo>
                      <a:pt x="1074" y="753"/>
                      <a:pt x="2056" y="610"/>
                      <a:pt x="2416" y="0"/>
                    </a:cubicBezTo>
                    <a:lnTo>
                      <a:pt x="3725" y="773"/>
                    </a:lnTo>
                    <a:close/>
                  </a:path>
                </a:pathLst>
              </a:custGeom>
              <a:solidFill>
                <a:srgbClr val="7BCDA4"/>
              </a:solidFill>
              <a:ln w="0">
                <a:noFill/>
                <a:prstDash val="solid"/>
                <a:round/>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3" name="Freeform 15"/>
              <p:cNvSpPr>
                <a:spLocks noChangeAspect="1"/>
              </p:cNvSpPr>
              <p:nvPr/>
            </p:nvSpPr>
            <p:spPr bwMode="auto">
              <a:xfrm>
                <a:off x="584" y="2244"/>
                <a:ext cx="624" cy="383"/>
              </a:xfrm>
              <a:custGeom>
                <a:avLst/>
                <a:gdLst>
                  <a:gd name="T0" fmla="*/ 0 w 6684"/>
                  <a:gd name="T1" fmla="*/ 0 h 4100"/>
                  <a:gd name="T2" fmla="*/ 0 w 6684"/>
                  <a:gd name="T3" fmla="*/ 0 h 4100"/>
                  <a:gd name="T4" fmla="*/ 0 w 6684"/>
                  <a:gd name="T5" fmla="*/ 0 h 4100"/>
                  <a:gd name="T6" fmla="*/ 0 w 6684"/>
                  <a:gd name="T7" fmla="*/ 0 h 4100"/>
                  <a:gd name="T8" fmla="*/ 0 w 6684"/>
                  <a:gd name="T9" fmla="*/ 0 h 4100"/>
                  <a:gd name="T10" fmla="*/ 0 w 6684"/>
                  <a:gd name="T11" fmla="*/ 0 h 4100"/>
                  <a:gd name="T12" fmla="*/ 0 w 6684"/>
                  <a:gd name="T13" fmla="*/ 0 h 4100"/>
                  <a:gd name="T14" fmla="*/ 0 w 6684"/>
                  <a:gd name="T15" fmla="*/ 0 h 4100"/>
                  <a:gd name="T16" fmla="*/ 0 w 6684"/>
                  <a:gd name="T17" fmla="*/ 0 h 4100"/>
                  <a:gd name="T18" fmla="*/ 0 w 6684"/>
                  <a:gd name="T19" fmla="*/ 0 h 4100"/>
                  <a:gd name="T20" fmla="*/ 0 w 6684"/>
                  <a:gd name="T21" fmla="*/ 0 h 4100"/>
                  <a:gd name="T22" fmla="*/ 0 w 6684"/>
                  <a:gd name="T23" fmla="*/ 0 h 4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84"/>
                  <a:gd name="T37" fmla="*/ 0 h 4100"/>
                  <a:gd name="T38" fmla="*/ 6684 w 6684"/>
                  <a:gd name="T39" fmla="*/ 4100 h 4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84" h="4100">
                    <a:moveTo>
                      <a:pt x="6684" y="3328"/>
                    </a:moveTo>
                    <a:cubicBezTo>
                      <a:pt x="6234" y="4089"/>
                      <a:pt x="4845" y="4100"/>
                      <a:pt x="3580" y="3353"/>
                    </a:cubicBezTo>
                    <a:lnTo>
                      <a:pt x="2271" y="2580"/>
                    </a:lnTo>
                    <a:cubicBezTo>
                      <a:pt x="1301" y="2007"/>
                      <a:pt x="653" y="1128"/>
                      <a:pt x="654" y="386"/>
                    </a:cubicBezTo>
                    <a:lnTo>
                      <a:pt x="0" y="0"/>
                    </a:lnTo>
                    <a:lnTo>
                      <a:pt x="1449" y="236"/>
                    </a:lnTo>
                    <a:lnTo>
                      <a:pt x="2618" y="1546"/>
                    </a:lnTo>
                    <a:lnTo>
                      <a:pt x="1963" y="1159"/>
                    </a:lnTo>
                    <a:cubicBezTo>
                      <a:pt x="1962" y="1719"/>
                      <a:pt x="2332" y="2369"/>
                      <a:pt x="2959" y="2909"/>
                    </a:cubicBezTo>
                    <a:lnTo>
                      <a:pt x="2960" y="2909"/>
                    </a:lnTo>
                    <a:cubicBezTo>
                      <a:pt x="4033" y="3308"/>
                      <a:pt x="5015" y="3165"/>
                      <a:pt x="5375" y="2555"/>
                    </a:cubicBezTo>
                    <a:lnTo>
                      <a:pt x="6684" y="3328"/>
                    </a:lnTo>
                    <a:close/>
                  </a:path>
                </a:pathLst>
              </a:custGeom>
              <a:solidFill>
                <a:schemeClr val="accent1"/>
              </a:solidFill>
              <a:ln w="19050" cap="flat">
                <a:noFill/>
                <a:prstDash val="solid"/>
                <a:miter lim="800000"/>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4" name="Freeform 16"/>
              <p:cNvSpPr>
                <a:spLocks noChangeAspect="1"/>
              </p:cNvSpPr>
              <p:nvPr/>
            </p:nvSpPr>
            <p:spPr bwMode="auto">
              <a:xfrm>
                <a:off x="860" y="2516"/>
                <a:ext cx="58" cy="41"/>
              </a:xfrm>
              <a:custGeom>
                <a:avLst/>
                <a:gdLst>
                  <a:gd name="T0" fmla="*/ 58 w 58"/>
                  <a:gd name="T1" fmla="*/ 41 h 41"/>
                  <a:gd name="T2" fmla="*/ 0 w 58"/>
                  <a:gd name="T3" fmla="*/ 0 h 41"/>
                  <a:gd name="T4" fmla="*/ 0 60000 65536"/>
                  <a:gd name="T5" fmla="*/ 0 60000 65536"/>
                  <a:gd name="T6" fmla="*/ 0 w 58"/>
                  <a:gd name="T7" fmla="*/ 0 h 41"/>
                  <a:gd name="T8" fmla="*/ 58 w 58"/>
                  <a:gd name="T9" fmla="*/ 41 h 41"/>
                </a:gdLst>
                <a:ahLst/>
                <a:cxnLst>
                  <a:cxn ang="T4">
                    <a:pos x="T0" y="T1"/>
                  </a:cxn>
                  <a:cxn ang="T5">
                    <a:pos x="T2" y="T3"/>
                  </a:cxn>
                </a:cxnLst>
                <a:rect l="T6" t="T7" r="T8" b="T9"/>
                <a:pathLst>
                  <a:path w="58" h="41">
                    <a:moveTo>
                      <a:pt x="58" y="41"/>
                    </a:moveTo>
                    <a:cubicBezTo>
                      <a:pt x="37" y="29"/>
                      <a:pt x="18" y="15"/>
                      <a:pt x="0" y="0"/>
                    </a:cubicBezTo>
                  </a:path>
                </a:pathLst>
              </a:custGeom>
              <a:noFill/>
              <a:ln w="19050" cap="flat">
                <a:noFill/>
                <a:prstDash val="solid"/>
                <a:miter lim="800000"/>
                <a:headEnd/>
                <a:tailEnd/>
              </a:ln>
            </p:spPr>
            <p:txBody>
              <a:bodyPr wrap="none"/>
              <a:lstStyle/>
              <a:p>
                <a:pPr fontAlgn="base">
                  <a:spcBef>
                    <a:spcPct val="0"/>
                  </a:spcBef>
                  <a:spcAft>
                    <a:spcPct val="0"/>
                  </a:spcAft>
                </a:pPr>
                <a:endParaRPr kumimoji="1" lang="ko-KR" altLang="en-US">
                  <a:solidFill>
                    <a:srgbClr val="000000"/>
                  </a:solidFill>
                </a:endParaRPr>
              </a:p>
            </p:txBody>
          </p:sp>
        </p:grpSp>
        <p:sp>
          <p:nvSpPr>
            <p:cNvPr id="81959" name="Oval 17"/>
            <p:cNvSpPr>
              <a:spLocks noChangeArrowheads="1"/>
            </p:cNvSpPr>
            <p:nvPr/>
          </p:nvSpPr>
          <p:spPr bwMode="auto">
            <a:xfrm>
              <a:off x="5533" y="2177"/>
              <a:ext cx="254" cy="258"/>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T1</a:t>
              </a:r>
            </a:p>
          </p:txBody>
        </p:sp>
        <p:sp>
          <p:nvSpPr>
            <p:cNvPr id="81960" name="Oval 18"/>
            <p:cNvSpPr>
              <a:spLocks noChangeArrowheads="1"/>
            </p:cNvSpPr>
            <p:nvPr/>
          </p:nvSpPr>
          <p:spPr bwMode="auto">
            <a:xfrm>
              <a:off x="4896" y="1555"/>
              <a:ext cx="254" cy="259"/>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endParaRPr kumimoji="1" lang="ko-KR" altLang="ko-KR" sz="1620" b="1" i="1">
                <a:solidFill>
                  <a:srgbClr val="333399"/>
                </a:solidFill>
              </a:endParaRPr>
            </a:p>
          </p:txBody>
        </p:sp>
        <p:sp>
          <p:nvSpPr>
            <p:cNvPr id="81961" name="Oval 19"/>
            <p:cNvSpPr>
              <a:spLocks noChangeArrowheads="1"/>
            </p:cNvSpPr>
            <p:nvPr/>
          </p:nvSpPr>
          <p:spPr bwMode="auto">
            <a:xfrm>
              <a:off x="4077" y="1246"/>
              <a:ext cx="255" cy="257"/>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endParaRPr kumimoji="1" lang="ko-KR" altLang="ko-KR" sz="1620" b="1" i="1">
                <a:solidFill>
                  <a:srgbClr val="333399"/>
                </a:solidFill>
              </a:endParaRPr>
            </a:p>
          </p:txBody>
        </p:sp>
        <p:sp>
          <p:nvSpPr>
            <p:cNvPr id="81962" name="Oval 20"/>
            <p:cNvSpPr>
              <a:spLocks noChangeArrowheads="1"/>
            </p:cNvSpPr>
            <p:nvPr/>
          </p:nvSpPr>
          <p:spPr bwMode="auto">
            <a:xfrm>
              <a:off x="796" y="3105"/>
              <a:ext cx="256" cy="257"/>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T6</a:t>
              </a:r>
            </a:p>
          </p:txBody>
        </p:sp>
        <p:sp>
          <p:nvSpPr>
            <p:cNvPr id="81963" name="Oval 21"/>
            <p:cNvSpPr>
              <a:spLocks noChangeArrowheads="1"/>
            </p:cNvSpPr>
            <p:nvPr/>
          </p:nvSpPr>
          <p:spPr bwMode="auto">
            <a:xfrm>
              <a:off x="1808" y="3773"/>
              <a:ext cx="255" cy="259"/>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T5</a:t>
              </a:r>
            </a:p>
          </p:txBody>
        </p:sp>
        <p:sp>
          <p:nvSpPr>
            <p:cNvPr id="81964" name="Oval 22"/>
            <p:cNvSpPr>
              <a:spLocks noChangeArrowheads="1"/>
            </p:cNvSpPr>
            <p:nvPr/>
          </p:nvSpPr>
          <p:spPr bwMode="auto">
            <a:xfrm>
              <a:off x="3471" y="3943"/>
              <a:ext cx="254" cy="258"/>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T4</a:t>
              </a:r>
            </a:p>
          </p:txBody>
        </p:sp>
        <p:sp>
          <p:nvSpPr>
            <p:cNvPr id="81965" name="Oval 23"/>
            <p:cNvSpPr>
              <a:spLocks noChangeArrowheads="1"/>
            </p:cNvSpPr>
            <p:nvPr/>
          </p:nvSpPr>
          <p:spPr bwMode="auto">
            <a:xfrm>
              <a:off x="4615" y="3730"/>
              <a:ext cx="255" cy="259"/>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T3</a:t>
              </a:r>
            </a:p>
          </p:txBody>
        </p:sp>
        <p:sp>
          <p:nvSpPr>
            <p:cNvPr id="81966" name="Oval 24"/>
            <p:cNvSpPr>
              <a:spLocks noChangeArrowheads="1"/>
            </p:cNvSpPr>
            <p:nvPr/>
          </p:nvSpPr>
          <p:spPr bwMode="auto">
            <a:xfrm>
              <a:off x="5270" y="3281"/>
              <a:ext cx="254" cy="258"/>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T2</a:t>
              </a:r>
            </a:p>
          </p:txBody>
        </p:sp>
        <p:sp>
          <p:nvSpPr>
            <p:cNvPr id="81967" name="Oval 25"/>
            <p:cNvSpPr>
              <a:spLocks noChangeArrowheads="1"/>
            </p:cNvSpPr>
            <p:nvPr/>
          </p:nvSpPr>
          <p:spPr bwMode="auto">
            <a:xfrm>
              <a:off x="834" y="1972"/>
              <a:ext cx="254" cy="258"/>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endParaRPr kumimoji="1" lang="ko-KR" altLang="ko-KR" sz="1620" b="1" i="1">
                <a:solidFill>
                  <a:srgbClr val="333399"/>
                </a:solidFill>
              </a:endParaRPr>
            </a:p>
          </p:txBody>
        </p:sp>
        <p:sp>
          <p:nvSpPr>
            <p:cNvPr id="81968" name="AutoShape 26"/>
            <p:cNvSpPr>
              <a:spLocks noChangeArrowheads="1"/>
            </p:cNvSpPr>
            <p:nvPr/>
          </p:nvSpPr>
          <p:spPr bwMode="auto">
            <a:xfrm>
              <a:off x="4116" y="2584"/>
              <a:ext cx="1322" cy="259"/>
            </a:xfrm>
            <a:prstGeom prst="curvedLeftArrow">
              <a:avLst>
                <a:gd name="adj1" fmla="val 9447"/>
                <a:gd name="adj2" fmla="val 19286"/>
                <a:gd name="adj3" fmla="val 30171"/>
              </a:avLst>
            </a:prstGeom>
            <a:solidFill>
              <a:srgbClr val="EF490C">
                <a:alpha val="36862"/>
              </a:srgbClr>
            </a:solidFill>
            <a:ln w="25400">
              <a:noFill/>
              <a:miter lim="800000"/>
              <a:headEnd/>
              <a:tailEnd/>
            </a:ln>
          </p:spPr>
          <p:txBody>
            <a:bodyPr anchor="ctr">
              <a:spAutoFit/>
            </a:bodyPr>
            <a:lstStyle/>
            <a:p>
              <a:pPr algn="ctr" fontAlgn="base">
                <a:spcBef>
                  <a:spcPct val="0"/>
                </a:spcBef>
                <a:spcAft>
                  <a:spcPct val="0"/>
                </a:spcAft>
              </a:pPr>
              <a:endParaRPr kumimoji="1" lang="ko-KR" altLang="ko-KR">
                <a:solidFill>
                  <a:srgbClr val="000000"/>
                </a:solidFill>
              </a:endParaRPr>
            </a:p>
          </p:txBody>
        </p:sp>
        <p:sp>
          <p:nvSpPr>
            <p:cNvPr id="81969" name="Rectangle 27"/>
            <p:cNvSpPr>
              <a:spLocks noChangeAspect="1" noChangeArrowheads="1"/>
            </p:cNvSpPr>
            <p:nvPr/>
          </p:nvSpPr>
          <p:spPr bwMode="auto">
            <a:xfrm>
              <a:off x="5477" y="3295"/>
              <a:ext cx="793" cy="285"/>
            </a:xfrm>
            <a:prstGeom prst="rect">
              <a:avLst/>
            </a:prstGeom>
            <a:noFill/>
            <a:ln w="9525" algn="ctr">
              <a:noFill/>
              <a:miter lim="800000"/>
              <a:headEnd/>
              <a:tailEnd/>
            </a:ln>
          </p:spPr>
          <p:txBody>
            <a:bodyPr wrap="none" lIns="0" tIns="0" rIns="0" bIns="0"/>
            <a:lstStyle/>
            <a:p>
              <a:pPr algn="ctr" fontAlgn="base">
                <a:spcBef>
                  <a:spcPct val="0"/>
                </a:spcBef>
                <a:spcAft>
                  <a:spcPct val="0"/>
                </a:spcAft>
              </a:pPr>
              <a:r>
                <a:rPr kumimoji="1" lang="en-US" altLang="ko-KR" sz="1260" b="1">
                  <a:solidFill>
                    <a:srgbClr val="002060"/>
                  </a:solidFill>
                </a:rPr>
                <a:t>Linear-Static</a:t>
              </a:r>
            </a:p>
            <a:p>
              <a:pPr algn="ctr" fontAlgn="base">
                <a:spcBef>
                  <a:spcPct val="0"/>
                </a:spcBef>
                <a:spcAft>
                  <a:spcPct val="0"/>
                </a:spcAft>
              </a:pPr>
              <a:r>
                <a:rPr kumimoji="1" lang="en-US" altLang="ko-KR" sz="1260" b="1">
                  <a:solidFill>
                    <a:srgbClr val="002060"/>
                  </a:solidFill>
                </a:rPr>
                <a:t>Topology</a:t>
              </a:r>
            </a:p>
            <a:p>
              <a:pPr algn="ctr" fontAlgn="base">
                <a:spcBef>
                  <a:spcPct val="0"/>
                </a:spcBef>
                <a:spcAft>
                  <a:spcPct val="0"/>
                </a:spcAft>
              </a:pPr>
              <a:r>
                <a:rPr kumimoji="1" lang="en-US" altLang="ko-KR" sz="1260" b="1">
                  <a:solidFill>
                    <a:srgbClr val="002060"/>
                  </a:solidFill>
                </a:rPr>
                <a:t>Optimization </a:t>
              </a:r>
            </a:p>
          </p:txBody>
        </p:sp>
        <p:sp>
          <p:nvSpPr>
            <p:cNvPr id="81970" name="Rectangle 28"/>
            <p:cNvSpPr>
              <a:spLocks noChangeAspect="1" noChangeArrowheads="1"/>
            </p:cNvSpPr>
            <p:nvPr/>
          </p:nvSpPr>
          <p:spPr bwMode="auto">
            <a:xfrm>
              <a:off x="225" y="3218"/>
              <a:ext cx="793" cy="377"/>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Gauge</a:t>
              </a:r>
            </a:p>
            <a:p>
              <a:pPr fontAlgn="base">
                <a:spcBef>
                  <a:spcPct val="0"/>
                </a:spcBef>
                <a:spcAft>
                  <a:spcPct val="0"/>
                </a:spcAft>
              </a:pPr>
              <a:r>
                <a:rPr kumimoji="1" lang="en-US" altLang="ko-KR" sz="1260" b="1">
                  <a:solidFill>
                    <a:srgbClr val="002060"/>
                  </a:solidFill>
                </a:rPr>
                <a:t>Optimization</a:t>
              </a:r>
              <a:endParaRPr kumimoji="1" lang="en-US" altLang="ko-KR" sz="1170" b="1">
                <a:solidFill>
                  <a:srgbClr val="000000"/>
                </a:solidFill>
              </a:endParaRPr>
            </a:p>
          </p:txBody>
        </p:sp>
        <p:sp>
          <p:nvSpPr>
            <p:cNvPr id="81971" name="Rectangle 29"/>
            <p:cNvSpPr>
              <a:spLocks noChangeAspect="1" noChangeArrowheads="1"/>
            </p:cNvSpPr>
            <p:nvPr/>
          </p:nvSpPr>
          <p:spPr bwMode="auto">
            <a:xfrm>
              <a:off x="229" y="1702"/>
              <a:ext cx="831" cy="314"/>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Final Design</a:t>
              </a:r>
            </a:p>
            <a:p>
              <a:pPr fontAlgn="base">
                <a:spcBef>
                  <a:spcPct val="0"/>
                </a:spcBef>
                <a:spcAft>
                  <a:spcPct val="0"/>
                </a:spcAft>
              </a:pPr>
              <a:r>
                <a:rPr kumimoji="1" lang="en-US" altLang="ko-KR" sz="1260" b="1">
                  <a:solidFill>
                    <a:srgbClr val="002060"/>
                  </a:solidFill>
                </a:rPr>
                <a:t>Confirmation</a:t>
              </a:r>
            </a:p>
            <a:p>
              <a:pPr fontAlgn="base">
                <a:spcBef>
                  <a:spcPct val="0"/>
                </a:spcBef>
                <a:spcAft>
                  <a:spcPct val="0"/>
                </a:spcAft>
              </a:pPr>
              <a:r>
                <a:rPr kumimoji="1" lang="en-US" altLang="ko-KR" sz="1260" b="1">
                  <a:solidFill>
                    <a:srgbClr val="002060"/>
                  </a:solidFill>
                </a:rPr>
                <a:t> </a:t>
              </a:r>
              <a:endParaRPr kumimoji="1" lang="en-US" altLang="ko-KR" sz="1170" b="1">
                <a:solidFill>
                  <a:srgbClr val="000000"/>
                </a:solidFill>
              </a:endParaRPr>
            </a:p>
          </p:txBody>
        </p:sp>
        <p:sp>
          <p:nvSpPr>
            <p:cNvPr id="81972" name="Rectangle 30"/>
            <p:cNvSpPr>
              <a:spLocks noChangeAspect="1" noChangeArrowheads="1"/>
            </p:cNvSpPr>
            <p:nvPr/>
          </p:nvSpPr>
          <p:spPr bwMode="auto">
            <a:xfrm>
              <a:off x="4394" y="1130"/>
              <a:ext cx="1329" cy="502"/>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Phase1</a:t>
              </a:r>
            </a:p>
            <a:p>
              <a:pPr fontAlgn="base">
                <a:spcBef>
                  <a:spcPct val="0"/>
                </a:spcBef>
                <a:spcAft>
                  <a:spcPct val="0"/>
                </a:spcAft>
              </a:pPr>
              <a:r>
                <a:rPr kumimoji="1" lang="en-US" altLang="ko-KR" sz="1260" b="1">
                  <a:solidFill>
                    <a:srgbClr val="002060"/>
                  </a:solidFill>
                </a:rPr>
                <a:t>Technology Assessment</a:t>
              </a:r>
              <a:endParaRPr kumimoji="1" lang="en-US" altLang="ko-KR" sz="1170" b="1">
                <a:solidFill>
                  <a:srgbClr val="000000"/>
                </a:solidFill>
              </a:endParaRPr>
            </a:p>
          </p:txBody>
        </p:sp>
        <p:sp>
          <p:nvSpPr>
            <p:cNvPr id="81973" name="Rectangle 31"/>
            <p:cNvSpPr>
              <a:spLocks noChangeAspect="1" noChangeArrowheads="1"/>
            </p:cNvSpPr>
            <p:nvPr/>
          </p:nvSpPr>
          <p:spPr bwMode="auto">
            <a:xfrm>
              <a:off x="5181" y="1607"/>
              <a:ext cx="694" cy="253"/>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Packaging</a:t>
              </a:r>
              <a:endParaRPr kumimoji="1" lang="en-US" altLang="ko-KR" sz="1170" b="1">
                <a:solidFill>
                  <a:srgbClr val="000000"/>
                </a:solidFill>
              </a:endParaRPr>
            </a:p>
          </p:txBody>
        </p:sp>
        <p:sp>
          <p:nvSpPr>
            <p:cNvPr id="81974" name="Rectangle 32"/>
            <p:cNvSpPr>
              <a:spLocks noChangeAspect="1" noChangeArrowheads="1"/>
            </p:cNvSpPr>
            <p:nvPr/>
          </p:nvSpPr>
          <p:spPr bwMode="auto">
            <a:xfrm>
              <a:off x="4833" y="3912"/>
              <a:ext cx="1216" cy="379"/>
            </a:xfrm>
            <a:prstGeom prst="rect">
              <a:avLst/>
            </a:prstGeom>
            <a:noFill/>
            <a:ln w="9525" algn="ctr">
              <a:noFill/>
              <a:miter lim="800000"/>
              <a:headEnd/>
              <a:tailEnd/>
            </a:ln>
          </p:spPr>
          <p:txBody>
            <a:bodyPr wrap="none" lIns="0" tIns="0" rIns="0" bIns="0"/>
            <a:lstStyle/>
            <a:p>
              <a:pPr algn="ctr" fontAlgn="base">
                <a:spcBef>
                  <a:spcPct val="0"/>
                </a:spcBef>
                <a:spcAft>
                  <a:spcPct val="0"/>
                </a:spcAft>
              </a:pPr>
              <a:r>
                <a:rPr kumimoji="1" lang="en-US" altLang="ko-KR" sz="1260" b="1">
                  <a:solidFill>
                    <a:srgbClr val="002060"/>
                  </a:solidFill>
                </a:rPr>
                <a:t>Non-Linear Dynamic  </a:t>
              </a:r>
            </a:p>
            <a:p>
              <a:pPr algn="ctr" fontAlgn="base">
                <a:spcBef>
                  <a:spcPct val="0"/>
                </a:spcBef>
                <a:spcAft>
                  <a:spcPct val="0"/>
                </a:spcAft>
              </a:pPr>
              <a:r>
                <a:rPr kumimoji="1" lang="en-US" altLang="ko-KR" sz="1260" b="1">
                  <a:solidFill>
                    <a:srgbClr val="002060"/>
                  </a:solidFill>
                </a:rPr>
                <a:t>Topology Optimization</a:t>
              </a:r>
            </a:p>
            <a:p>
              <a:pPr algn="ctr" fontAlgn="base">
                <a:spcBef>
                  <a:spcPct val="0"/>
                </a:spcBef>
                <a:spcAft>
                  <a:spcPct val="0"/>
                </a:spcAft>
              </a:pPr>
              <a:r>
                <a:rPr kumimoji="1" lang="en-US" altLang="ko-KR" sz="1260" b="1">
                  <a:solidFill>
                    <a:srgbClr val="002060"/>
                  </a:solidFill>
                </a:rPr>
                <a:t>(LF3G)</a:t>
              </a:r>
            </a:p>
          </p:txBody>
        </p:sp>
        <p:sp>
          <p:nvSpPr>
            <p:cNvPr id="81975" name="Rectangle 33"/>
            <p:cNvSpPr>
              <a:spLocks noChangeAspect="1" noChangeArrowheads="1"/>
            </p:cNvSpPr>
            <p:nvPr/>
          </p:nvSpPr>
          <p:spPr bwMode="auto">
            <a:xfrm>
              <a:off x="3754" y="4108"/>
              <a:ext cx="983" cy="350"/>
            </a:xfrm>
            <a:prstGeom prst="rect">
              <a:avLst/>
            </a:prstGeom>
            <a:noFill/>
            <a:ln w="9525" algn="ctr">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Sub-System</a:t>
              </a:r>
            </a:p>
            <a:p>
              <a:pPr fontAlgn="base">
                <a:spcBef>
                  <a:spcPct val="0"/>
                </a:spcBef>
                <a:spcAft>
                  <a:spcPct val="0"/>
                </a:spcAft>
              </a:pPr>
              <a:r>
                <a:rPr kumimoji="1" lang="en-US" altLang="ko-KR" sz="1260" b="1">
                  <a:solidFill>
                    <a:srgbClr val="002060"/>
                  </a:solidFill>
                </a:rPr>
                <a:t>Topography</a:t>
              </a:r>
            </a:p>
            <a:p>
              <a:pPr fontAlgn="base">
                <a:spcBef>
                  <a:spcPct val="0"/>
                </a:spcBef>
                <a:spcAft>
                  <a:spcPct val="0"/>
                </a:spcAft>
              </a:pPr>
              <a:r>
                <a:rPr kumimoji="1" lang="en-US" altLang="ko-KR" sz="1260" b="1">
                  <a:solidFill>
                    <a:srgbClr val="002060"/>
                  </a:solidFill>
                </a:rPr>
                <a:t>Optimization </a:t>
              </a:r>
            </a:p>
            <a:p>
              <a:pPr fontAlgn="base">
                <a:spcBef>
                  <a:spcPct val="0"/>
                </a:spcBef>
                <a:spcAft>
                  <a:spcPct val="0"/>
                </a:spcAft>
              </a:pPr>
              <a:endParaRPr kumimoji="1" lang="en-US" altLang="ko-KR" sz="1260" b="1">
                <a:solidFill>
                  <a:srgbClr val="002060"/>
                </a:solidFill>
              </a:endParaRPr>
            </a:p>
          </p:txBody>
        </p:sp>
        <p:sp>
          <p:nvSpPr>
            <p:cNvPr id="81976" name="Rectangle 34"/>
            <p:cNvSpPr>
              <a:spLocks noChangeAspect="1" noChangeArrowheads="1"/>
            </p:cNvSpPr>
            <p:nvPr/>
          </p:nvSpPr>
          <p:spPr bwMode="auto">
            <a:xfrm>
              <a:off x="2120" y="4147"/>
              <a:ext cx="383" cy="183"/>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Detail Design</a:t>
              </a:r>
              <a:endParaRPr kumimoji="1" lang="en-US" altLang="ko-KR" sz="1260" b="1">
                <a:solidFill>
                  <a:srgbClr val="000000"/>
                </a:solidFill>
              </a:endParaRPr>
            </a:p>
            <a:p>
              <a:pPr fontAlgn="base">
                <a:spcBef>
                  <a:spcPct val="0"/>
                </a:spcBef>
                <a:spcAft>
                  <a:spcPct val="0"/>
                </a:spcAft>
              </a:pPr>
              <a:r>
                <a:rPr kumimoji="1" lang="en-US" altLang="ko-KR" sz="1260" b="1">
                  <a:solidFill>
                    <a:srgbClr val="002060"/>
                  </a:solidFill>
                </a:rPr>
                <a:t> </a:t>
              </a:r>
            </a:p>
          </p:txBody>
        </p:sp>
        <p:sp>
          <p:nvSpPr>
            <p:cNvPr id="81977" name="Rectangle 35"/>
            <p:cNvSpPr>
              <a:spLocks noChangeAspect="1" noChangeArrowheads="1"/>
            </p:cNvSpPr>
            <p:nvPr/>
          </p:nvSpPr>
          <p:spPr bwMode="auto">
            <a:xfrm>
              <a:off x="5763" y="1915"/>
              <a:ext cx="476" cy="314"/>
            </a:xfrm>
            <a:prstGeom prst="rect">
              <a:avLst/>
            </a:prstGeom>
            <a:noFill/>
            <a:ln w="9525">
              <a:noFill/>
              <a:miter lim="800000"/>
              <a:headEnd/>
              <a:tailEnd/>
            </a:ln>
          </p:spPr>
          <p:txBody>
            <a:bodyPr wrap="none" lIns="0" tIns="0" rIns="0" bIns="0"/>
            <a:lstStyle/>
            <a:p>
              <a:pPr algn="ctr" fontAlgn="base">
                <a:spcBef>
                  <a:spcPct val="0"/>
                </a:spcBef>
                <a:spcAft>
                  <a:spcPct val="0"/>
                </a:spcAft>
              </a:pPr>
              <a:r>
                <a:rPr kumimoji="1" lang="en-US" altLang="ko-KR" sz="1260" b="1">
                  <a:solidFill>
                    <a:srgbClr val="002060"/>
                  </a:solidFill>
                </a:rPr>
                <a:t>Styling &amp; </a:t>
              </a:r>
            </a:p>
            <a:p>
              <a:pPr algn="ctr" fontAlgn="base">
                <a:spcBef>
                  <a:spcPct val="0"/>
                </a:spcBef>
                <a:spcAft>
                  <a:spcPct val="0"/>
                </a:spcAft>
              </a:pPr>
              <a:r>
                <a:rPr kumimoji="1" lang="en-US" altLang="ko-KR" sz="1260" b="1">
                  <a:solidFill>
                    <a:srgbClr val="002060"/>
                  </a:solidFill>
                </a:rPr>
                <a:t>aerodynamic</a:t>
              </a:r>
              <a:endParaRPr kumimoji="1" lang="en-US" altLang="ko-KR" sz="1170" b="1">
                <a:solidFill>
                  <a:srgbClr val="000000"/>
                </a:solidFill>
              </a:endParaRPr>
            </a:p>
          </p:txBody>
        </p:sp>
        <p:sp>
          <p:nvSpPr>
            <p:cNvPr id="81978" name="Rectangle 36"/>
            <p:cNvSpPr>
              <a:spLocks noChangeAspect="1" noChangeArrowheads="1"/>
            </p:cNvSpPr>
            <p:nvPr/>
          </p:nvSpPr>
          <p:spPr bwMode="auto">
            <a:xfrm>
              <a:off x="608" y="3912"/>
              <a:ext cx="1051" cy="487"/>
            </a:xfrm>
            <a:prstGeom prst="rect">
              <a:avLst/>
            </a:prstGeom>
            <a:noFill/>
            <a:ln w="9525">
              <a:noFill/>
              <a:miter lim="800000"/>
              <a:headEnd/>
              <a:tailEnd/>
            </a:ln>
          </p:spPr>
          <p:txBody>
            <a:bodyPr wrap="none" lIns="0" tIns="0" rIns="0" bIns="0"/>
            <a:lstStyle/>
            <a:p>
              <a:pPr algn="r" fontAlgn="base">
                <a:spcBef>
                  <a:spcPct val="0"/>
                </a:spcBef>
                <a:spcAft>
                  <a:spcPct val="0"/>
                </a:spcAft>
              </a:pPr>
              <a:r>
                <a:rPr kumimoji="1" lang="en-US" altLang="ko-KR" sz="1260" b="1">
                  <a:solidFill>
                    <a:srgbClr val="002060"/>
                  </a:solidFill>
                </a:rPr>
                <a:t>Design</a:t>
              </a:r>
            </a:p>
            <a:p>
              <a:pPr algn="r" fontAlgn="base">
                <a:spcBef>
                  <a:spcPct val="0"/>
                </a:spcBef>
                <a:spcAft>
                  <a:spcPct val="0"/>
                </a:spcAft>
              </a:pPr>
              <a:r>
                <a:rPr kumimoji="1" lang="en-US" altLang="ko-KR" sz="1260" b="1">
                  <a:solidFill>
                    <a:srgbClr val="002060"/>
                  </a:solidFill>
                </a:rPr>
                <a:t>Confirmation</a:t>
              </a:r>
            </a:p>
          </p:txBody>
        </p:sp>
        <p:sp>
          <p:nvSpPr>
            <p:cNvPr id="81979" name="Oval 37"/>
            <p:cNvSpPr>
              <a:spLocks noChangeArrowheads="1"/>
            </p:cNvSpPr>
            <p:nvPr/>
          </p:nvSpPr>
          <p:spPr bwMode="auto">
            <a:xfrm>
              <a:off x="1803" y="1353"/>
              <a:ext cx="254" cy="268"/>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endParaRPr kumimoji="1" lang="ko-KR" altLang="ko-KR" sz="1620" b="1" i="1">
                <a:solidFill>
                  <a:srgbClr val="333399"/>
                </a:solidFill>
              </a:endParaRPr>
            </a:p>
          </p:txBody>
        </p:sp>
        <p:sp>
          <p:nvSpPr>
            <p:cNvPr id="81980" name="Rectangle 38"/>
            <p:cNvSpPr>
              <a:spLocks noChangeAspect="1" noChangeArrowheads="1"/>
            </p:cNvSpPr>
            <p:nvPr/>
          </p:nvSpPr>
          <p:spPr bwMode="auto">
            <a:xfrm>
              <a:off x="1378" y="1222"/>
              <a:ext cx="831" cy="314"/>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Phase 2</a:t>
              </a:r>
            </a:p>
            <a:p>
              <a:pPr fontAlgn="base">
                <a:spcBef>
                  <a:spcPct val="0"/>
                </a:spcBef>
                <a:spcAft>
                  <a:spcPct val="0"/>
                </a:spcAft>
              </a:pPr>
              <a:r>
                <a:rPr kumimoji="1" lang="en-US" altLang="ko-KR" sz="1260" b="1">
                  <a:solidFill>
                    <a:srgbClr val="002060"/>
                  </a:solidFill>
                </a:rPr>
                <a:t>Report</a:t>
              </a:r>
            </a:p>
            <a:p>
              <a:pPr fontAlgn="base">
                <a:spcBef>
                  <a:spcPct val="0"/>
                </a:spcBef>
                <a:spcAft>
                  <a:spcPct val="0"/>
                </a:spcAft>
              </a:pPr>
              <a:r>
                <a:rPr kumimoji="1" lang="en-US" altLang="ko-KR" sz="1260" b="1">
                  <a:solidFill>
                    <a:srgbClr val="002060"/>
                  </a:solidFill>
                </a:rPr>
                <a:t> </a:t>
              </a:r>
              <a:endParaRPr kumimoji="1" lang="en-US" altLang="ko-KR" sz="1170" b="1">
                <a:solidFill>
                  <a:srgbClr val="000000"/>
                </a:solidFill>
              </a:endParaRPr>
            </a:p>
          </p:txBody>
        </p:sp>
      </p:grpSp>
      <p:pic>
        <p:nvPicPr>
          <p:cNvPr id="81923" name="Picture 39" descr="WF Rocke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67377" y="1977390"/>
            <a:ext cx="4602003" cy="3707607"/>
          </a:xfrm>
          <a:prstGeom prst="rect">
            <a:avLst/>
          </a:prstGeom>
          <a:noFill/>
          <a:ln w="9525">
            <a:noFill/>
            <a:miter lim="800000"/>
            <a:headEnd/>
            <a:tailEnd/>
          </a:ln>
        </p:spPr>
      </p:pic>
      <p:sp>
        <p:nvSpPr>
          <p:cNvPr id="81924" name="Rectangle 40"/>
          <p:cNvSpPr>
            <a:spLocks noChangeArrowheads="1"/>
          </p:cNvSpPr>
          <p:nvPr/>
        </p:nvSpPr>
        <p:spPr bwMode="auto">
          <a:xfrm>
            <a:off x="0" y="3607236"/>
            <a:ext cx="9144000" cy="369332"/>
          </a:xfrm>
          <a:prstGeom prst="rect">
            <a:avLst/>
          </a:prstGeom>
          <a:noFill/>
          <a:ln w="25400">
            <a:noFill/>
            <a:miter lim="800000"/>
            <a:headEnd/>
            <a:tailEnd/>
          </a:ln>
        </p:spPr>
        <p:txBody>
          <a:bodyPr anchor="ctr">
            <a:spAutoFit/>
          </a:bodyPr>
          <a:lstStyle/>
          <a:p>
            <a:pPr algn="ctr" fontAlgn="base">
              <a:spcBef>
                <a:spcPct val="0"/>
              </a:spcBef>
              <a:spcAft>
                <a:spcPct val="0"/>
              </a:spcAft>
            </a:pPr>
            <a:endParaRPr kumimoji="1" lang="ko-KR" altLang="ko-KR">
              <a:solidFill>
                <a:srgbClr val="000000"/>
              </a:solidFill>
            </a:endParaRPr>
          </a:p>
        </p:txBody>
      </p:sp>
      <p:sp>
        <p:nvSpPr>
          <p:cNvPr id="81925" name="Oval 41"/>
          <p:cNvSpPr>
            <a:spLocks noChangeArrowheads="1"/>
          </p:cNvSpPr>
          <p:nvPr/>
        </p:nvSpPr>
        <p:spPr bwMode="auto">
          <a:xfrm>
            <a:off x="4964907" y="5636419"/>
            <a:ext cx="362903" cy="368618"/>
          </a:xfrm>
          <a:prstGeom prst="ellipse">
            <a:avLst/>
          </a:prstGeom>
          <a:solidFill>
            <a:srgbClr val="656D83"/>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DB410B"/>
                </a:solidFill>
              </a:rPr>
              <a:t>T4</a:t>
            </a:r>
          </a:p>
        </p:txBody>
      </p:sp>
      <p:pic>
        <p:nvPicPr>
          <p:cNvPr id="445483" name="Picture 43" descr="A-Pillar Aluminum - Colo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107657" y="972979"/>
            <a:ext cx="2407443" cy="2021681"/>
          </a:xfrm>
          <a:prstGeom prst="rect">
            <a:avLst/>
          </a:prstGeom>
          <a:noFill/>
          <a:ln w="9525">
            <a:noFill/>
            <a:miter lim="800000"/>
            <a:headEnd/>
            <a:tailEnd/>
          </a:ln>
        </p:spPr>
      </p:pic>
      <p:pic>
        <p:nvPicPr>
          <p:cNvPr id="445484" name="Picture 44" descr="B-Pillar Hydro - 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725127" y="2003108"/>
            <a:ext cx="497205" cy="1834515"/>
          </a:xfrm>
          <a:prstGeom prst="rect">
            <a:avLst/>
          </a:prstGeom>
          <a:noFill/>
          <a:ln w="9525">
            <a:noFill/>
            <a:miter lim="800000"/>
            <a:headEnd/>
            <a:tailEnd/>
          </a:ln>
        </p:spPr>
      </p:pic>
      <p:pic>
        <p:nvPicPr>
          <p:cNvPr id="445485" name="Picture 45" descr="Rocker Stamped - 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360545" y="4049078"/>
            <a:ext cx="2476024" cy="1618774"/>
          </a:xfrm>
          <a:prstGeom prst="rect">
            <a:avLst/>
          </a:prstGeom>
          <a:noFill/>
          <a:ln w="9525">
            <a:noFill/>
            <a:miter lim="800000"/>
            <a:headEnd/>
            <a:tailEnd/>
          </a:ln>
        </p:spPr>
      </p:pic>
      <p:pic>
        <p:nvPicPr>
          <p:cNvPr id="445486" name="Picture 46" descr="Battery Rails Stamped - 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133000" y="2094548"/>
            <a:ext cx="2870358" cy="1877378"/>
          </a:xfrm>
          <a:prstGeom prst="rect">
            <a:avLst/>
          </a:prstGeom>
          <a:noFill/>
          <a:ln w="9525">
            <a:noFill/>
            <a:miter lim="800000"/>
            <a:headEnd/>
            <a:tailEnd/>
          </a:ln>
        </p:spPr>
      </p:pic>
      <p:pic>
        <p:nvPicPr>
          <p:cNvPr id="445487" name="Picture 47" descr="Rear Rails Hydro - Colo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363653" y="3596164"/>
            <a:ext cx="1247299" cy="1303020"/>
          </a:xfrm>
          <a:prstGeom prst="rect">
            <a:avLst/>
          </a:prstGeom>
          <a:noFill/>
          <a:ln w="9525">
            <a:noFill/>
            <a:miter lim="800000"/>
            <a:headEnd/>
            <a:tailEnd/>
          </a:ln>
        </p:spPr>
      </p:pic>
      <p:pic>
        <p:nvPicPr>
          <p:cNvPr id="81931" name="Picture 48"/>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28975" y="4807744"/>
            <a:ext cx="1208723" cy="1660208"/>
          </a:xfrm>
          <a:prstGeom prst="rect">
            <a:avLst/>
          </a:prstGeom>
          <a:noFill/>
          <a:ln w="25400">
            <a:noFill/>
            <a:miter lim="800000"/>
            <a:headEnd/>
            <a:tailEnd/>
          </a:ln>
        </p:spPr>
      </p:pic>
      <p:pic>
        <p:nvPicPr>
          <p:cNvPr id="445489" name="Picture 49" descr="Front Rail Stamped 2 - Color"/>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68630" y="4373404"/>
            <a:ext cx="2667477" cy="1743075"/>
          </a:xfrm>
          <a:prstGeom prst="rect">
            <a:avLst/>
          </a:prstGeom>
          <a:noFill/>
          <a:ln w="9525">
            <a:noFill/>
            <a:miter lim="800000"/>
            <a:headEnd/>
            <a:tailEnd/>
          </a:ln>
        </p:spPr>
      </p:pic>
      <p:pic>
        <p:nvPicPr>
          <p:cNvPr id="445490" name="Picture 50" descr="Rocker Hydro - Color"/>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4339114" y="4361974"/>
            <a:ext cx="2626043" cy="1718786"/>
          </a:xfrm>
          <a:prstGeom prst="rect">
            <a:avLst/>
          </a:prstGeom>
          <a:noFill/>
          <a:ln w="9525">
            <a:noFill/>
            <a:miter lim="800000"/>
            <a:headEnd/>
            <a:tailEnd/>
          </a:ln>
        </p:spPr>
      </p:pic>
      <p:pic>
        <p:nvPicPr>
          <p:cNvPr id="81934" name="Picture 51" descr="Rocker Rolled - Color"/>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rot="-232587">
            <a:off x="4346258" y="4992053"/>
            <a:ext cx="2390299" cy="1561624"/>
          </a:xfrm>
          <a:prstGeom prst="rect">
            <a:avLst/>
          </a:prstGeom>
          <a:noFill/>
          <a:ln w="9525">
            <a:noFill/>
            <a:miter lim="800000"/>
            <a:headEnd/>
            <a:tailEnd/>
          </a:ln>
        </p:spPr>
      </p:pic>
      <p:pic>
        <p:nvPicPr>
          <p:cNvPr id="445492" name="Picture 52" descr="Rocker Aluminum - Color"/>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4339114" y="5166360"/>
            <a:ext cx="2684621" cy="1755934"/>
          </a:xfrm>
          <a:prstGeom prst="rect">
            <a:avLst/>
          </a:prstGeom>
          <a:noFill/>
          <a:ln w="9525">
            <a:noFill/>
            <a:miter lim="800000"/>
            <a:headEnd/>
            <a:tailEnd/>
          </a:ln>
        </p:spPr>
      </p:pic>
      <p:pic>
        <p:nvPicPr>
          <p:cNvPr id="445493" name="Picture 53" descr="Front Rail Stamped - Color"/>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281465" y="4389120"/>
            <a:ext cx="2070258" cy="1353027"/>
          </a:xfrm>
          <a:prstGeom prst="rect">
            <a:avLst/>
          </a:prstGeom>
          <a:noFill/>
          <a:ln w="9525">
            <a:noFill/>
            <a:miter lim="800000"/>
            <a:headEnd/>
            <a:tailEnd/>
          </a:ln>
        </p:spPr>
      </p:pic>
      <p:pic>
        <p:nvPicPr>
          <p:cNvPr id="445494" name="Picture 54" descr="Front Rail Aluminum - Color"/>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172879" y="4050507"/>
            <a:ext cx="2353151" cy="1164431"/>
          </a:xfrm>
          <a:prstGeom prst="rect">
            <a:avLst/>
          </a:prstGeom>
          <a:noFill/>
          <a:ln w="9525">
            <a:noFill/>
            <a:miter lim="800000"/>
            <a:headEnd/>
            <a:tailEnd/>
          </a:ln>
        </p:spPr>
      </p:pic>
      <p:pic>
        <p:nvPicPr>
          <p:cNvPr id="81938" name="Picture 55" descr="Front Rail Hydro - Color"/>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21494" y="3227547"/>
            <a:ext cx="2674621" cy="1747361"/>
          </a:xfrm>
          <a:prstGeom prst="rect">
            <a:avLst/>
          </a:prstGeom>
          <a:noFill/>
          <a:ln w="9525">
            <a:noFill/>
            <a:miter lim="800000"/>
            <a:headEnd/>
            <a:tailEnd/>
          </a:ln>
        </p:spPr>
      </p:pic>
      <p:pic>
        <p:nvPicPr>
          <p:cNvPr id="445496" name="Picture 56"/>
          <p:cNvPicPr>
            <a:picLocks noChangeAspect="1" noChangeArrowheads="1"/>
          </p:cNvPicPr>
          <p:nvPr/>
        </p:nvPicPr>
        <p:blipFill>
          <a:blip r:embed="rId17" cstate="print">
            <a:clrChange>
              <a:clrFrom>
                <a:srgbClr val="FFFFFF"/>
              </a:clrFrom>
              <a:clrTo>
                <a:srgbClr val="FFFFFF">
                  <a:alpha val="0"/>
                </a:srgbClr>
              </a:clrTo>
            </a:clrChange>
          </a:blip>
          <a:srcRect/>
          <a:stretch>
            <a:fillRect/>
          </a:stretch>
        </p:blipFill>
        <p:spPr bwMode="auto">
          <a:xfrm rot="-883412">
            <a:off x="2857500" y="5280660"/>
            <a:ext cx="1188720" cy="1501617"/>
          </a:xfrm>
          <a:prstGeom prst="rect">
            <a:avLst/>
          </a:prstGeom>
          <a:noFill/>
          <a:ln w="9525">
            <a:noFill/>
            <a:miter lim="800000"/>
            <a:headEnd/>
            <a:tailEnd/>
          </a:ln>
        </p:spPr>
      </p:pic>
      <p:pic>
        <p:nvPicPr>
          <p:cNvPr id="445497" name="Picture 57" descr="B-Pillar Rolled - Color"/>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7055168" y="1665923"/>
            <a:ext cx="694373" cy="2137410"/>
          </a:xfrm>
          <a:prstGeom prst="rect">
            <a:avLst/>
          </a:prstGeom>
          <a:noFill/>
          <a:ln w="9525">
            <a:noFill/>
            <a:miter lim="800000"/>
            <a:headEnd/>
            <a:tailEnd/>
          </a:ln>
        </p:spPr>
      </p:pic>
      <p:grpSp>
        <p:nvGrpSpPr>
          <p:cNvPr id="6" name="Group 58"/>
          <p:cNvGrpSpPr>
            <a:grpSpLocks/>
          </p:cNvGrpSpPr>
          <p:nvPr/>
        </p:nvGrpSpPr>
        <p:grpSpPr bwMode="auto">
          <a:xfrm>
            <a:off x="7196614" y="1268730"/>
            <a:ext cx="1303020" cy="2140268"/>
            <a:chOff x="5324" y="230"/>
            <a:chExt cx="912" cy="1498"/>
          </a:xfrm>
        </p:grpSpPr>
        <p:pic>
          <p:nvPicPr>
            <p:cNvPr id="81951" name="Picture 59"/>
            <p:cNvPicPr>
              <a:picLocks noChangeAspect="1" noChangeArrowheads="1"/>
            </p:cNvPicPr>
            <p:nvPr/>
          </p:nvPicPr>
          <p:blipFill>
            <a:blip r:embed="rId19" cstate="print"/>
            <a:srcRect l="49228" t="4689" b="14577"/>
            <a:stretch>
              <a:fillRect/>
            </a:stretch>
          </p:blipFill>
          <p:spPr bwMode="auto">
            <a:xfrm>
              <a:off x="5324" y="299"/>
              <a:ext cx="658" cy="1429"/>
            </a:xfrm>
            <a:prstGeom prst="rect">
              <a:avLst/>
            </a:prstGeom>
            <a:noFill/>
            <a:ln w="9525">
              <a:noFill/>
              <a:miter lim="800000"/>
              <a:headEnd/>
              <a:tailEnd/>
            </a:ln>
          </p:spPr>
        </p:pic>
        <p:grpSp>
          <p:nvGrpSpPr>
            <p:cNvPr id="7" name="Group 60"/>
            <p:cNvGrpSpPr>
              <a:grpSpLocks/>
            </p:cNvGrpSpPr>
            <p:nvPr/>
          </p:nvGrpSpPr>
          <p:grpSpPr bwMode="auto">
            <a:xfrm>
              <a:off x="5477" y="230"/>
              <a:ext cx="759" cy="1472"/>
              <a:chOff x="5477" y="230"/>
              <a:chExt cx="759" cy="1472"/>
            </a:xfrm>
          </p:grpSpPr>
          <p:pic>
            <p:nvPicPr>
              <p:cNvPr id="81953" name="Picture 61"/>
              <p:cNvPicPr>
                <a:picLocks noChangeAspect="1" noChangeArrowheads="1"/>
              </p:cNvPicPr>
              <p:nvPr/>
            </p:nvPicPr>
            <p:blipFill>
              <a:blip r:embed="rId20" cstate="print">
                <a:clrChange>
                  <a:clrFrom>
                    <a:srgbClr val="FFFFFF"/>
                  </a:clrFrom>
                  <a:clrTo>
                    <a:srgbClr val="FFFFFF">
                      <a:alpha val="0"/>
                    </a:srgbClr>
                  </a:clrTo>
                </a:clrChange>
              </a:blip>
              <a:srcRect/>
              <a:stretch>
                <a:fillRect/>
              </a:stretch>
            </p:blipFill>
            <p:spPr bwMode="auto">
              <a:xfrm>
                <a:off x="5527" y="238"/>
                <a:ext cx="562" cy="1390"/>
              </a:xfrm>
              <a:prstGeom prst="rect">
                <a:avLst/>
              </a:prstGeom>
              <a:noFill/>
              <a:ln w="25400">
                <a:noFill/>
                <a:miter lim="800000"/>
                <a:headEnd/>
                <a:tailEnd/>
              </a:ln>
            </p:spPr>
          </p:pic>
          <p:pic>
            <p:nvPicPr>
              <p:cNvPr id="81954" name="Picture 62"/>
              <p:cNvPicPr>
                <a:picLocks noChangeAspect="1" noChangeArrowheads="1"/>
              </p:cNvPicPr>
              <p:nvPr/>
            </p:nvPicPr>
            <p:blipFill>
              <a:blip r:embed="rId21" cstate="print">
                <a:clrChange>
                  <a:clrFrom>
                    <a:srgbClr val="FFFFFF"/>
                  </a:clrFrom>
                  <a:clrTo>
                    <a:srgbClr val="FFFFFF">
                      <a:alpha val="0"/>
                    </a:srgbClr>
                  </a:clrTo>
                </a:clrChange>
              </a:blip>
              <a:srcRect/>
              <a:stretch>
                <a:fillRect/>
              </a:stretch>
            </p:blipFill>
            <p:spPr bwMode="auto">
              <a:xfrm>
                <a:off x="5477" y="230"/>
                <a:ext cx="759" cy="1472"/>
              </a:xfrm>
              <a:prstGeom prst="rect">
                <a:avLst/>
              </a:prstGeom>
              <a:noFill/>
              <a:ln w="25400">
                <a:noFill/>
                <a:miter lim="800000"/>
                <a:headEnd/>
                <a:tailEnd/>
              </a:ln>
            </p:spPr>
          </p:pic>
        </p:grpSp>
      </p:grpSp>
      <p:pic>
        <p:nvPicPr>
          <p:cNvPr id="445503" name="Picture 63"/>
          <p:cNvPicPr>
            <a:picLocks noChangeAspect="1" noChangeArrowheads="1"/>
          </p:cNvPicPr>
          <p:nvPr/>
        </p:nvPicPr>
        <p:blipFill>
          <a:blip r:embed="rId22" cstate="print"/>
          <a:srcRect/>
          <a:stretch>
            <a:fillRect/>
          </a:stretch>
        </p:blipFill>
        <p:spPr bwMode="auto">
          <a:xfrm>
            <a:off x="8138160" y="960120"/>
            <a:ext cx="1211580" cy="2044542"/>
          </a:xfrm>
          <a:prstGeom prst="rect">
            <a:avLst/>
          </a:prstGeom>
          <a:noFill/>
          <a:ln w="25400">
            <a:noFill/>
            <a:miter lim="800000"/>
            <a:headEnd/>
            <a:tailEnd/>
          </a:ln>
        </p:spPr>
      </p:pic>
      <p:pic>
        <p:nvPicPr>
          <p:cNvPr id="81943" name="Picture 64" descr="Rear Rails Stamped - Color"/>
          <p:cNvPicPr>
            <a:picLocks noChangeAspect="1" noChangeArrowheads="1"/>
          </p:cNvPicPr>
          <p:nvPr/>
        </p:nvPicPr>
        <p:blipFill>
          <a:blip r:embed="rId23" cstate="print">
            <a:clrChange>
              <a:clrFrom>
                <a:srgbClr val="FFFFFF"/>
              </a:clrFrom>
              <a:clrTo>
                <a:srgbClr val="FFFFFF">
                  <a:alpha val="0"/>
                </a:srgbClr>
              </a:clrTo>
            </a:clrChange>
          </a:blip>
          <a:srcRect/>
          <a:stretch>
            <a:fillRect/>
          </a:stretch>
        </p:blipFill>
        <p:spPr bwMode="auto">
          <a:xfrm>
            <a:off x="7042309" y="3449003"/>
            <a:ext cx="1191578" cy="1240155"/>
          </a:xfrm>
          <a:prstGeom prst="rect">
            <a:avLst/>
          </a:prstGeom>
          <a:noFill/>
          <a:ln w="9525">
            <a:noFill/>
            <a:miter lim="800000"/>
            <a:headEnd/>
            <a:tailEnd/>
          </a:ln>
        </p:spPr>
      </p:pic>
      <p:pic>
        <p:nvPicPr>
          <p:cNvPr id="445505" name="Picture 65" descr="Rear Rails Aluminum - Color"/>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7518083" y="3499009"/>
            <a:ext cx="1164432" cy="1158716"/>
          </a:xfrm>
          <a:prstGeom prst="rect">
            <a:avLst/>
          </a:prstGeom>
          <a:noFill/>
          <a:ln w="9525">
            <a:noFill/>
            <a:miter lim="800000"/>
            <a:headEnd/>
            <a:tailEnd/>
          </a:ln>
        </p:spPr>
      </p:pic>
      <p:pic>
        <p:nvPicPr>
          <p:cNvPr id="445506" name="Picture 66" descr="A-Pillar Hydro - Color"/>
          <p:cNvPicPr>
            <a:picLocks noChangeAspect="1" noChangeArrowheads="1"/>
          </p:cNvPicPr>
          <p:nvPr/>
        </p:nvPicPr>
        <p:blipFill>
          <a:blip r:embed="rId25" cstate="print">
            <a:clrChange>
              <a:clrFrom>
                <a:srgbClr val="FFFFFF"/>
              </a:clrFrom>
              <a:clrTo>
                <a:srgbClr val="FFFFFF">
                  <a:alpha val="0"/>
                </a:srgbClr>
              </a:clrTo>
            </a:clrChange>
          </a:blip>
          <a:srcRect/>
          <a:stretch>
            <a:fillRect/>
          </a:stretch>
        </p:blipFill>
        <p:spPr bwMode="auto">
          <a:xfrm>
            <a:off x="3816192" y="830104"/>
            <a:ext cx="2258853" cy="1838801"/>
          </a:xfrm>
          <a:prstGeom prst="rect">
            <a:avLst/>
          </a:prstGeom>
          <a:noFill/>
          <a:ln w="9525">
            <a:noFill/>
            <a:miter lim="800000"/>
            <a:headEnd/>
            <a:tailEnd/>
          </a:ln>
        </p:spPr>
      </p:pic>
      <p:pic>
        <p:nvPicPr>
          <p:cNvPr id="445508" name="Picture 68" descr="Battery Rails Rolled - Color"/>
          <p:cNvPicPr>
            <a:picLocks noChangeAspect="1" noChangeArrowheads="1"/>
          </p:cNvPicPr>
          <p:nvPr/>
        </p:nvPicPr>
        <p:blipFill>
          <a:blip r:embed="rId26" cstate="print">
            <a:clrChange>
              <a:clrFrom>
                <a:srgbClr val="FFFFFF"/>
              </a:clrFrom>
              <a:clrTo>
                <a:srgbClr val="FFFFFF">
                  <a:alpha val="0"/>
                </a:srgbClr>
              </a:clrTo>
            </a:clrChange>
          </a:blip>
          <a:srcRect/>
          <a:stretch>
            <a:fillRect/>
          </a:stretch>
        </p:blipFill>
        <p:spPr bwMode="auto">
          <a:xfrm>
            <a:off x="830105" y="1771650"/>
            <a:ext cx="2573178" cy="1427322"/>
          </a:xfrm>
          <a:prstGeom prst="rect">
            <a:avLst/>
          </a:prstGeom>
          <a:noFill/>
          <a:ln w="9525">
            <a:noFill/>
            <a:miter lim="800000"/>
            <a:headEnd/>
            <a:tailEnd/>
          </a:ln>
        </p:spPr>
      </p:pic>
      <p:pic>
        <p:nvPicPr>
          <p:cNvPr id="81947" name="Picture 69" descr="Battery Rails Aluminum - Color"/>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187167" y="851535"/>
            <a:ext cx="2960370" cy="1935957"/>
          </a:xfrm>
          <a:prstGeom prst="rect">
            <a:avLst/>
          </a:prstGeom>
          <a:noFill/>
          <a:ln w="9525">
            <a:noFill/>
            <a:miter lim="800000"/>
            <a:headEnd/>
            <a:tailEnd/>
          </a:ln>
        </p:spPr>
      </p:pic>
      <p:pic>
        <p:nvPicPr>
          <p:cNvPr id="81948" name="Picture 70" descr="A-Pillar Stamped - Color"/>
          <p:cNvPicPr>
            <a:picLocks noChangeAspect="1" noChangeArrowheads="1"/>
          </p:cNvPicPr>
          <p:nvPr/>
        </p:nvPicPr>
        <p:blipFill>
          <a:blip r:embed="rId28" cstate="print">
            <a:clrChange>
              <a:clrFrom>
                <a:srgbClr val="FFFFFF"/>
              </a:clrFrom>
              <a:clrTo>
                <a:srgbClr val="FFFFFF">
                  <a:alpha val="0"/>
                </a:srgbClr>
              </a:clrTo>
            </a:clrChange>
          </a:blip>
          <a:srcRect/>
          <a:stretch>
            <a:fillRect/>
          </a:stretch>
        </p:blipFill>
        <p:spPr bwMode="auto">
          <a:xfrm rot="-164843">
            <a:off x="3424714" y="652939"/>
            <a:ext cx="2568893" cy="1845945"/>
          </a:xfrm>
          <a:prstGeom prst="rect">
            <a:avLst/>
          </a:prstGeom>
          <a:noFill/>
          <a:ln w="9525">
            <a:noFill/>
            <a:miter lim="800000"/>
            <a:headEnd/>
            <a:tailEnd/>
          </a:ln>
        </p:spPr>
      </p:pic>
      <p:sp>
        <p:nvSpPr>
          <p:cNvPr id="71" name="Slide Number Placeholder 70"/>
          <p:cNvSpPr>
            <a:spLocks noGrp="1"/>
          </p:cNvSpPr>
          <p:nvPr>
            <p:ph type="sldNum" sz="quarter" idx="12"/>
          </p:nvPr>
        </p:nvSpPr>
        <p:spPr/>
        <p:txBody>
          <a:bodyPr/>
          <a:lstStyle/>
          <a:p>
            <a:fld id="{CFA9243D-59B0-4FF2-AA63-4B68589534F1}" type="slidenum">
              <a:rPr lang="en-US" altLang="ko-KR">
                <a:solidFill>
                  <a:srgbClr val="000000"/>
                </a:solidFill>
              </a:rPr>
              <a:pPr/>
              <a:t>57</a:t>
            </a:fld>
            <a:endParaRPr lang="en-US" altLang="ko-KR">
              <a:solidFill>
                <a:srgbClr val="000000"/>
              </a:solidFill>
            </a:endParaRPr>
          </a:p>
        </p:txBody>
      </p:sp>
      <p:sp>
        <p:nvSpPr>
          <p:cNvPr id="8" name="文字方塊 7"/>
          <p:cNvSpPr txBox="1"/>
          <p:nvPr/>
        </p:nvSpPr>
        <p:spPr>
          <a:xfrm>
            <a:off x="2153127" y="9108"/>
            <a:ext cx="7097450" cy="461665"/>
          </a:xfrm>
          <a:prstGeom prst="rect">
            <a:avLst/>
          </a:prstGeom>
          <a:noFill/>
        </p:spPr>
        <p:txBody>
          <a:bodyPr wrap="square" rtlCol="0">
            <a:spAutoFit/>
          </a:bodyPr>
          <a:lstStyle/>
          <a:p>
            <a:pPr fontAlgn="base">
              <a:spcBef>
                <a:spcPct val="0"/>
              </a:spcBef>
              <a:spcAft>
                <a:spcPct val="0"/>
              </a:spcAft>
            </a:pPr>
            <a:r>
              <a:rPr kumimoji="1" lang="zh-TW" altLang="en-US" sz="2400" b="1" dirty="0">
                <a:solidFill>
                  <a:srgbClr val="0000FF"/>
                </a:solidFill>
                <a:latin typeface="標楷體" panose="03000509000000000000" pitchFamily="65" charset="-120"/>
                <a:ea typeface="標楷體" panose="03000509000000000000" pitchFamily="65" charset="-120"/>
              </a:rPr>
              <a:t>多元化的材料組合與製程組合設計</a:t>
            </a:r>
          </a:p>
        </p:txBody>
      </p:sp>
    </p:spTree>
    <p:extLst>
      <p:ext uri="{BB962C8B-B14F-4D97-AF65-F5344CB8AC3E}">
        <p14:creationId xmlns:p14="http://schemas.microsoft.com/office/powerpoint/2010/main" val="3098762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5484"/>
                                        </p:tgtEl>
                                      </p:cBhvr>
                                    </p:animEffect>
                                    <p:set>
                                      <p:cBhvr>
                                        <p:cTn id="7" dur="1" fill="hold">
                                          <p:stCondLst>
                                            <p:cond delay="499"/>
                                          </p:stCondLst>
                                        </p:cTn>
                                        <p:tgtEl>
                                          <p:spTgt spid="445484"/>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45503"/>
                                        </p:tgtEl>
                                      </p:cBhvr>
                                    </p:animEffect>
                                    <p:set>
                                      <p:cBhvr>
                                        <p:cTn id="11" dur="1" fill="hold">
                                          <p:stCondLst>
                                            <p:cond delay="499"/>
                                          </p:stCondLst>
                                        </p:cTn>
                                        <p:tgtEl>
                                          <p:spTgt spid="445503"/>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445497"/>
                                        </p:tgtEl>
                                      </p:cBhvr>
                                    </p:animEffect>
                                    <p:set>
                                      <p:cBhvr>
                                        <p:cTn id="15" dur="1" fill="hold">
                                          <p:stCondLst>
                                            <p:cond delay="499"/>
                                          </p:stCondLst>
                                        </p:cTn>
                                        <p:tgtEl>
                                          <p:spTgt spid="445497"/>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nodeType="afterEffect">
                                  <p:stCondLst>
                                    <p:cond delay="500"/>
                                  </p:stCondLst>
                                  <p:childTnLst>
                                    <p:animEffect transition="out" filter="fade">
                                      <p:cBhvr>
                                        <p:cTn id="18" dur="500"/>
                                        <p:tgtEl>
                                          <p:spTgt spid="445487"/>
                                        </p:tgtEl>
                                      </p:cBhvr>
                                    </p:animEffect>
                                    <p:set>
                                      <p:cBhvr>
                                        <p:cTn id="19" dur="1" fill="hold">
                                          <p:stCondLst>
                                            <p:cond delay="499"/>
                                          </p:stCondLst>
                                        </p:cTn>
                                        <p:tgtEl>
                                          <p:spTgt spid="445487"/>
                                        </p:tgtEl>
                                        <p:attrNameLst>
                                          <p:attrName>style.visibility</p:attrName>
                                        </p:attrNameLst>
                                      </p:cBhvr>
                                      <p:to>
                                        <p:strVal val="hidden"/>
                                      </p:to>
                                    </p:set>
                                  </p:childTnLst>
                                </p:cTn>
                              </p:par>
                            </p:childTnLst>
                          </p:cTn>
                        </p:par>
                        <p:par>
                          <p:cTn id="20" fill="hold">
                            <p:stCondLst>
                              <p:cond delay="2500"/>
                            </p:stCondLst>
                            <p:childTnLst>
                              <p:par>
                                <p:cTn id="21" presetID="10" presetClass="exit" presetSubtype="0" fill="hold" nodeType="afterEffect">
                                  <p:stCondLst>
                                    <p:cond delay="0"/>
                                  </p:stCondLst>
                                  <p:childTnLst>
                                    <p:animEffect transition="out" filter="fade">
                                      <p:cBhvr>
                                        <p:cTn id="22" dur="500"/>
                                        <p:tgtEl>
                                          <p:spTgt spid="445505"/>
                                        </p:tgtEl>
                                      </p:cBhvr>
                                    </p:animEffect>
                                    <p:set>
                                      <p:cBhvr>
                                        <p:cTn id="23" dur="1" fill="hold">
                                          <p:stCondLst>
                                            <p:cond delay="499"/>
                                          </p:stCondLst>
                                        </p:cTn>
                                        <p:tgtEl>
                                          <p:spTgt spid="445505"/>
                                        </p:tgtEl>
                                        <p:attrNameLst>
                                          <p:attrName>style.visibility</p:attrName>
                                        </p:attrNameLst>
                                      </p:cBhvr>
                                      <p:to>
                                        <p:strVal val="hidden"/>
                                      </p:to>
                                    </p:set>
                                  </p:childTnLst>
                                </p:cTn>
                              </p:par>
                            </p:childTnLst>
                          </p:cTn>
                        </p:par>
                        <p:par>
                          <p:cTn id="24" fill="hold">
                            <p:stCondLst>
                              <p:cond delay="3000"/>
                            </p:stCondLst>
                            <p:childTnLst>
                              <p:par>
                                <p:cTn id="25" presetID="10" presetClass="exit" presetSubtype="0" fill="hold" nodeType="afterEffect">
                                  <p:stCondLst>
                                    <p:cond delay="0"/>
                                  </p:stCondLst>
                                  <p:childTnLst>
                                    <p:animEffect transition="out" filter="fade">
                                      <p:cBhvr>
                                        <p:cTn id="26" dur="500"/>
                                        <p:tgtEl>
                                          <p:spTgt spid="445485"/>
                                        </p:tgtEl>
                                      </p:cBhvr>
                                    </p:animEffect>
                                    <p:set>
                                      <p:cBhvr>
                                        <p:cTn id="27" dur="1" fill="hold">
                                          <p:stCondLst>
                                            <p:cond delay="499"/>
                                          </p:stCondLst>
                                        </p:cTn>
                                        <p:tgtEl>
                                          <p:spTgt spid="445485"/>
                                        </p:tgtEl>
                                        <p:attrNameLst>
                                          <p:attrName>style.visibility</p:attrName>
                                        </p:attrNameLst>
                                      </p:cBhvr>
                                      <p:to>
                                        <p:strVal val="hidden"/>
                                      </p:to>
                                    </p:set>
                                  </p:childTnLst>
                                </p:cTn>
                              </p:par>
                            </p:childTnLst>
                          </p:cTn>
                        </p:par>
                        <p:par>
                          <p:cTn id="28" fill="hold">
                            <p:stCondLst>
                              <p:cond delay="3500"/>
                            </p:stCondLst>
                            <p:childTnLst>
                              <p:par>
                                <p:cTn id="29" presetID="10" presetClass="exit" presetSubtype="0" fill="hold" nodeType="afterEffect">
                                  <p:stCondLst>
                                    <p:cond delay="0"/>
                                  </p:stCondLst>
                                  <p:childTnLst>
                                    <p:animEffect transition="out" filter="fade">
                                      <p:cBhvr>
                                        <p:cTn id="30" dur="500"/>
                                        <p:tgtEl>
                                          <p:spTgt spid="445490"/>
                                        </p:tgtEl>
                                      </p:cBhvr>
                                    </p:animEffect>
                                    <p:set>
                                      <p:cBhvr>
                                        <p:cTn id="31" dur="1" fill="hold">
                                          <p:stCondLst>
                                            <p:cond delay="499"/>
                                          </p:stCondLst>
                                        </p:cTn>
                                        <p:tgtEl>
                                          <p:spTgt spid="445490"/>
                                        </p:tgtEl>
                                        <p:attrNameLst>
                                          <p:attrName>style.visibility</p:attrName>
                                        </p:attrNameLst>
                                      </p:cBhvr>
                                      <p:to>
                                        <p:strVal val="hidden"/>
                                      </p:to>
                                    </p:set>
                                  </p:childTnLst>
                                </p:cTn>
                              </p:par>
                            </p:childTnLst>
                          </p:cTn>
                        </p:par>
                        <p:par>
                          <p:cTn id="32" fill="hold">
                            <p:stCondLst>
                              <p:cond delay="4000"/>
                            </p:stCondLst>
                            <p:childTnLst>
                              <p:par>
                                <p:cTn id="33" presetID="10" presetClass="exit" presetSubtype="0" fill="hold" nodeType="afterEffect">
                                  <p:stCondLst>
                                    <p:cond delay="0"/>
                                  </p:stCondLst>
                                  <p:childTnLst>
                                    <p:animEffect transition="out" filter="fade">
                                      <p:cBhvr>
                                        <p:cTn id="34" dur="500"/>
                                        <p:tgtEl>
                                          <p:spTgt spid="445492"/>
                                        </p:tgtEl>
                                      </p:cBhvr>
                                    </p:animEffect>
                                    <p:set>
                                      <p:cBhvr>
                                        <p:cTn id="35" dur="1" fill="hold">
                                          <p:stCondLst>
                                            <p:cond delay="499"/>
                                          </p:stCondLst>
                                        </p:cTn>
                                        <p:tgtEl>
                                          <p:spTgt spid="445492"/>
                                        </p:tgtEl>
                                        <p:attrNameLst>
                                          <p:attrName>style.visibility</p:attrName>
                                        </p:attrNameLst>
                                      </p:cBhvr>
                                      <p:to>
                                        <p:strVal val="hidden"/>
                                      </p:to>
                                    </p:set>
                                  </p:childTnLst>
                                </p:cTn>
                              </p:par>
                            </p:childTnLst>
                          </p:cTn>
                        </p:par>
                        <p:par>
                          <p:cTn id="36" fill="hold">
                            <p:stCondLst>
                              <p:cond delay="4500"/>
                            </p:stCondLst>
                            <p:childTnLst>
                              <p:par>
                                <p:cTn id="37" presetID="10" presetClass="exit" presetSubtype="0" fill="hold" nodeType="afterEffect">
                                  <p:stCondLst>
                                    <p:cond delay="0"/>
                                  </p:stCondLst>
                                  <p:childTnLst>
                                    <p:animEffect transition="out" filter="fade">
                                      <p:cBhvr>
                                        <p:cTn id="38" dur="500"/>
                                        <p:tgtEl>
                                          <p:spTgt spid="445496"/>
                                        </p:tgtEl>
                                      </p:cBhvr>
                                    </p:animEffect>
                                    <p:set>
                                      <p:cBhvr>
                                        <p:cTn id="39" dur="1" fill="hold">
                                          <p:stCondLst>
                                            <p:cond delay="499"/>
                                          </p:stCondLst>
                                        </p:cTn>
                                        <p:tgtEl>
                                          <p:spTgt spid="445496"/>
                                        </p:tgtEl>
                                        <p:attrNameLst>
                                          <p:attrName>style.visibility</p:attrName>
                                        </p:attrNameLst>
                                      </p:cBhvr>
                                      <p:to>
                                        <p:strVal val="hidden"/>
                                      </p:to>
                                    </p:set>
                                  </p:childTnLst>
                                </p:cTn>
                              </p:par>
                            </p:childTnLst>
                          </p:cTn>
                        </p:par>
                        <p:par>
                          <p:cTn id="40" fill="hold">
                            <p:stCondLst>
                              <p:cond delay="5000"/>
                            </p:stCondLst>
                            <p:childTnLst>
                              <p:par>
                                <p:cTn id="41" presetID="10" presetClass="exit" presetSubtype="0" fill="hold" nodeType="afterEffect">
                                  <p:stCondLst>
                                    <p:cond delay="0"/>
                                  </p:stCondLst>
                                  <p:childTnLst>
                                    <p:animEffect transition="out" filter="fade">
                                      <p:cBhvr>
                                        <p:cTn id="42" dur="500"/>
                                        <p:tgtEl>
                                          <p:spTgt spid="445489"/>
                                        </p:tgtEl>
                                      </p:cBhvr>
                                    </p:animEffect>
                                    <p:set>
                                      <p:cBhvr>
                                        <p:cTn id="43" dur="1" fill="hold">
                                          <p:stCondLst>
                                            <p:cond delay="499"/>
                                          </p:stCondLst>
                                        </p:cTn>
                                        <p:tgtEl>
                                          <p:spTgt spid="445489"/>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445493"/>
                                        </p:tgtEl>
                                      </p:cBhvr>
                                    </p:animEffect>
                                    <p:set>
                                      <p:cBhvr>
                                        <p:cTn id="47" dur="1" fill="hold">
                                          <p:stCondLst>
                                            <p:cond delay="499"/>
                                          </p:stCondLst>
                                        </p:cTn>
                                        <p:tgtEl>
                                          <p:spTgt spid="445493"/>
                                        </p:tgtEl>
                                        <p:attrNameLst>
                                          <p:attrName>style.visibility</p:attrName>
                                        </p:attrNameLst>
                                      </p:cBhvr>
                                      <p:to>
                                        <p:strVal val="hidden"/>
                                      </p:to>
                                    </p:set>
                                  </p:childTnLst>
                                </p:cTn>
                              </p:par>
                            </p:childTnLst>
                          </p:cTn>
                        </p:par>
                        <p:par>
                          <p:cTn id="48" fill="hold">
                            <p:stCondLst>
                              <p:cond delay="6000"/>
                            </p:stCondLst>
                            <p:childTnLst>
                              <p:par>
                                <p:cTn id="49" presetID="10" presetClass="exit" presetSubtype="0" fill="hold" nodeType="afterEffect">
                                  <p:stCondLst>
                                    <p:cond delay="0"/>
                                  </p:stCondLst>
                                  <p:childTnLst>
                                    <p:animEffect transition="out" filter="fade">
                                      <p:cBhvr>
                                        <p:cTn id="50" dur="500"/>
                                        <p:tgtEl>
                                          <p:spTgt spid="445494"/>
                                        </p:tgtEl>
                                      </p:cBhvr>
                                    </p:animEffect>
                                    <p:set>
                                      <p:cBhvr>
                                        <p:cTn id="51" dur="1" fill="hold">
                                          <p:stCondLst>
                                            <p:cond delay="499"/>
                                          </p:stCondLst>
                                        </p:cTn>
                                        <p:tgtEl>
                                          <p:spTgt spid="445494"/>
                                        </p:tgtEl>
                                        <p:attrNameLst>
                                          <p:attrName>style.visibility</p:attrName>
                                        </p:attrNameLst>
                                      </p:cBhvr>
                                      <p:to>
                                        <p:strVal val="hidden"/>
                                      </p:to>
                                    </p:set>
                                  </p:childTnLst>
                                </p:cTn>
                              </p:par>
                            </p:childTnLst>
                          </p:cTn>
                        </p:par>
                        <p:par>
                          <p:cTn id="52" fill="hold">
                            <p:stCondLst>
                              <p:cond delay="6500"/>
                            </p:stCondLst>
                            <p:childTnLst>
                              <p:par>
                                <p:cTn id="53" presetID="10" presetClass="exit" presetSubtype="0" fill="hold" nodeType="afterEffect">
                                  <p:stCondLst>
                                    <p:cond delay="0"/>
                                  </p:stCondLst>
                                  <p:childTnLst>
                                    <p:animEffect transition="out" filter="fade">
                                      <p:cBhvr>
                                        <p:cTn id="54" dur="500"/>
                                        <p:tgtEl>
                                          <p:spTgt spid="445483"/>
                                        </p:tgtEl>
                                      </p:cBhvr>
                                    </p:animEffect>
                                    <p:set>
                                      <p:cBhvr>
                                        <p:cTn id="55" dur="1" fill="hold">
                                          <p:stCondLst>
                                            <p:cond delay="499"/>
                                          </p:stCondLst>
                                        </p:cTn>
                                        <p:tgtEl>
                                          <p:spTgt spid="445483"/>
                                        </p:tgtEl>
                                        <p:attrNameLst>
                                          <p:attrName>style.visibility</p:attrName>
                                        </p:attrNameLst>
                                      </p:cBhvr>
                                      <p:to>
                                        <p:strVal val="hidden"/>
                                      </p:to>
                                    </p:set>
                                  </p:childTnLst>
                                </p:cTn>
                              </p:par>
                            </p:childTnLst>
                          </p:cTn>
                        </p:par>
                        <p:par>
                          <p:cTn id="56" fill="hold">
                            <p:stCondLst>
                              <p:cond delay="7000"/>
                            </p:stCondLst>
                            <p:childTnLst>
                              <p:par>
                                <p:cTn id="57" presetID="10" presetClass="exit" presetSubtype="0" fill="hold" nodeType="afterEffect">
                                  <p:stCondLst>
                                    <p:cond delay="0"/>
                                  </p:stCondLst>
                                  <p:childTnLst>
                                    <p:animEffect transition="out" filter="fade">
                                      <p:cBhvr>
                                        <p:cTn id="58" dur="500"/>
                                        <p:tgtEl>
                                          <p:spTgt spid="445506"/>
                                        </p:tgtEl>
                                      </p:cBhvr>
                                    </p:animEffect>
                                    <p:set>
                                      <p:cBhvr>
                                        <p:cTn id="59" dur="1" fill="hold">
                                          <p:stCondLst>
                                            <p:cond delay="499"/>
                                          </p:stCondLst>
                                        </p:cTn>
                                        <p:tgtEl>
                                          <p:spTgt spid="445506"/>
                                        </p:tgtEl>
                                        <p:attrNameLst>
                                          <p:attrName>style.visibility</p:attrName>
                                        </p:attrNameLst>
                                      </p:cBhvr>
                                      <p:to>
                                        <p:strVal val="hidden"/>
                                      </p:to>
                                    </p:set>
                                  </p:childTnLst>
                                </p:cTn>
                              </p:par>
                            </p:childTnLst>
                          </p:cTn>
                        </p:par>
                        <p:par>
                          <p:cTn id="60" fill="hold">
                            <p:stCondLst>
                              <p:cond delay="7500"/>
                            </p:stCondLst>
                            <p:childTnLst>
                              <p:par>
                                <p:cTn id="61" presetID="10" presetClass="exit" presetSubtype="0" fill="hold" nodeType="afterEffect">
                                  <p:stCondLst>
                                    <p:cond delay="0"/>
                                  </p:stCondLst>
                                  <p:childTnLst>
                                    <p:animEffect transition="out" filter="fade">
                                      <p:cBhvr>
                                        <p:cTn id="62" dur="500"/>
                                        <p:tgtEl>
                                          <p:spTgt spid="445508"/>
                                        </p:tgtEl>
                                      </p:cBhvr>
                                    </p:animEffect>
                                    <p:set>
                                      <p:cBhvr>
                                        <p:cTn id="63" dur="1" fill="hold">
                                          <p:stCondLst>
                                            <p:cond delay="499"/>
                                          </p:stCondLst>
                                        </p:cTn>
                                        <p:tgtEl>
                                          <p:spTgt spid="445508"/>
                                        </p:tgtEl>
                                        <p:attrNameLst>
                                          <p:attrName>style.visibility</p:attrName>
                                        </p:attrNameLst>
                                      </p:cBhvr>
                                      <p:to>
                                        <p:strVal val="hidden"/>
                                      </p:to>
                                    </p:set>
                                  </p:childTnLst>
                                </p:cTn>
                              </p:par>
                            </p:childTnLst>
                          </p:cTn>
                        </p:par>
                        <p:par>
                          <p:cTn id="64" fill="hold">
                            <p:stCondLst>
                              <p:cond delay="8000"/>
                            </p:stCondLst>
                            <p:childTnLst>
                              <p:par>
                                <p:cTn id="65" presetID="10" presetClass="exit" presetSubtype="0" fill="hold" nodeType="afterEffect">
                                  <p:stCondLst>
                                    <p:cond delay="0"/>
                                  </p:stCondLst>
                                  <p:childTnLst>
                                    <p:animEffect transition="out" filter="fade">
                                      <p:cBhvr>
                                        <p:cTn id="66" dur="500"/>
                                        <p:tgtEl>
                                          <p:spTgt spid="445486"/>
                                        </p:tgtEl>
                                      </p:cBhvr>
                                    </p:animEffect>
                                    <p:set>
                                      <p:cBhvr>
                                        <p:cTn id="67" dur="1" fill="hold">
                                          <p:stCondLst>
                                            <p:cond delay="499"/>
                                          </p:stCondLst>
                                        </p:cTn>
                                        <p:tgtEl>
                                          <p:spTgt spid="4454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0" y="3607236"/>
            <a:ext cx="9144000" cy="369332"/>
          </a:xfrm>
          <a:prstGeom prst="rect">
            <a:avLst/>
          </a:prstGeom>
          <a:noFill/>
          <a:ln w="25400">
            <a:noFill/>
            <a:miter lim="800000"/>
            <a:headEnd/>
            <a:tailEnd/>
          </a:ln>
        </p:spPr>
        <p:txBody>
          <a:bodyPr anchor="ctr">
            <a:spAutoFit/>
          </a:bodyPr>
          <a:lstStyle/>
          <a:p>
            <a:pPr algn="ctr"/>
            <a:endParaRPr lang="ko-KR" altLang="ko-KR">
              <a:solidFill>
                <a:srgbClr val="000000"/>
              </a:solidFill>
            </a:endParaRPr>
          </a:p>
        </p:txBody>
      </p:sp>
      <p:pic>
        <p:nvPicPr>
          <p:cNvPr id="74755" name="Picture 3" descr="Rocker Hydro 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920865" y="3244692"/>
            <a:ext cx="2223135" cy="1671638"/>
          </a:xfrm>
          <a:prstGeom prst="rect">
            <a:avLst/>
          </a:prstGeom>
          <a:noFill/>
          <a:ln w="9525">
            <a:noFill/>
            <a:miter lim="800000"/>
            <a:headEnd/>
            <a:tailEnd/>
          </a:ln>
        </p:spPr>
      </p:pic>
      <p:pic>
        <p:nvPicPr>
          <p:cNvPr id="74756" name="Picture 4" descr="Rocker Rolled Colo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33474" y="3194685"/>
            <a:ext cx="2231708" cy="1654493"/>
          </a:xfrm>
          <a:prstGeom prst="rect">
            <a:avLst/>
          </a:prstGeom>
          <a:noFill/>
          <a:ln w="9525">
            <a:noFill/>
            <a:miter lim="800000"/>
            <a:headEnd/>
            <a:tailEnd/>
          </a:ln>
        </p:spPr>
      </p:pic>
      <p:pic>
        <p:nvPicPr>
          <p:cNvPr id="74757" name="Picture 5"/>
          <p:cNvPicPr>
            <a:picLocks noChangeAspect="1" noChangeArrowheads="1"/>
          </p:cNvPicPr>
          <p:nvPr/>
        </p:nvPicPr>
        <p:blipFill>
          <a:blip r:embed="rId5" cstate="print"/>
          <a:srcRect/>
          <a:stretch>
            <a:fillRect/>
          </a:stretch>
        </p:blipFill>
        <p:spPr bwMode="auto">
          <a:xfrm rot="-1646277">
            <a:off x="4930617" y="5122069"/>
            <a:ext cx="2204561" cy="691515"/>
          </a:xfrm>
          <a:prstGeom prst="rect">
            <a:avLst/>
          </a:prstGeom>
          <a:noFill/>
          <a:ln w="9525">
            <a:noFill/>
            <a:miter lim="800000"/>
            <a:headEnd/>
            <a:tailEnd/>
          </a:ln>
        </p:spPr>
      </p:pic>
      <p:pic>
        <p:nvPicPr>
          <p:cNvPr id="74758" name="Picture 6" descr="Rocker Rolled Steel"/>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94910" y="1900238"/>
            <a:ext cx="2075974" cy="1565910"/>
          </a:xfrm>
          <a:prstGeom prst="rect">
            <a:avLst/>
          </a:prstGeom>
          <a:noFill/>
          <a:ln w="9525">
            <a:noFill/>
            <a:miter lim="800000"/>
            <a:headEnd/>
            <a:tailEnd/>
          </a:ln>
        </p:spPr>
      </p:pic>
      <p:pic>
        <p:nvPicPr>
          <p:cNvPr id="74759" name="Picture 7"/>
          <p:cNvPicPr>
            <a:picLocks noChangeAspect="1" noChangeArrowheads="1"/>
          </p:cNvPicPr>
          <p:nvPr/>
        </p:nvPicPr>
        <p:blipFill>
          <a:blip r:embed="rId7" cstate="print"/>
          <a:srcRect/>
          <a:stretch>
            <a:fillRect/>
          </a:stretch>
        </p:blipFill>
        <p:spPr bwMode="auto">
          <a:xfrm rot="-1620484">
            <a:off x="832962" y="4964907"/>
            <a:ext cx="2311718" cy="865823"/>
          </a:xfrm>
          <a:prstGeom prst="rect">
            <a:avLst/>
          </a:prstGeom>
          <a:noFill/>
          <a:ln w="9525">
            <a:noFill/>
            <a:miter lim="800000"/>
            <a:headEnd/>
            <a:tailEnd/>
          </a:ln>
        </p:spPr>
      </p:pic>
      <p:grpSp>
        <p:nvGrpSpPr>
          <p:cNvPr id="2" name="Group 8"/>
          <p:cNvGrpSpPr>
            <a:grpSpLocks/>
          </p:cNvGrpSpPr>
          <p:nvPr/>
        </p:nvGrpSpPr>
        <p:grpSpPr bwMode="auto">
          <a:xfrm rot="-1436401">
            <a:off x="865823" y="2366010"/>
            <a:ext cx="1983105" cy="497205"/>
            <a:chOff x="2617" y="3533"/>
            <a:chExt cx="3063" cy="725"/>
          </a:xfrm>
        </p:grpSpPr>
        <p:pic>
          <p:nvPicPr>
            <p:cNvPr id="74801" name="Picture 9"/>
            <p:cNvPicPr>
              <a:picLocks noChangeAspect="1" noChangeArrowheads="1"/>
            </p:cNvPicPr>
            <p:nvPr/>
          </p:nvPicPr>
          <p:blipFill>
            <a:blip r:embed="rId8" cstate="print"/>
            <a:srcRect l="941" t="5087" r="745" b="25262"/>
            <a:stretch>
              <a:fillRect/>
            </a:stretch>
          </p:blipFill>
          <p:spPr bwMode="auto">
            <a:xfrm rot="-397398">
              <a:off x="2617" y="3533"/>
              <a:ext cx="2507" cy="397"/>
            </a:xfrm>
            <a:prstGeom prst="rect">
              <a:avLst/>
            </a:prstGeom>
            <a:noFill/>
            <a:ln w="9525">
              <a:noFill/>
              <a:miter lim="800000"/>
              <a:headEnd/>
              <a:tailEnd/>
            </a:ln>
          </p:spPr>
        </p:pic>
        <p:pic>
          <p:nvPicPr>
            <p:cNvPr id="74802" name="Picture 10"/>
            <p:cNvPicPr>
              <a:picLocks noChangeAspect="1" noChangeArrowheads="1"/>
            </p:cNvPicPr>
            <p:nvPr/>
          </p:nvPicPr>
          <p:blipFill>
            <a:blip r:embed="rId9" cstate="print">
              <a:clrChange>
                <a:clrFrom>
                  <a:srgbClr val="FFFFF8"/>
                </a:clrFrom>
                <a:clrTo>
                  <a:srgbClr val="FFFFF8">
                    <a:alpha val="0"/>
                  </a:srgbClr>
                </a:clrTo>
              </a:clrChange>
            </a:blip>
            <a:srcRect l="2977" t="2849" r="1489" b="46867"/>
            <a:stretch>
              <a:fillRect/>
            </a:stretch>
          </p:blipFill>
          <p:spPr bwMode="auto">
            <a:xfrm rot="-408079">
              <a:off x="2797" y="3688"/>
              <a:ext cx="2631" cy="353"/>
            </a:xfrm>
            <a:prstGeom prst="rect">
              <a:avLst/>
            </a:prstGeom>
            <a:noFill/>
            <a:ln w="9525">
              <a:noFill/>
              <a:miter lim="800000"/>
              <a:headEnd/>
              <a:tailEnd/>
            </a:ln>
          </p:spPr>
        </p:pic>
        <p:pic>
          <p:nvPicPr>
            <p:cNvPr id="74803" name="Picture 11"/>
            <p:cNvPicPr>
              <a:picLocks noChangeAspect="1" noChangeArrowheads="1"/>
            </p:cNvPicPr>
            <p:nvPr/>
          </p:nvPicPr>
          <p:blipFill>
            <a:blip r:embed="rId10" cstate="print">
              <a:clrChange>
                <a:clrFrom>
                  <a:srgbClr val="FFF7FA"/>
                </a:clrFrom>
                <a:clrTo>
                  <a:srgbClr val="FFF7FA">
                    <a:alpha val="0"/>
                  </a:srgbClr>
                </a:clrTo>
              </a:clrChange>
            </a:blip>
            <a:srcRect l="5173" t="5167" r="1472" b="24001"/>
            <a:stretch>
              <a:fillRect/>
            </a:stretch>
          </p:blipFill>
          <p:spPr bwMode="auto">
            <a:xfrm rot="-403376">
              <a:off x="3081" y="3833"/>
              <a:ext cx="2599" cy="425"/>
            </a:xfrm>
            <a:prstGeom prst="rect">
              <a:avLst/>
            </a:prstGeom>
            <a:noFill/>
            <a:ln w="9525">
              <a:noFill/>
              <a:miter lim="800000"/>
              <a:headEnd/>
              <a:tailEnd/>
            </a:ln>
          </p:spPr>
        </p:pic>
      </p:grpSp>
      <p:pic>
        <p:nvPicPr>
          <p:cNvPr id="74761" name="Picture 12"/>
          <p:cNvPicPr>
            <a:picLocks noChangeAspect="1" noChangeArrowheads="1"/>
          </p:cNvPicPr>
          <p:nvPr/>
        </p:nvPicPr>
        <p:blipFill>
          <a:blip r:embed="rId11" cstate="print"/>
          <a:srcRect/>
          <a:stretch>
            <a:fillRect/>
          </a:stretch>
        </p:blipFill>
        <p:spPr bwMode="auto">
          <a:xfrm rot="-1637426">
            <a:off x="911543" y="3601879"/>
            <a:ext cx="2250282" cy="837248"/>
          </a:xfrm>
          <a:prstGeom prst="rect">
            <a:avLst/>
          </a:prstGeom>
          <a:noFill/>
          <a:ln w="9525">
            <a:noFill/>
            <a:miter lim="800000"/>
            <a:headEnd/>
            <a:tailEnd/>
          </a:ln>
        </p:spPr>
      </p:pic>
      <p:pic>
        <p:nvPicPr>
          <p:cNvPr id="74762" name="Picture 13"/>
          <p:cNvPicPr>
            <a:picLocks noChangeAspect="1" noChangeArrowheads="1"/>
          </p:cNvPicPr>
          <p:nvPr/>
        </p:nvPicPr>
        <p:blipFill>
          <a:blip r:embed="rId12" cstate="print">
            <a:clrChange>
              <a:clrFrom>
                <a:srgbClr val="FEFEFE"/>
              </a:clrFrom>
              <a:clrTo>
                <a:srgbClr val="FEFEFE">
                  <a:alpha val="0"/>
                </a:srgbClr>
              </a:clrTo>
            </a:clrChange>
          </a:blip>
          <a:srcRect/>
          <a:stretch>
            <a:fillRect/>
          </a:stretch>
        </p:blipFill>
        <p:spPr bwMode="auto">
          <a:xfrm rot="-1632579">
            <a:off x="7000875" y="2374583"/>
            <a:ext cx="2017395" cy="487204"/>
          </a:xfrm>
          <a:prstGeom prst="rect">
            <a:avLst/>
          </a:prstGeom>
          <a:noFill/>
          <a:ln w="9525">
            <a:noFill/>
            <a:miter lim="800000"/>
            <a:headEnd/>
            <a:tailEnd/>
          </a:ln>
        </p:spPr>
      </p:pic>
      <p:pic>
        <p:nvPicPr>
          <p:cNvPr id="74763" name="Picture 14"/>
          <p:cNvPicPr>
            <a:picLocks noChangeAspect="1" noChangeArrowheads="1"/>
          </p:cNvPicPr>
          <p:nvPr/>
        </p:nvPicPr>
        <p:blipFill>
          <a:blip r:embed="rId13" cstate="print">
            <a:clrChange>
              <a:clrFrom>
                <a:srgbClr val="000000"/>
              </a:clrFrom>
              <a:clrTo>
                <a:srgbClr val="000000">
                  <a:alpha val="0"/>
                </a:srgbClr>
              </a:clrTo>
            </a:clrChange>
          </a:blip>
          <a:srcRect l="1208" t="5229" r="1132" b="-6046"/>
          <a:stretch>
            <a:fillRect/>
          </a:stretch>
        </p:blipFill>
        <p:spPr bwMode="auto">
          <a:xfrm rot="-1964162">
            <a:off x="6915150" y="5264945"/>
            <a:ext cx="2178844" cy="332898"/>
          </a:xfrm>
          <a:prstGeom prst="rect">
            <a:avLst/>
          </a:prstGeom>
          <a:noFill/>
          <a:ln w="9525">
            <a:noFill/>
            <a:miter lim="800000"/>
            <a:headEnd/>
            <a:tailEnd/>
          </a:ln>
        </p:spPr>
      </p:pic>
      <p:pic>
        <p:nvPicPr>
          <p:cNvPr id="74764" name="Picture 15"/>
          <p:cNvPicPr>
            <a:picLocks noChangeAspect="1" noChangeArrowheads="1"/>
          </p:cNvPicPr>
          <p:nvPr/>
        </p:nvPicPr>
        <p:blipFill>
          <a:blip r:embed="rId7" cstate="print">
            <a:lum bright="-20000" contrast="-18000"/>
          </a:blip>
          <a:srcRect/>
          <a:stretch>
            <a:fillRect/>
          </a:stretch>
        </p:blipFill>
        <p:spPr bwMode="auto">
          <a:xfrm rot="-1620484">
            <a:off x="2974658" y="4900613"/>
            <a:ext cx="2174558" cy="814388"/>
          </a:xfrm>
          <a:prstGeom prst="rect">
            <a:avLst/>
          </a:prstGeom>
          <a:noFill/>
          <a:ln w="9525">
            <a:noFill/>
            <a:miter lim="800000"/>
            <a:headEnd/>
            <a:tailEnd/>
          </a:ln>
        </p:spPr>
      </p:pic>
      <p:grpSp>
        <p:nvGrpSpPr>
          <p:cNvPr id="3" name="Group 16"/>
          <p:cNvGrpSpPr>
            <a:grpSpLocks/>
          </p:cNvGrpSpPr>
          <p:nvPr/>
        </p:nvGrpSpPr>
        <p:grpSpPr bwMode="auto">
          <a:xfrm rot="-1436401">
            <a:off x="3100388" y="2331720"/>
            <a:ext cx="1983105" cy="497205"/>
            <a:chOff x="2617" y="3533"/>
            <a:chExt cx="3063" cy="725"/>
          </a:xfrm>
        </p:grpSpPr>
        <p:pic>
          <p:nvPicPr>
            <p:cNvPr id="74798" name="Picture 17"/>
            <p:cNvPicPr>
              <a:picLocks noChangeAspect="1" noChangeArrowheads="1"/>
            </p:cNvPicPr>
            <p:nvPr/>
          </p:nvPicPr>
          <p:blipFill>
            <a:blip r:embed="rId8" cstate="print">
              <a:lum bright="-20000" contrast="-22000"/>
            </a:blip>
            <a:srcRect l="941" t="5087" r="745" b="25262"/>
            <a:stretch>
              <a:fillRect/>
            </a:stretch>
          </p:blipFill>
          <p:spPr bwMode="auto">
            <a:xfrm rot="-397398">
              <a:off x="2617" y="3533"/>
              <a:ext cx="2507" cy="397"/>
            </a:xfrm>
            <a:prstGeom prst="rect">
              <a:avLst/>
            </a:prstGeom>
            <a:noFill/>
            <a:ln w="9525">
              <a:noFill/>
              <a:miter lim="800000"/>
              <a:headEnd/>
              <a:tailEnd/>
            </a:ln>
          </p:spPr>
        </p:pic>
        <p:pic>
          <p:nvPicPr>
            <p:cNvPr id="74799" name="Picture 18"/>
            <p:cNvPicPr>
              <a:picLocks noChangeAspect="1" noChangeArrowheads="1"/>
            </p:cNvPicPr>
            <p:nvPr/>
          </p:nvPicPr>
          <p:blipFill>
            <a:blip r:embed="rId9" cstate="print">
              <a:clrChange>
                <a:clrFrom>
                  <a:srgbClr val="FFFFF8"/>
                </a:clrFrom>
                <a:clrTo>
                  <a:srgbClr val="FFFFF8">
                    <a:alpha val="0"/>
                  </a:srgbClr>
                </a:clrTo>
              </a:clrChange>
              <a:lum bright="-20000" contrast="-22000"/>
            </a:blip>
            <a:srcRect l="2977" t="2849" r="1489" b="46867"/>
            <a:stretch>
              <a:fillRect/>
            </a:stretch>
          </p:blipFill>
          <p:spPr bwMode="auto">
            <a:xfrm rot="-408079">
              <a:off x="2797" y="3688"/>
              <a:ext cx="2631" cy="353"/>
            </a:xfrm>
            <a:prstGeom prst="rect">
              <a:avLst/>
            </a:prstGeom>
            <a:noFill/>
            <a:ln w="9525">
              <a:noFill/>
              <a:miter lim="800000"/>
              <a:headEnd/>
              <a:tailEnd/>
            </a:ln>
          </p:spPr>
        </p:pic>
        <p:pic>
          <p:nvPicPr>
            <p:cNvPr id="74800" name="Picture 19"/>
            <p:cNvPicPr>
              <a:picLocks noChangeAspect="1" noChangeArrowheads="1"/>
            </p:cNvPicPr>
            <p:nvPr/>
          </p:nvPicPr>
          <p:blipFill>
            <a:blip r:embed="rId10" cstate="print">
              <a:clrChange>
                <a:clrFrom>
                  <a:srgbClr val="FFF7FA"/>
                </a:clrFrom>
                <a:clrTo>
                  <a:srgbClr val="FFF7FA">
                    <a:alpha val="0"/>
                  </a:srgbClr>
                </a:clrTo>
              </a:clrChange>
              <a:lum bright="-20000" contrast="-22000"/>
            </a:blip>
            <a:srcRect l="5173" t="5167" r="1472" b="24001"/>
            <a:stretch>
              <a:fillRect/>
            </a:stretch>
          </p:blipFill>
          <p:spPr bwMode="auto">
            <a:xfrm rot="-403376">
              <a:off x="3081" y="3833"/>
              <a:ext cx="2599" cy="425"/>
            </a:xfrm>
            <a:prstGeom prst="rect">
              <a:avLst/>
            </a:prstGeom>
            <a:noFill/>
            <a:ln w="9525">
              <a:noFill/>
              <a:miter lim="800000"/>
              <a:headEnd/>
              <a:tailEnd/>
            </a:ln>
          </p:spPr>
        </p:pic>
      </p:grpSp>
      <p:pic>
        <p:nvPicPr>
          <p:cNvPr id="74766" name="Picture 20"/>
          <p:cNvPicPr>
            <a:picLocks noChangeAspect="1" noChangeArrowheads="1"/>
          </p:cNvPicPr>
          <p:nvPr/>
        </p:nvPicPr>
        <p:blipFill>
          <a:blip r:embed="rId11" cstate="print">
            <a:lum bright="-20000" contrast="-20000"/>
          </a:blip>
          <a:srcRect/>
          <a:stretch>
            <a:fillRect/>
          </a:stretch>
        </p:blipFill>
        <p:spPr bwMode="auto">
          <a:xfrm rot="-1637426">
            <a:off x="2954655" y="3567589"/>
            <a:ext cx="2250282" cy="837248"/>
          </a:xfrm>
          <a:prstGeom prst="rect">
            <a:avLst/>
          </a:prstGeom>
          <a:noFill/>
          <a:ln w="9525">
            <a:noFill/>
            <a:miter lim="800000"/>
            <a:headEnd/>
            <a:tailEnd/>
          </a:ln>
        </p:spPr>
      </p:pic>
      <p:sp>
        <p:nvSpPr>
          <p:cNvPr id="74767" name="Text Box 21"/>
          <p:cNvSpPr txBox="1">
            <a:spLocks noChangeArrowheads="1"/>
          </p:cNvSpPr>
          <p:nvPr/>
        </p:nvSpPr>
        <p:spPr bwMode="auto">
          <a:xfrm>
            <a:off x="1" y="3577590"/>
            <a:ext cx="922047" cy="840230"/>
          </a:xfrm>
          <a:prstGeom prst="rect">
            <a:avLst/>
          </a:prstGeom>
          <a:noFill/>
          <a:ln w="9525">
            <a:noFill/>
            <a:miter lim="800000"/>
            <a:headEnd/>
            <a:tailEnd/>
          </a:ln>
        </p:spPr>
        <p:txBody>
          <a:bodyPr wrap="none">
            <a:spAutoFit/>
          </a:bodyPr>
          <a:lstStyle/>
          <a:p>
            <a:r>
              <a:rPr lang="en-US" altLang="ko-KR" sz="1620" b="1">
                <a:solidFill>
                  <a:srgbClr val="BBE0E3"/>
                </a:solidFill>
                <a:sym typeface="Arial" pitchFamily="34" charset="0"/>
              </a:rPr>
              <a:t>Laser</a:t>
            </a:r>
          </a:p>
          <a:p>
            <a:r>
              <a:rPr lang="en-US" altLang="ko-KR" sz="1620" b="1">
                <a:solidFill>
                  <a:srgbClr val="BBE0E3"/>
                </a:solidFill>
                <a:sym typeface="Arial" pitchFamily="34" charset="0"/>
              </a:rPr>
              <a:t>Welded</a:t>
            </a:r>
          </a:p>
          <a:p>
            <a:r>
              <a:rPr lang="en-US" altLang="ko-KR" sz="1620" b="1">
                <a:solidFill>
                  <a:srgbClr val="BBE0E3"/>
                </a:solidFill>
                <a:sym typeface="Arial" pitchFamily="34" charset="0"/>
              </a:rPr>
              <a:t>Blanks</a:t>
            </a:r>
          </a:p>
        </p:txBody>
      </p:sp>
      <p:sp>
        <p:nvSpPr>
          <p:cNvPr id="74768" name="Text Box 22"/>
          <p:cNvSpPr txBox="1">
            <a:spLocks noChangeArrowheads="1"/>
          </p:cNvSpPr>
          <p:nvPr/>
        </p:nvSpPr>
        <p:spPr bwMode="auto">
          <a:xfrm>
            <a:off x="30005" y="4976337"/>
            <a:ext cx="877163" cy="840230"/>
          </a:xfrm>
          <a:prstGeom prst="rect">
            <a:avLst/>
          </a:prstGeom>
          <a:noFill/>
          <a:ln w="9525">
            <a:noFill/>
            <a:miter lim="800000"/>
            <a:headEnd/>
            <a:tailEnd/>
          </a:ln>
        </p:spPr>
        <p:txBody>
          <a:bodyPr wrap="none">
            <a:spAutoFit/>
          </a:bodyPr>
          <a:lstStyle/>
          <a:p>
            <a:r>
              <a:rPr lang="en-US" altLang="ko-KR" sz="1620" b="1">
                <a:solidFill>
                  <a:srgbClr val="BBE0E3"/>
                </a:solidFill>
                <a:sym typeface="Arial" pitchFamily="34" charset="0"/>
              </a:rPr>
              <a:t>Tailor</a:t>
            </a:r>
          </a:p>
          <a:p>
            <a:r>
              <a:rPr lang="en-US" altLang="ko-KR" sz="1620" b="1">
                <a:solidFill>
                  <a:srgbClr val="BBE0E3"/>
                </a:solidFill>
                <a:sym typeface="Arial" pitchFamily="34" charset="0"/>
              </a:rPr>
              <a:t>Rolled </a:t>
            </a:r>
          </a:p>
          <a:p>
            <a:r>
              <a:rPr lang="en-US" altLang="ko-KR" sz="1620" b="1">
                <a:solidFill>
                  <a:srgbClr val="BBE0E3"/>
                </a:solidFill>
                <a:sym typeface="Arial" pitchFamily="34" charset="0"/>
              </a:rPr>
              <a:t>Blanks</a:t>
            </a:r>
          </a:p>
        </p:txBody>
      </p:sp>
      <p:sp>
        <p:nvSpPr>
          <p:cNvPr id="74769" name="Line 23"/>
          <p:cNvSpPr>
            <a:spLocks noChangeShapeType="1"/>
          </p:cNvSpPr>
          <p:nvPr/>
        </p:nvSpPr>
        <p:spPr bwMode="auto">
          <a:xfrm flipV="1">
            <a:off x="360045" y="4694873"/>
            <a:ext cx="8663940" cy="0"/>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0" name="Line 24"/>
          <p:cNvSpPr>
            <a:spLocks noChangeShapeType="1"/>
          </p:cNvSpPr>
          <p:nvPr/>
        </p:nvSpPr>
        <p:spPr bwMode="auto">
          <a:xfrm flipV="1">
            <a:off x="360045" y="3306128"/>
            <a:ext cx="8663940" cy="0"/>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1" name="Line 25"/>
          <p:cNvSpPr>
            <a:spLocks noChangeShapeType="1"/>
          </p:cNvSpPr>
          <p:nvPr/>
        </p:nvSpPr>
        <p:spPr bwMode="auto">
          <a:xfrm flipV="1">
            <a:off x="308610" y="6152198"/>
            <a:ext cx="8703945" cy="0"/>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2" name="Line 26"/>
          <p:cNvSpPr>
            <a:spLocks noChangeShapeType="1"/>
          </p:cNvSpPr>
          <p:nvPr/>
        </p:nvSpPr>
        <p:spPr bwMode="auto">
          <a:xfrm>
            <a:off x="3051810" y="1608773"/>
            <a:ext cx="0" cy="4540568"/>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3" name="Line 27"/>
          <p:cNvSpPr>
            <a:spLocks noChangeShapeType="1"/>
          </p:cNvSpPr>
          <p:nvPr/>
        </p:nvSpPr>
        <p:spPr bwMode="auto">
          <a:xfrm>
            <a:off x="5076349" y="1594485"/>
            <a:ext cx="0" cy="4540568"/>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4" name="Line 28"/>
          <p:cNvSpPr>
            <a:spLocks noChangeShapeType="1"/>
          </p:cNvSpPr>
          <p:nvPr/>
        </p:nvSpPr>
        <p:spPr bwMode="auto">
          <a:xfrm>
            <a:off x="7013734" y="1627347"/>
            <a:ext cx="0" cy="4540568"/>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5" name="Line 29"/>
          <p:cNvSpPr>
            <a:spLocks noChangeShapeType="1"/>
          </p:cNvSpPr>
          <p:nvPr/>
        </p:nvSpPr>
        <p:spPr bwMode="auto">
          <a:xfrm flipV="1">
            <a:off x="634365" y="1968818"/>
            <a:ext cx="8509635" cy="0"/>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6" name="Line 30"/>
          <p:cNvSpPr>
            <a:spLocks noChangeShapeType="1"/>
          </p:cNvSpPr>
          <p:nvPr/>
        </p:nvSpPr>
        <p:spPr bwMode="auto">
          <a:xfrm>
            <a:off x="9029700" y="1625918"/>
            <a:ext cx="0" cy="4540568"/>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7" name="Line 31"/>
          <p:cNvSpPr>
            <a:spLocks noChangeShapeType="1"/>
          </p:cNvSpPr>
          <p:nvPr/>
        </p:nvSpPr>
        <p:spPr bwMode="auto">
          <a:xfrm>
            <a:off x="868680" y="1831658"/>
            <a:ext cx="0" cy="4334828"/>
          </a:xfrm>
          <a:prstGeom prst="line">
            <a:avLst/>
          </a:prstGeom>
          <a:noFill/>
          <a:ln w="9525">
            <a:solidFill>
              <a:srgbClr val="DDDDDD"/>
            </a:solidFill>
            <a:round/>
            <a:headEnd/>
            <a:tailEnd/>
          </a:ln>
        </p:spPr>
        <p:txBody>
          <a:bodyPr/>
          <a:lstStyle/>
          <a:p>
            <a:endParaRPr lang="ko-KR" altLang="en-US">
              <a:solidFill>
                <a:srgbClr val="000000"/>
              </a:solidFill>
            </a:endParaRPr>
          </a:p>
        </p:txBody>
      </p:sp>
      <p:pic>
        <p:nvPicPr>
          <p:cNvPr id="74778" name="Picture 32" descr="WF Rocker"/>
          <p:cNvPicPr>
            <a:picLocks noChangeAspect="1" noChangeArrowheads="1"/>
          </p:cNvPicPr>
          <p:nvPr/>
        </p:nvPicPr>
        <p:blipFill>
          <a:blip r:embed="rId14" cstate="print">
            <a:clrChange>
              <a:clrFrom>
                <a:srgbClr val="FFFFFF"/>
              </a:clrFrom>
              <a:clrTo>
                <a:srgbClr val="FFFFFF">
                  <a:alpha val="0"/>
                </a:srgbClr>
              </a:clrTo>
            </a:clrChange>
          </a:blip>
          <a:srcRect l="17442" t="7185" b="10233"/>
          <a:stretch>
            <a:fillRect/>
          </a:stretch>
        </p:blipFill>
        <p:spPr bwMode="auto">
          <a:xfrm>
            <a:off x="0" y="837248"/>
            <a:ext cx="1623060" cy="1315879"/>
          </a:xfrm>
          <a:prstGeom prst="rect">
            <a:avLst/>
          </a:prstGeom>
          <a:noFill/>
          <a:ln w="9525">
            <a:noFill/>
            <a:miter lim="800000"/>
            <a:headEnd/>
            <a:tailEnd/>
          </a:ln>
        </p:spPr>
      </p:pic>
      <p:sp>
        <p:nvSpPr>
          <p:cNvPr id="74779" name="Text Box 33"/>
          <p:cNvSpPr txBox="1">
            <a:spLocks noChangeArrowheads="1"/>
          </p:cNvSpPr>
          <p:nvPr/>
        </p:nvSpPr>
        <p:spPr bwMode="auto">
          <a:xfrm>
            <a:off x="-51435" y="2356010"/>
            <a:ext cx="1107282" cy="590931"/>
          </a:xfrm>
          <a:prstGeom prst="rect">
            <a:avLst/>
          </a:prstGeom>
          <a:noFill/>
          <a:ln w="9525">
            <a:noFill/>
            <a:miter lim="800000"/>
            <a:headEnd/>
            <a:tailEnd/>
          </a:ln>
        </p:spPr>
        <p:txBody>
          <a:bodyPr>
            <a:spAutoFit/>
          </a:bodyPr>
          <a:lstStyle/>
          <a:p>
            <a:r>
              <a:rPr lang="en-US" altLang="ko-KR" sz="1620" b="1">
                <a:solidFill>
                  <a:srgbClr val="BBE0E3"/>
                </a:solidFill>
                <a:sym typeface="Arial" pitchFamily="34" charset="0"/>
              </a:rPr>
              <a:t>Standard</a:t>
            </a:r>
          </a:p>
          <a:p>
            <a:r>
              <a:rPr lang="en-US" altLang="ko-KR" sz="1620" b="1">
                <a:solidFill>
                  <a:srgbClr val="BBE0E3"/>
                </a:solidFill>
                <a:sym typeface="Arial" pitchFamily="34" charset="0"/>
              </a:rPr>
              <a:t>Blanks</a:t>
            </a:r>
          </a:p>
        </p:txBody>
      </p:sp>
      <p:sp>
        <p:nvSpPr>
          <p:cNvPr id="74780" name="Text Box 34"/>
          <p:cNvSpPr txBox="1">
            <a:spLocks noChangeArrowheads="1"/>
          </p:cNvSpPr>
          <p:nvPr/>
        </p:nvSpPr>
        <p:spPr bwMode="auto">
          <a:xfrm>
            <a:off x="1217754" y="1281590"/>
            <a:ext cx="1710726" cy="646331"/>
          </a:xfrm>
          <a:prstGeom prst="rect">
            <a:avLst/>
          </a:prstGeom>
          <a:noFill/>
          <a:ln w="9525">
            <a:noFill/>
            <a:miter lim="800000"/>
            <a:headEnd/>
            <a:tailEnd/>
          </a:ln>
        </p:spPr>
        <p:txBody>
          <a:bodyPr wrap="none">
            <a:spAutoFit/>
          </a:bodyPr>
          <a:lstStyle/>
          <a:p>
            <a:pPr algn="ctr"/>
            <a:r>
              <a:rPr lang="en-US" altLang="ko-KR" b="1">
                <a:solidFill>
                  <a:srgbClr val="BBE0E3"/>
                </a:solidFill>
                <a:sym typeface="Arial" pitchFamily="34" charset="0"/>
              </a:rPr>
              <a:t> Conventional</a:t>
            </a:r>
          </a:p>
          <a:p>
            <a:pPr algn="ctr"/>
            <a:r>
              <a:rPr lang="en-US" altLang="ko-KR" b="1">
                <a:solidFill>
                  <a:srgbClr val="BBE0E3"/>
                </a:solidFill>
                <a:sym typeface="Arial" pitchFamily="34" charset="0"/>
              </a:rPr>
              <a:t>Stamping</a:t>
            </a:r>
          </a:p>
        </p:txBody>
      </p:sp>
      <p:sp>
        <p:nvSpPr>
          <p:cNvPr id="74781" name="Text Box 35"/>
          <p:cNvSpPr txBox="1">
            <a:spLocks noChangeArrowheads="1"/>
          </p:cNvSpPr>
          <p:nvPr/>
        </p:nvSpPr>
        <p:spPr bwMode="auto">
          <a:xfrm>
            <a:off x="5451039" y="1263015"/>
            <a:ext cx="1107996" cy="646331"/>
          </a:xfrm>
          <a:prstGeom prst="rect">
            <a:avLst/>
          </a:prstGeom>
          <a:noFill/>
          <a:ln w="9525">
            <a:noFill/>
            <a:miter lim="800000"/>
            <a:headEnd/>
            <a:tailEnd/>
          </a:ln>
        </p:spPr>
        <p:txBody>
          <a:bodyPr wrap="none">
            <a:spAutoFit/>
          </a:bodyPr>
          <a:lstStyle/>
          <a:p>
            <a:pPr algn="ctr"/>
            <a:r>
              <a:rPr lang="en-US" altLang="ko-KR" b="1">
                <a:solidFill>
                  <a:srgbClr val="BBE0E3"/>
                </a:solidFill>
                <a:sym typeface="Arial" pitchFamily="34" charset="0"/>
              </a:rPr>
              <a:t> Roll</a:t>
            </a:r>
          </a:p>
          <a:p>
            <a:pPr algn="ctr"/>
            <a:r>
              <a:rPr lang="en-US" altLang="ko-KR" b="1">
                <a:solidFill>
                  <a:srgbClr val="BBE0E3"/>
                </a:solidFill>
                <a:sym typeface="Arial" pitchFamily="34" charset="0"/>
              </a:rPr>
              <a:t>Forming</a:t>
            </a:r>
          </a:p>
        </p:txBody>
      </p:sp>
      <p:sp>
        <p:nvSpPr>
          <p:cNvPr id="74782" name="Text Box 36"/>
          <p:cNvSpPr txBox="1">
            <a:spLocks noChangeArrowheads="1"/>
          </p:cNvSpPr>
          <p:nvPr/>
        </p:nvSpPr>
        <p:spPr bwMode="auto">
          <a:xfrm>
            <a:off x="7056428" y="1560195"/>
            <a:ext cx="1774845" cy="369332"/>
          </a:xfrm>
          <a:prstGeom prst="rect">
            <a:avLst/>
          </a:prstGeom>
          <a:noFill/>
          <a:ln w="9525">
            <a:noFill/>
            <a:miter lim="800000"/>
            <a:headEnd/>
            <a:tailEnd/>
          </a:ln>
        </p:spPr>
        <p:txBody>
          <a:bodyPr wrap="none">
            <a:spAutoFit/>
          </a:bodyPr>
          <a:lstStyle/>
          <a:p>
            <a:pPr algn="ctr"/>
            <a:r>
              <a:rPr lang="en-US" altLang="ko-KR" b="1">
                <a:solidFill>
                  <a:srgbClr val="BBE0E3"/>
                </a:solidFill>
                <a:sym typeface="Arial" pitchFamily="34" charset="0"/>
              </a:rPr>
              <a:t> Hydroforming</a:t>
            </a:r>
          </a:p>
        </p:txBody>
      </p:sp>
      <p:sp>
        <p:nvSpPr>
          <p:cNvPr id="74783" name="Text Box 37"/>
          <p:cNvSpPr txBox="1">
            <a:spLocks noChangeArrowheads="1"/>
          </p:cNvSpPr>
          <p:nvPr/>
        </p:nvSpPr>
        <p:spPr bwMode="auto">
          <a:xfrm>
            <a:off x="3377382" y="1283018"/>
            <a:ext cx="1236237" cy="646331"/>
          </a:xfrm>
          <a:prstGeom prst="rect">
            <a:avLst/>
          </a:prstGeom>
          <a:noFill/>
          <a:ln w="9525">
            <a:noFill/>
            <a:miter lim="800000"/>
            <a:headEnd/>
            <a:tailEnd/>
          </a:ln>
        </p:spPr>
        <p:txBody>
          <a:bodyPr wrap="none">
            <a:spAutoFit/>
          </a:bodyPr>
          <a:lstStyle/>
          <a:p>
            <a:pPr algn="ctr"/>
            <a:r>
              <a:rPr lang="en-US" altLang="ko-KR" b="1">
                <a:solidFill>
                  <a:srgbClr val="BBE0E3"/>
                </a:solidFill>
                <a:sym typeface="Arial" pitchFamily="34" charset="0"/>
              </a:rPr>
              <a:t> Hot</a:t>
            </a:r>
          </a:p>
          <a:p>
            <a:pPr algn="ctr"/>
            <a:r>
              <a:rPr lang="en-US" altLang="ko-KR" b="1">
                <a:solidFill>
                  <a:srgbClr val="BBE0E3"/>
                </a:solidFill>
                <a:sym typeface="Arial" pitchFamily="34" charset="0"/>
              </a:rPr>
              <a:t>Stamping</a:t>
            </a:r>
          </a:p>
        </p:txBody>
      </p:sp>
      <p:sp>
        <p:nvSpPr>
          <p:cNvPr id="74784" name="Rectangle 3"/>
          <p:cNvSpPr>
            <a:spLocks noChangeArrowheads="1"/>
          </p:cNvSpPr>
          <p:nvPr/>
        </p:nvSpPr>
        <p:spPr bwMode="auto">
          <a:xfrm>
            <a:off x="0" y="328613"/>
            <a:ext cx="9144000" cy="507207"/>
          </a:xfrm>
          <a:prstGeom prst="rect">
            <a:avLst/>
          </a:prstGeom>
          <a:noFill/>
          <a:ln w="9525" algn="ctr">
            <a:noFill/>
            <a:miter lim="800000"/>
            <a:headEnd/>
            <a:tailEnd/>
          </a:ln>
        </p:spPr>
        <p:txBody>
          <a:bodyPr lIns="82294" rIns="82294" anchor="ctr"/>
          <a:lstStyle/>
          <a:p>
            <a:pPr algn="ctr"/>
            <a:r>
              <a:rPr lang="en-US" altLang="ko-KR">
                <a:solidFill>
                  <a:srgbClr val="F37021"/>
                </a:solidFill>
                <a:ea typeface="ヒラギノ角ゴ Pro W6"/>
                <a:cs typeface="Arial" pitchFamily="34" charset="0"/>
                <a:sym typeface="Arial" pitchFamily="34" charset="0"/>
              </a:rPr>
              <a:t>Body Structure Sub-System – Rocker Solutions</a:t>
            </a:r>
          </a:p>
        </p:txBody>
      </p:sp>
      <p:sp>
        <p:nvSpPr>
          <p:cNvPr id="622633" name="Text Box 41"/>
          <p:cNvSpPr txBox="1">
            <a:spLocks noChangeArrowheads="1"/>
          </p:cNvSpPr>
          <p:nvPr/>
        </p:nvSpPr>
        <p:spPr bwMode="auto">
          <a:xfrm>
            <a:off x="2386013" y="2983230"/>
            <a:ext cx="914400"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ST</a:t>
            </a:r>
          </a:p>
        </p:txBody>
      </p:sp>
      <p:sp>
        <p:nvSpPr>
          <p:cNvPr id="622634" name="Text Box 42"/>
          <p:cNvSpPr txBox="1">
            <a:spLocks noChangeArrowheads="1"/>
          </p:cNvSpPr>
          <p:nvPr/>
        </p:nvSpPr>
        <p:spPr bwMode="auto">
          <a:xfrm>
            <a:off x="2157413" y="4347687"/>
            <a:ext cx="914400"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ST LWB</a:t>
            </a:r>
          </a:p>
        </p:txBody>
      </p:sp>
      <p:sp>
        <p:nvSpPr>
          <p:cNvPr id="622635" name="Text Box 43"/>
          <p:cNvSpPr txBox="1">
            <a:spLocks noChangeArrowheads="1"/>
          </p:cNvSpPr>
          <p:nvPr/>
        </p:nvSpPr>
        <p:spPr bwMode="auto">
          <a:xfrm>
            <a:off x="2184559" y="5812155"/>
            <a:ext cx="914400"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ST TRB</a:t>
            </a:r>
          </a:p>
        </p:txBody>
      </p:sp>
      <p:sp>
        <p:nvSpPr>
          <p:cNvPr id="622636" name="Text Box 44"/>
          <p:cNvSpPr txBox="1">
            <a:spLocks noChangeArrowheads="1"/>
          </p:cNvSpPr>
          <p:nvPr/>
        </p:nvSpPr>
        <p:spPr bwMode="auto">
          <a:xfrm>
            <a:off x="3940493" y="5817870"/>
            <a:ext cx="1201579"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HST TRB</a:t>
            </a:r>
          </a:p>
        </p:txBody>
      </p:sp>
      <p:sp>
        <p:nvSpPr>
          <p:cNvPr id="622637" name="Text Box 45"/>
          <p:cNvSpPr txBox="1">
            <a:spLocks noChangeArrowheads="1"/>
          </p:cNvSpPr>
          <p:nvPr/>
        </p:nvSpPr>
        <p:spPr bwMode="auto">
          <a:xfrm>
            <a:off x="3936207" y="4373404"/>
            <a:ext cx="1201578"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HST LWB</a:t>
            </a:r>
          </a:p>
        </p:txBody>
      </p:sp>
      <p:sp>
        <p:nvSpPr>
          <p:cNvPr id="622638" name="Text Box 46"/>
          <p:cNvSpPr txBox="1">
            <a:spLocks noChangeArrowheads="1"/>
          </p:cNvSpPr>
          <p:nvPr/>
        </p:nvSpPr>
        <p:spPr bwMode="auto">
          <a:xfrm>
            <a:off x="4190525" y="2950369"/>
            <a:ext cx="1201578"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HST</a:t>
            </a:r>
          </a:p>
        </p:txBody>
      </p:sp>
      <p:sp>
        <p:nvSpPr>
          <p:cNvPr id="622639" name="Text Box 47"/>
          <p:cNvSpPr txBox="1">
            <a:spLocks noChangeArrowheads="1"/>
          </p:cNvSpPr>
          <p:nvPr/>
        </p:nvSpPr>
        <p:spPr bwMode="auto">
          <a:xfrm>
            <a:off x="5789295" y="5797867"/>
            <a:ext cx="1201579"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RF TRB</a:t>
            </a:r>
          </a:p>
        </p:txBody>
      </p:sp>
      <p:sp>
        <p:nvSpPr>
          <p:cNvPr id="622640" name="Text Box 48"/>
          <p:cNvSpPr txBox="1">
            <a:spLocks noChangeArrowheads="1"/>
          </p:cNvSpPr>
          <p:nvPr/>
        </p:nvSpPr>
        <p:spPr bwMode="auto">
          <a:xfrm>
            <a:off x="5807870" y="4354830"/>
            <a:ext cx="1201578"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RF LWB</a:t>
            </a:r>
          </a:p>
        </p:txBody>
      </p:sp>
      <p:sp>
        <p:nvSpPr>
          <p:cNvPr id="622641" name="Text Box 49"/>
          <p:cNvSpPr txBox="1">
            <a:spLocks noChangeArrowheads="1"/>
          </p:cNvSpPr>
          <p:nvPr/>
        </p:nvSpPr>
        <p:spPr bwMode="auto">
          <a:xfrm>
            <a:off x="5783580" y="2968942"/>
            <a:ext cx="1201579"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RF</a:t>
            </a:r>
          </a:p>
        </p:txBody>
      </p:sp>
      <p:sp>
        <p:nvSpPr>
          <p:cNvPr id="622642" name="Text Box 50"/>
          <p:cNvSpPr txBox="1">
            <a:spLocks noChangeArrowheads="1"/>
          </p:cNvSpPr>
          <p:nvPr/>
        </p:nvSpPr>
        <p:spPr bwMode="auto">
          <a:xfrm>
            <a:off x="7768115" y="5790724"/>
            <a:ext cx="1201578"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HF TRB</a:t>
            </a:r>
          </a:p>
        </p:txBody>
      </p:sp>
      <p:sp>
        <p:nvSpPr>
          <p:cNvPr id="622643" name="Text Box 51"/>
          <p:cNvSpPr txBox="1">
            <a:spLocks noChangeArrowheads="1"/>
          </p:cNvSpPr>
          <p:nvPr/>
        </p:nvSpPr>
        <p:spPr bwMode="auto">
          <a:xfrm>
            <a:off x="7852410" y="4360545"/>
            <a:ext cx="1201579"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HF LWB</a:t>
            </a:r>
          </a:p>
        </p:txBody>
      </p:sp>
      <p:sp>
        <p:nvSpPr>
          <p:cNvPr id="622644" name="Text Box 52"/>
          <p:cNvSpPr txBox="1">
            <a:spLocks noChangeArrowheads="1"/>
          </p:cNvSpPr>
          <p:nvPr/>
        </p:nvSpPr>
        <p:spPr bwMode="auto">
          <a:xfrm>
            <a:off x="7839552" y="2950369"/>
            <a:ext cx="1201578"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HF</a:t>
            </a:r>
          </a:p>
        </p:txBody>
      </p:sp>
      <p:sp>
        <p:nvSpPr>
          <p:cNvPr id="52" name="Slide Number Placeholder 51"/>
          <p:cNvSpPr>
            <a:spLocks noGrp="1"/>
          </p:cNvSpPr>
          <p:nvPr>
            <p:ph type="sldNum" sz="quarter" idx="11"/>
          </p:nvPr>
        </p:nvSpPr>
        <p:spPr/>
        <p:txBody>
          <a:bodyPr/>
          <a:lstStyle/>
          <a:p>
            <a:fld id="{016C2086-9D81-48A5-8383-5D6B63739C37}" type="slidenum">
              <a:rPr lang="en-US" altLang="ko-KR">
                <a:solidFill>
                  <a:srgbClr val="000000"/>
                </a:solidFill>
              </a:rPr>
              <a:pPr/>
              <a:t>58</a:t>
            </a:fld>
            <a:endParaRPr lang="en-US" altLang="ko-KR">
              <a:solidFill>
                <a:srgbClr val="000000"/>
              </a:solidFill>
            </a:endParaRPr>
          </a:p>
        </p:txBody>
      </p:sp>
    </p:spTree>
    <p:extLst>
      <p:ext uri="{BB962C8B-B14F-4D97-AF65-F5344CB8AC3E}">
        <p14:creationId xmlns:p14="http://schemas.microsoft.com/office/powerpoint/2010/main" val="127503162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168158" y="1584661"/>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質</a:t>
            </a:r>
          </a:p>
        </p:txBody>
      </p:sp>
      <p:sp>
        <p:nvSpPr>
          <p:cNvPr id="3" name="投影片編號版面配置區 2"/>
          <p:cNvSpPr>
            <a:spLocks noGrp="1"/>
          </p:cNvSpPr>
          <p:nvPr>
            <p:ph type="sldNum" sz="quarter" idx="12"/>
          </p:nvPr>
        </p:nvSpPr>
        <p:spPr>
          <a:xfrm>
            <a:off x="7069076" y="6428647"/>
            <a:ext cx="2057400" cy="365125"/>
          </a:xfrm>
        </p:spPr>
        <p:txBody>
          <a:bodyPr/>
          <a:lstStyle/>
          <a:p>
            <a:pPr>
              <a:defRPr/>
            </a:pPr>
            <a:fld id="{644C971B-7B3E-4CFF-AEF2-4C0C8963922D}" type="slidenum">
              <a:rPr lang="en-US" altLang="zh-TW" smtClean="0">
                <a:solidFill>
                  <a:srgbClr val="000000"/>
                </a:solidFill>
              </a:rPr>
              <a:pPr>
                <a:defRPr/>
              </a:pPr>
              <a:t>59</a:t>
            </a:fld>
            <a:endParaRPr lang="en-US" altLang="zh-TW" dirty="0">
              <a:solidFill>
                <a:srgbClr val="000000"/>
              </a:solidFill>
            </a:endParaRPr>
          </a:p>
        </p:txBody>
      </p:sp>
      <p:sp>
        <p:nvSpPr>
          <p:cNvPr id="9" name="向右箭號 8"/>
          <p:cNvSpPr/>
          <p:nvPr/>
        </p:nvSpPr>
        <p:spPr>
          <a:xfrm>
            <a:off x="1320286" y="1672079"/>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0" name="圓角矩形 9"/>
          <p:cNvSpPr/>
          <p:nvPr/>
        </p:nvSpPr>
        <p:spPr>
          <a:xfrm>
            <a:off x="2135814" y="1600349"/>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形</a:t>
            </a:r>
          </a:p>
        </p:txBody>
      </p:sp>
      <p:sp>
        <p:nvSpPr>
          <p:cNvPr id="11" name="向右箭號 10"/>
          <p:cNvSpPr/>
          <p:nvPr/>
        </p:nvSpPr>
        <p:spPr>
          <a:xfrm>
            <a:off x="3313070" y="1701697"/>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2" name="圓角矩形 11"/>
          <p:cNvSpPr/>
          <p:nvPr/>
        </p:nvSpPr>
        <p:spPr>
          <a:xfrm>
            <a:off x="4128598" y="1629967"/>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貌</a:t>
            </a:r>
          </a:p>
        </p:txBody>
      </p:sp>
      <p:sp>
        <p:nvSpPr>
          <p:cNvPr id="13" name="向右箭號 12"/>
          <p:cNvSpPr/>
          <p:nvPr/>
        </p:nvSpPr>
        <p:spPr>
          <a:xfrm>
            <a:off x="5322002" y="1701697"/>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4" name="圓角矩形 13"/>
          <p:cNvSpPr/>
          <p:nvPr/>
        </p:nvSpPr>
        <p:spPr>
          <a:xfrm>
            <a:off x="6137530" y="1629967"/>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能</a:t>
            </a:r>
          </a:p>
        </p:txBody>
      </p:sp>
      <p:sp>
        <p:nvSpPr>
          <p:cNvPr id="15" name="向右箭號 14"/>
          <p:cNvSpPr/>
          <p:nvPr/>
        </p:nvSpPr>
        <p:spPr>
          <a:xfrm>
            <a:off x="7301714" y="1705090"/>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6" name="圓角矩形 15"/>
          <p:cNvSpPr/>
          <p:nvPr/>
        </p:nvSpPr>
        <p:spPr>
          <a:xfrm>
            <a:off x="8117242" y="1633360"/>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值</a:t>
            </a:r>
          </a:p>
        </p:txBody>
      </p:sp>
      <p:sp>
        <p:nvSpPr>
          <p:cNvPr id="18" name="五角星形 17"/>
          <p:cNvSpPr/>
          <p:nvPr/>
        </p:nvSpPr>
        <p:spPr>
          <a:xfrm>
            <a:off x="4236610" y="689360"/>
            <a:ext cx="792088" cy="7200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向下箭號 18"/>
          <p:cNvSpPr/>
          <p:nvPr/>
        </p:nvSpPr>
        <p:spPr>
          <a:xfrm>
            <a:off x="4440309" y="2406129"/>
            <a:ext cx="384690" cy="7200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20" name="圓角矩形 19"/>
          <p:cNvSpPr/>
          <p:nvPr/>
        </p:nvSpPr>
        <p:spPr>
          <a:xfrm>
            <a:off x="422576" y="3215232"/>
            <a:ext cx="8613920" cy="691232"/>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a:solidFill>
                  <a:srgbClr val="FFFF00"/>
                </a:solidFill>
                <a:latin typeface="標楷體" panose="03000509000000000000" pitchFamily="65" charset="-120"/>
                <a:ea typeface="標楷體" panose="03000509000000000000" pitchFamily="65" charset="-120"/>
              </a:rPr>
              <a:t>金屬質感</a:t>
            </a:r>
            <a:r>
              <a:rPr lang="en-US" altLang="zh-TW" sz="3600" b="1" dirty="0">
                <a:solidFill>
                  <a:srgbClr val="FFFF00"/>
                </a:solidFill>
                <a:latin typeface="標楷體" panose="03000509000000000000" pitchFamily="65" charset="-120"/>
                <a:ea typeface="標楷體" panose="03000509000000000000" pitchFamily="65" charset="-120"/>
              </a:rPr>
              <a:t>-</a:t>
            </a:r>
            <a:r>
              <a:rPr lang="zh-TW" altLang="en-US" sz="3600" b="1" dirty="0">
                <a:solidFill>
                  <a:srgbClr val="FFFF00"/>
                </a:solidFill>
                <a:latin typeface="標楷體" panose="03000509000000000000" pitchFamily="65" charset="-120"/>
                <a:ea typeface="標楷體" panose="03000509000000000000" pitchFamily="65" charset="-120"/>
              </a:rPr>
              <a:t>色彩紋理控制</a:t>
            </a:r>
            <a:r>
              <a:rPr lang="en-US" altLang="zh-TW" sz="3600" b="1" dirty="0">
                <a:solidFill>
                  <a:srgbClr val="FFFF00"/>
                </a:solidFill>
                <a:latin typeface="標楷體" panose="03000509000000000000" pitchFamily="65" charset="-120"/>
                <a:ea typeface="標楷體" panose="03000509000000000000" pitchFamily="65" charset="-120"/>
                <a:sym typeface="Wingdings" panose="05000000000000000000" pitchFamily="2" charset="2"/>
              </a:rPr>
              <a:t></a:t>
            </a:r>
            <a:r>
              <a:rPr lang="zh-TW" altLang="en-US" sz="3600" b="1" dirty="0">
                <a:solidFill>
                  <a:srgbClr val="FFFF00"/>
                </a:solidFill>
                <a:latin typeface="標楷體" panose="03000509000000000000" pitchFamily="65" charset="-120"/>
                <a:ea typeface="標楷體" panose="03000509000000000000" pitchFamily="65" charset="-120"/>
                <a:sym typeface="Wingdings" panose="05000000000000000000" pitchFamily="2" charset="2"/>
              </a:rPr>
              <a:t>機能創造</a:t>
            </a:r>
            <a:endParaRPr lang="zh-TW" altLang="en-US" sz="3600" b="1" dirty="0">
              <a:solidFill>
                <a:srgbClr val="FFFF00"/>
              </a:solidFill>
              <a:latin typeface="標楷體" panose="03000509000000000000" pitchFamily="65" charset="-120"/>
              <a:ea typeface="標楷體" panose="03000509000000000000" pitchFamily="65" charset="-120"/>
            </a:endParaRPr>
          </a:p>
        </p:txBody>
      </p:sp>
      <p:sp>
        <p:nvSpPr>
          <p:cNvPr id="17" name="圓角矩形 16"/>
          <p:cNvSpPr/>
          <p:nvPr/>
        </p:nvSpPr>
        <p:spPr>
          <a:xfrm>
            <a:off x="2145093" y="3995487"/>
            <a:ext cx="1284850"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腐蝕因子</a:t>
            </a:r>
          </a:p>
        </p:txBody>
      </p:sp>
      <p:sp>
        <p:nvSpPr>
          <p:cNvPr id="21" name="圓角矩形 20"/>
          <p:cNvSpPr/>
          <p:nvPr/>
        </p:nvSpPr>
        <p:spPr>
          <a:xfrm>
            <a:off x="3560390" y="3995487"/>
            <a:ext cx="1055752"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鍍膜</a:t>
            </a:r>
          </a:p>
        </p:txBody>
      </p:sp>
      <p:sp>
        <p:nvSpPr>
          <p:cNvPr id="22" name="圓角矩形 21"/>
          <p:cNvSpPr/>
          <p:nvPr/>
        </p:nvSpPr>
        <p:spPr>
          <a:xfrm>
            <a:off x="4746589" y="3995487"/>
            <a:ext cx="1182505"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鍍層</a:t>
            </a:r>
          </a:p>
        </p:txBody>
      </p:sp>
      <p:sp>
        <p:nvSpPr>
          <p:cNvPr id="23" name="圓角矩形 22"/>
          <p:cNvSpPr/>
          <p:nvPr/>
        </p:nvSpPr>
        <p:spPr>
          <a:xfrm>
            <a:off x="6059543" y="3995487"/>
            <a:ext cx="1018911"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塗層</a:t>
            </a:r>
          </a:p>
        </p:txBody>
      </p:sp>
      <p:sp>
        <p:nvSpPr>
          <p:cNvPr id="24" name="圓角矩形 23"/>
          <p:cNvSpPr/>
          <p:nvPr/>
        </p:nvSpPr>
        <p:spPr>
          <a:xfrm>
            <a:off x="2135814" y="4664599"/>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物理</a:t>
            </a:r>
          </a:p>
        </p:txBody>
      </p:sp>
      <p:sp>
        <p:nvSpPr>
          <p:cNvPr id="25" name="圓角矩形 24"/>
          <p:cNvSpPr/>
          <p:nvPr/>
        </p:nvSpPr>
        <p:spPr>
          <a:xfrm>
            <a:off x="2135814" y="5118285"/>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化學</a:t>
            </a:r>
          </a:p>
        </p:txBody>
      </p:sp>
      <p:sp>
        <p:nvSpPr>
          <p:cNvPr id="26" name="圓角矩形 25"/>
          <p:cNvSpPr/>
          <p:nvPr/>
        </p:nvSpPr>
        <p:spPr>
          <a:xfrm>
            <a:off x="2148693" y="5568451"/>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電化學</a:t>
            </a:r>
          </a:p>
        </p:txBody>
      </p:sp>
      <p:sp>
        <p:nvSpPr>
          <p:cNvPr id="27" name="圓角矩形 26"/>
          <p:cNvSpPr/>
          <p:nvPr/>
        </p:nvSpPr>
        <p:spPr>
          <a:xfrm>
            <a:off x="3560390" y="4657587"/>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鍍鋅</a:t>
            </a:r>
          </a:p>
        </p:txBody>
      </p:sp>
      <p:sp>
        <p:nvSpPr>
          <p:cNvPr id="28" name="圓角矩形 27"/>
          <p:cNvSpPr/>
          <p:nvPr/>
        </p:nvSpPr>
        <p:spPr>
          <a:xfrm>
            <a:off x="3560390" y="5104233"/>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鍍鋁</a:t>
            </a:r>
          </a:p>
        </p:txBody>
      </p:sp>
      <p:sp>
        <p:nvSpPr>
          <p:cNvPr id="29" name="圓角矩形 28"/>
          <p:cNvSpPr/>
          <p:nvPr/>
        </p:nvSpPr>
        <p:spPr>
          <a:xfrm>
            <a:off x="3560390" y="5554399"/>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鍍鋁鋅</a:t>
            </a:r>
          </a:p>
        </p:txBody>
      </p:sp>
      <p:sp>
        <p:nvSpPr>
          <p:cNvPr id="30" name="圓角矩形 29"/>
          <p:cNvSpPr/>
          <p:nvPr/>
        </p:nvSpPr>
        <p:spPr>
          <a:xfrm>
            <a:off x="4746588" y="4673988"/>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膜厚</a:t>
            </a:r>
          </a:p>
        </p:txBody>
      </p:sp>
      <p:sp>
        <p:nvSpPr>
          <p:cNvPr id="31" name="圓角矩形 30"/>
          <p:cNvSpPr/>
          <p:nvPr/>
        </p:nvSpPr>
        <p:spPr>
          <a:xfrm>
            <a:off x="4746588" y="5120634"/>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耐蝕測試</a:t>
            </a:r>
          </a:p>
        </p:txBody>
      </p:sp>
      <p:sp>
        <p:nvSpPr>
          <p:cNvPr id="32" name="圓角矩形 31"/>
          <p:cNvSpPr/>
          <p:nvPr/>
        </p:nvSpPr>
        <p:spPr>
          <a:xfrm>
            <a:off x="4746588" y="5570800"/>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壽命</a:t>
            </a:r>
          </a:p>
        </p:txBody>
      </p:sp>
      <p:sp>
        <p:nvSpPr>
          <p:cNvPr id="33" name="圓角矩形 32"/>
          <p:cNvSpPr/>
          <p:nvPr/>
        </p:nvSpPr>
        <p:spPr>
          <a:xfrm>
            <a:off x="6050165" y="4673988"/>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膜厚</a:t>
            </a:r>
          </a:p>
        </p:txBody>
      </p:sp>
      <p:sp>
        <p:nvSpPr>
          <p:cNvPr id="34" name="圓角矩形 33"/>
          <p:cNvSpPr/>
          <p:nvPr/>
        </p:nvSpPr>
        <p:spPr>
          <a:xfrm>
            <a:off x="6050165" y="5120634"/>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結合力</a:t>
            </a:r>
          </a:p>
        </p:txBody>
      </p:sp>
      <p:sp>
        <p:nvSpPr>
          <p:cNvPr id="35" name="圓角矩形 34"/>
          <p:cNvSpPr/>
          <p:nvPr/>
        </p:nvSpPr>
        <p:spPr>
          <a:xfrm>
            <a:off x="6050165" y="5570800"/>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壽命</a:t>
            </a:r>
          </a:p>
        </p:txBody>
      </p:sp>
      <p:sp>
        <p:nvSpPr>
          <p:cNvPr id="36" name="標題 1"/>
          <p:cNvSpPr txBox="1">
            <a:spLocks/>
          </p:cNvSpPr>
          <p:nvPr/>
        </p:nvSpPr>
        <p:spPr bwMode="auto">
          <a:xfrm>
            <a:off x="325509" y="6536"/>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r>
              <a:rPr lang="en-US" altLang="zh-TW" sz="2800" b="1" kern="0" dirty="0">
                <a:solidFill>
                  <a:srgbClr val="0000FF"/>
                </a:solidFill>
                <a:latin typeface="標楷體" panose="03000509000000000000" pitchFamily="65" charset="-120"/>
                <a:ea typeface="標楷體" panose="03000509000000000000" pitchFamily="65" charset="-120"/>
              </a:rPr>
              <a:t>3.</a:t>
            </a:r>
            <a:r>
              <a:rPr lang="zh-TW" altLang="en-US" sz="2800" b="1" kern="0" dirty="0">
                <a:solidFill>
                  <a:srgbClr val="0000FF"/>
                </a:solidFill>
                <a:latin typeface="標楷體" panose="03000509000000000000" pitchFamily="65" charset="-120"/>
                <a:ea typeface="標楷體" panose="03000509000000000000" pitchFamily="65" charset="-120"/>
              </a:rPr>
              <a:t>創新形貌優化</a:t>
            </a:r>
          </a:p>
        </p:txBody>
      </p:sp>
    </p:spTree>
    <p:extLst>
      <p:ext uri="{BB962C8B-B14F-4D97-AF65-F5344CB8AC3E}">
        <p14:creationId xmlns:p14="http://schemas.microsoft.com/office/powerpoint/2010/main" val="1923637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a:t>
            </a:fld>
            <a:endParaRPr lang="zh-TW" altLang="en-US" dirty="0">
              <a:solidFill>
                <a:prstClr val="black">
                  <a:tint val="75000"/>
                </a:prstClr>
              </a:solidFill>
            </a:endParaRPr>
          </a:p>
        </p:txBody>
      </p:sp>
      <p:sp>
        <p:nvSpPr>
          <p:cNvPr id="15" name="矩形 14"/>
          <p:cNvSpPr/>
          <p:nvPr/>
        </p:nvSpPr>
        <p:spPr>
          <a:xfrm>
            <a:off x="168810" y="3588128"/>
            <a:ext cx="8806375" cy="2977738"/>
          </a:xfrm>
          <a:prstGeom prst="rect">
            <a:avLst/>
          </a:prstGeom>
        </p:spPr>
        <p:txBody>
          <a:bodyPr wrap="square">
            <a:spAutoFit/>
          </a:bodyPr>
          <a:lstStyle/>
          <a:p>
            <a:pPr algn="ctr">
              <a:lnSpc>
                <a:spcPts val="2500"/>
              </a:lnSpc>
            </a:pPr>
            <a:r>
              <a:rPr lang="zh-TW" altLang="en-US" kern="100" dirty="0">
                <a:solidFill>
                  <a:prstClr val="black"/>
                </a:solidFill>
                <a:latin typeface="Times New Roman" pitchFamily="18" charset="0"/>
                <a:ea typeface="標楷體"/>
                <a:cs typeface="Times New Roman" pitchFamily="18" charset="0"/>
              </a:rPr>
              <a:t>摘  要</a:t>
            </a:r>
            <a:endParaRPr lang="en-US" altLang="zh-TW" kern="100" dirty="0">
              <a:solidFill>
                <a:prstClr val="black"/>
              </a:solidFill>
              <a:latin typeface="Times New Roman" pitchFamily="18" charset="0"/>
              <a:ea typeface="標楷體"/>
              <a:cs typeface="Times New Roman" pitchFamily="18" charset="0"/>
            </a:endParaRPr>
          </a:p>
          <a:p>
            <a:pPr algn="ctr">
              <a:lnSpc>
                <a:spcPts val="2500"/>
              </a:lnSpc>
            </a:pPr>
            <a:endParaRPr lang="en-US" altLang="zh-TW" kern="100" dirty="0">
              <a:solidFill>
                <a:prstClr val="black"/>
              </a:solidFill>
              <a:latin typeface="Times New Roman" pitchFamily="18" charset="0"/>
              <a:ea typeface="標楷體"/>
              <a:cs typeface="Times New Roman" pitchFamily="18" charset="0"/>
            </a:endParaRPr>
          </a:p>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        高溫、強風、暴雨為熱帶及亞熱帶地區常見的三大環境負荷。本研究提出了</a:t>
            </a:r>
          </a:p>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溫室抵抗環境負荷的設計原理與原則，並依造所在地區的</a:t>
            </a:r>
            <a:r>
              <a:rPr lang="zh-TW" altLang="en-US" kern="100" dirty="0">
                <a:solidFill>
                  <a:prstClr val="black"/>
                </a:solidFill>
                <a:highlight>
                  <a:srgbClr val="FFFF00"/>
                </a:highlight>
                <a:latin typeface="Times New Roman" pitchFamily="18" charset="0"/>
                <a:ea typeface="標楷體"/>
                <a:cs typeface="Times New Roman" pitchFamily="18" charset="0"/>
              </a:rPr>
              <a:t>地形地貌</a:t>
            </a:r>
            <a:r>
              <a:rPr lang="zh-TW" altLang="en-US" kern="100" dirty="0">
                <a:solidFill>
                  <a:prstClr val="black"/>
                </a:solidFill>
                <a:latin typeface="Times New Roman" pitchFamily="18" charset="0"/>
                <a:ea typeface="標楷體"/>
                <a:cs typeface="Times New Roman" pitchFamily="18" charset="0"/>
              </a:rPr>
              <a:t>及</a:t>
            </a:r>
            <a:r>
              <a:rPr lang="zh-TW" altLang="en-US" kern="100" dirty="0">
                <a:solidFill>
                  <a:prstClr val="black"/>
                </a:solidFill>
                <a:highlight>
                  <a:srgbClr val="FFFF00"/>
                </a:highlight>
                <a:latin typeface="Times New Roman" pitchFamily="18" charset="0"/>
                <a:ea typeface="標楷體"/>
                <a:cs typeface="Times New Roman" pitchFamily="18" charset="0"/>
              </a:rPr>
              <a:t>強風暴雨之</a:t>
            </a:r>
          </a:p>
          <a:p>
            <a:pPr marL="84138" indent="366713" algn="just">
              <a:lnSpc>
                <a:spcPts val="2500"/>
              </a:lnSpc>
            </a:pPr>
            <a:r>
              <a:rPr lang="zh-TW" altLang="en-US" kern="100" dirty="0">
                <a:solidFill>
                  <a:prstClr val="black"/>
                </a:solidFill>
                <a:highlight>
                  <a:srgbClr val="FFFF00"/>
                </a:highlight>
                <a:latin typeface="Times New Roman" pitchFamily="18" charset="0"/>
                <a:ea typeface="標楷體"/>
                <a:cs typeface="Times New Roman" pitchFamily="18" charset="0"/>
              </a:rPr>
              <a:t>經驗數據進行溫室外部環境負荷抵抗設計</a:t>
            </a:r>
            <a:r>
              <a:rPr lang="zh-TW" altLang="en-US" kern="100" dirty="0">
                <a:solidFill>
                  <a:prstClr val="black"/>
                </a:solidFill>
                <a:latin typeface="Times New Roman" pitchFamily="18" charset="0"/>
                <a:ea typeface="標楷體"/>
                <a:cs typeface="Times New Roman" pitchFamily="18" charset="0"/>
              </a:rPr>
              <a:t>，並考量溫室內的農作物所需的</a:t>
            </a:r>
            <a:r>
              <a:rPr lang="zh-TW" altLang="en-US" kern="100" dirty="0">
                <a:solidFill>
                  <a:prstClr val="black"/>
                </a:solidFill>
                <a:highlight>
                  <a:srgbClr val="FFFF00"/>
                </a:highlight>
                <a:latin typeface="Times New Roman" pitchFamily="18" charset="0"/>
                <a:ea typeface="標楷體"/>
                <a:cs typeface="Times New Roman" pitchFamily="18" charset="0"/>
              </a:rPr>
              <a:t>作業模</a:t>
            </a:r>
          </a:p>
          <a:p>
            <a:pPr marL="84138" indent="366713" algn="just">
              <a:lnSpc>
                <a:spcPts val="2500"/>
              </a:lnSpc>
            </a:pPr>
            <a:r>
              <a:rPr lang="zh-TW" altLang="en-US" kern="100" dirty="0">
                <a:solidFill>
                  <a:prstClr val="black"/>
                </a:solidFill>
                <a:highlight>
                  <a:srgbClr val="FFFF00"/>
                </a:highlight>
                <a:latin typeface="Times New Roman" pitchFamily="18" charset="0"/>
                <a:ea typeface="標楷體"/>
                <a:cs typeface="Times New Roman" pitchFamily="18" charset="0"/>
              </a:rPr>
              <a:t>式、需求空間動線及溫溼度參數進行溫室的內部環境控制設計</a:t>
            </a:r>
            <a:r>
              <a:rPr lang="zh-TW" altLang="en-US" kern="100" dirty="0">
                <a:solidFill>
                  <a:prstClr val="black"/>
                </a:solidFill>
                <a:latin typeface="Times New Roman" pitchFamily="18" charset="0"/>
                <a:ea typeface="標楷體"/>
                <a:cs typeface="Times New Roman" pitchFamily="18" charset="0"/>
              </a:rPr>
              <a:t>，以完成溫室之總</a:t>
            </a:r>
          </a:p>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體規劃設計。本研究在溫室結構材料上，提出以</a:t>
            </a:r>
            <a:r>
              <a:rPr lang="zh-TW" altLang="en-US" kern="100" dirty="0">
                <a:solidFill>
                  <a:prstClr val="black"/>
                </a:solidFill>
                <a:highlight>
                  <a:srgbClr val="FFFF00"/>
                </a:highlight>
                <a:latin typeface="Times New Roman" pitchFamily="18" charset="0"/>
                <a:ea typeface="標楷體"/>
                <a:cs typeface="Times New Roman" pitchFamily="18" charset="0"/>
              </a:rPr>
              <a:t>材質優化、形狀設計、表面處理</a:t>
            </a:r>
          </a:p>
          <a:p>
            <a:pPr marL="84138" indent="366713" algn="just">
              <a:lnSpc>
                <a:spcPts val="2500"/>
              </a:lnSpc>
            </a:pPr>
            <a:r>
              <a:rPr lang="zh-TW" altLang="en-US" kern="100" dirty="0">
                <a:solidFill>
                  <a:prstClr val="black"/>
                </a:solidFill>
                <a:highlight>
                  <a:srgbClr val="FFFF00"/>
                </a:highlight>
                <a:latin typeface="Times New Roman" pitchFamily="18" charset="0"/>
                <a:ea typeface="標楷體"/>
                <a:cs typeface="Times New Roman" pitchFamily="18" charset="0"/>
              </a:rPr>
              <a:t>等三項材料製程設計與控制技術</a:t>
            </a:r>
            <a:r>
              <a:rPr lang="zh-TW" altLang="en-US" kern="100" dirty="0">
                <a:solidFill>
                  <a:prstClr val="black"/>
                </a:solidFill>
                <a:latin typeface="Times New Roman" pitchFamily="18" charset="0"/>
                <a:ea typeface="標楷體"/>
                <a:cs typeface="Times New Roman" pitchFamily="18" charset="0"/>
              </a:rPr>
              <a:t>，以提升結構材料之結構強度、輕量化省成本及</a:t>
            </a:r>
          </a:p>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高耐蝕壽命性。</a:t>
            </a:r>
            <a:endParaRPr lang="en-US" altLang="zh-TW" b="1" kern="100" dirty="0">
              <a:solidFill>
                <a:srgbClr val="0000FF"/>
              </a:solidFill>
              <a:latin typeface="Times New Roman" pitchFamily="18" charset="0"/>
              <a:ea typeface="標楷體"/>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11" y="695587"/>
            <a:ext cx="53625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1"/>
          <p:cNvSpPr>
            <a:spLocks noGrp="1"/>
          </p:cNvSpPr>
          <p:nvPr>
            <p:ph type="title"/>
          </p:nvPr>
        </p:nvSpPr>
        <p:spPr>
          <a:xfrm>
            <a:off x="28132" y="381242"/>
            <a:ext cx="9144000" cy="561293"/>
          </a:xfrm>
        </p:spPr>
        <p:txBody>
          <a:bodyPr>
            <a:normAutofit/>
          </a:bodyPr>
          <a:lstStyle/>
          <a:p>
            <a:pPr algn="ctr">
              <a:defRPr/>
            </a:pP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農試所施農業升級及產業加值計畫研發成果研討會專刊</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1285574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89" y="1191586"/>
            <a:ext cx="2570082" cy="5020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168031" y="3465684"/>
            <a:ext cx="370614" cy="400110"/>
          </a:xfrm>
          <a:prstGeom prst="rect">
            <a:avLst/>
          </a:prstGeom>
        </p:spPr>
        <p:txBody>
          <a:bodyPr wrap="none">
            <a:spAutoFit/>
          </a:bodyPr>
          <a:lstStyle/>
          <a:p>
            <a:r>
              <a:rPr lang="en-US" altLang="zh-TW" sz="2000" b="1" dirty="0">
                <a:solidFill>
                  <a:prstClr val="black"/>
                </a:solidFill>
                <a:latin typeface="Times New Roman" pitchFamily="18" charset="0"/>
                <a:ea typeface="標楷體" pitchFamily="65" charset="-120"/>
                <a:cs typeface="Times New Roman" pitchFamily="18" charset="0"/>
              </a:rPr>
              <a:t>A</a:t>
            </a:r>
            <a:endParaRPr lang="zh-TW" altLang="en-US" sz="2000" dirty="0">
              <a:solidFill>
                <a:prstClr val="black"/>
              </a:solidFill>
              <a:latin typeface="Times New Roman" pitchFamily="18" charset="0"/>
              <a:cs typeface="Times New Roman" pitchFamily="18" charset="0"/>
            </a:endParaRPr>
          </a:p>
        </p:txBody>
      </p:sp>
      <p:cxnSp>
        <p:nvCxnSpPr>
          <p:cNvPr id="43" name="直線單箭頭接點 42"/>
          <p:cNvCxnSpPr/>
          <p:nvPr/>
        </p:nvCxnSpPr>
        <p:spPr>
          <a:xfrm>
            <a:off x="1519409" y="3650351"/>
            <a:ext cx="413520" cy="21544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192961" y="4318008"/>
            <a:ext cx="370614" cy="400110"/>
          </a:xfrm>
          <a:prstGeom prst="rect">
            <a:avLst/>
          </a:prstGeom>
        </p:spPr>
        <p:txBody>
          <a:bodyPr wrap="none">
            <a:spAutoFit/>
          </a:bodyPr>
          <a:lstStyle/>
          <a:p>
            <a:r>
              <a:rPr lang="en-US" altLang="zh-TW" sz="2000" b="1" dirty="0">
                <a:solidFill>
                  <a:prstClr val="black"/>
                </a:solidFill>
                <a:latin typeface="Times New Roman" pitchFamily="18" charset="0"/>
                <a:cs typeface="Times New Roman" pitchFamily="18" charset="0"/>
              </a:rPr>
              <a:t>C</a:t>
            </a:r>
            <a:endParaRPr lang="zh-TW" altLang="en-US" sz="2000" b="1" dirty="0">
              <a:solidFill>
                <a:prstClr val="black"/>
              </a:solidFill>
              <a:latin typeface="Times New Roman" pitchFamily="18" charset="0"/>
              <a:cs typeface="Times New Roman" pitchFamily="18" charset="0"/>
            </a:endParaRPr>
          </a:p>
        </p:txBody>
      </p:sp>
      <p:cxnSp>
        <p:nvCxnSpPr>
          <p:cNvPr id="45" name="直線單箭頭接點 44"/>
          <p:cNvCxnSpPr/>
          <p:nvPr/>
        </p:nvCxnSpPr>
        <p:spPr>
          <a:xfrm>
            <a:off x="1496631" y="4518063"/>
            <a:ext cx="436298" cy="17502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187267" y="5352063"/>
            <a:ext cx="356188" cy="400110"/>
          </a:xfrm>
          <a:prstGeom prst="rect">
            <a:avLst/>
          </a:prstGeom>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B</a:t>
            </a:r>
            <a:endParaRPr lang="zh-TW" altLang="en-US" sz="2000" dirty="0">
              <a:solidFill>
                <a:srgbClr val="FF0000"/>
              </a:solidFill>
              <a:latin typeface="Times New Roman" pitchFamily="18" charset="0"/>
              <a:cs typeface="Times New Roman" pitchFamily="18" charset="0"/>
            </a:endParaRPr>
          </a:p>
        </p:txBody>
      </p:sp>
      <p:cxnSp>
        <p:nvCxnSpPr>
          <p:cNvPr id="47" name="直線單箭頭接點 46"/>
          <p:cNvCxnSpPr/>
          <p:nvPr/>
        </p:nvCxnSpPr>
        <p:spPr>
          <a:xfrm flipV="1">
            <a:off x="1538645" y="5185459"/>
            <a:ext cx="394284" cy="35127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02488" y="5030702"/>
            <a:ext cx="697627" cy="400110"/>
          </a:xfrm>
          <a:prstGeom prst="rect">
            <a:avLst/>
          </a:prstGeom>
        </p:spPr>
        <p:txBody>
          <a:bodyPr wrap="none">
            <a:spAutoFit/>
          </a:bodyPr>
          <a:lstStyle/>
          <a:p>
            <a:r>
              <a:rPr lang="zh-TW" altLang="en-US" sz="2000" b="1" dirty="0">
                <a:solidFill>
                  <a:srgbClr val="0000FF"/>
                </a:solidFill>
                <a:latin typeface="Times New Roman" pitchFamily="18" charset="0"/>
                <a:ea typeface="標楷體" pitchFamily="65" charset="-120"/>
                <a:cs typeface="Times New Roman" pitchFamily="18" charset="0"/>
              </a:rPr>
              <a:t>土壤</a:t>
            </a:r>
            <a:endParaRPr lang="zh-TW" altLang="en-US" sz="2000" dirty="0">
              <a:solidFill>
                <a:srgbClr val="0000FF"/>
              </a:solidFill>
              <a:latin typeface="Times New Roman" pitchFamily="18" charset="0"/>
              <a:cs typeface="Times New Roman" pitchFamily="18" charset="0"/>
            </a:endParaRPr>
          </a:p>
        </p:txBody>
      </p:sp>
      <p:sp>
        <p:nvSpPr>
          <p:cNvPr id="49" name="矩形 48"/>
          <p:cNvSpPr/>
          <p:nvPr/>
        </p:nvSpPr>
        <p:spPr>
          <a:xfrm>
            <a:off x="97935" y="4052033"/>
            <a:ext cx="697627" cy="400110"/>
          </a:xfrm>
          <a:prstGeom prst="rect">
            <a:avLst/>
          </a:prstGeom>
        </p:spPr>
        <p:txBody>
          <a:bodyPr wrap="none">
            <a:spAutoFit/>
          </a:bodyPr>
          <a:lstStyle/>
          <a:p>
            <a:r>
              <a:rPr lang="zh-TW" altLang="en-US" sz="2000" b="1" dirty="0">
                <a:solidFill>
                  <a:prstClr val="black"/>
                </a:solidFill>
                <a:latin typeface="Times New Roman" pitchFamily="18" charset="0"/>
                <a:ea typeface="標楷體" pitchFamily="65" charset="-120"/>
                <a:cs typeface="Times New Roman" pitchFamily="18" charset="0"/>
              </a:rPr>
              <a:t>大氣</a:t>
            </a:r>
            <a:endParaRPr lang="zh-TW" altLang="en-US" sz="2000" dirty="0">
              <a:solidFill>
                <a:prstClr val="black"/>
              </a:solidFill>
              <a:latin typeface="Times New Roman" pitchFamily="18" charset="0"/>
              <a:cs typeface="Times New Roman" pitchFamily="18" charset="0"/>
            </a:endParaRPr>
          </a:p>
        </p:txBody>
      </p:sp>
      <p:cxnSp>
        <p:nvCxnSpPr>
          <p:cNvPr id="50" name="直線單箭頭接點 49"/>
          <p:cNvCxnSpPr/>
          <p:nvPr/>
        </p:nvCxnSpPr>
        <p:spPr>
          <a:xfrm flipH="1">
            <a:off x="3056000" y="4985404"/>
            <a:ext cx="823828" cy="20005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879828" y="4662238"/>
            <a:ext cx="1627369" cy="646331"/>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化學腐蝕</a:t>
            </a:r>
            <a:endParaRPr lang="en-US" altLang="zh-TW" b="1" dirty="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電位差腐蝕</a:t>
            </a:r>
          </a:p>
        </p:txBody>
      </p:sp>
      <p:cxnSp>
        <p:nvCxnSpPr>
          <p:cNvPr id="51" name="直線單箭頭接點 50"/>
          <p:cNvCxnSpPr/>
          <p:nvPr/>
        </p:nvCxnSpPr>
        <p:spPr>
          <a:xfrm flipH="1">
            <a:off x="3056000" y="4052034"/>
            <a:ext cx="877856" cy="6102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933856" y="3728868"/>
            <a:ext cx="1627369" cy="646331"/>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電位差腐蝕</a:t>
            </a:r>
            <a:endParaRPr lang="en-US" altLang="zh-TW" b="1" dirty="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化學腐蝕</a:t>
            </a:r>
          </a:p>
        </p:txBody>
      </p:sp>
      <p:cxnSp>
        <p:nvCxnSpPr>
          <p:cNvPr id="53" name="直線單箭頭接點 52"/>
          <p:cNvCxnSpPr/>
          <p:nvPr/>
        </p:nvCxnSpPr>
        <p:spPr>
          <a:xfrm flipH="1">
            <a:off x="3056000" y="3159321"/>
            <a:ext cx="877856" cy="6102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933856" y="2836155"/>
            <a:ext cx="1396536" cy="646331"/>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化學腐蝕</a:t>
            </a:r>
            <a:endParaRPr lang="en-US" altLang="zh-TW" b="1" dirty="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物理腐蝕</a:t>
            </a:r>
          </a:p>
        </p:txBody>
      </p:sp>
      <p:cxnSp>
        <p:nvCxnSpPr>
          <p:cNvPr id="55" name="直線單箭頭接點 54"/>
          <p:cNvCxnSpPr>
            <a:stCxn id="56" idx="1"/>
          </p:cNvCxnSpPr>
          <p:nvPr/>
        </p:nvCxnSpPr>
        <p:spPr>
          <a:xfrm flipH="1">
            <a:off x="3040826" y="1376252"/>
            <a:ext cx="839002" cy="43314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879828" y="1191586"/>
            <a:ext cx="1627369" cy="369332"/>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電位差腐蝕</a:t>
            </a:r>
          </a:p>
        </p:txBody>
      </p:sp>
      <p:sp>
        <p:nvSpPr>
          <p:cNvPr id="58" name="矩形 57"/>
          <p:cNvSpPr/>
          <p:nvPr/>
        </p:nvSpPr>
        <p:spPr>
          <a:xfrm>
            <a:off x="1147817" y="1617469"/>
            <a:ext cx="370614" cy="400110"/>
          </a:xfrm>
          <a:prstGeom prst="rect">
            <a:avLst/>
          </a:prstGeom>
        </p:spPr>
        <p:txBody>
          <a:bodyPr wrap="none">
            <a:spAutoFit/>
          </a:bodyPr>
          <a:lstStyle/>
          <a:p>
            <a:r>
              <a:rPr lang="en-US" altLang="zh-TW" sz="2000" b="1" dirty="0">
                <a:solidFill>
                  <a:prstClr val="black"/>
                </a:solidFill>
                <a:latin typeface="Times New Roman" pitchFamily="18" charset="0"/>
                <a:cs typeface="Times New Roman" pitchFamily="18" charset="0"/>
              </a:rPr>
              <a:t>D</a:t>
            </a:r>
            <a:endParaRPr lang="zh-TW" altLang="en-US" sz="2000" b="1" dirty="0">
              <a:solidFill>
                <a:prstClr val="black"/>
              </a:solidFill>
              <a:latin typeface="Times New Roman" pitchFamily="18" charset="0"/>
              <a:cs typeface="Times New Roman" pitchFamily="18" charset="0"/>
            </a:endParaRPr>
          </a:p>
        </p:txBody>
      </p:sp>
      <p:cxnSp>
        <p:nvCxnSpPr>
          <p:cNvPr id="61" name="直線單箭頭接點 60"/>
          <p:cNvCxnSpPr>
            <a:stCxn id="58" idx="3"/>
          </p:cNvCxnSpPr>
          <p:nvPr/>
        </p:nvCxnSpPr>
        <p:spPr>
          <a:xfrm>
            <a:off x="1518431" y="1817524"/>
            <a:ext cx="912425" cy="101863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H="1">
            <a:off x="2599668" y="2210590"/>
            <a:ext cx="1277276" cy="6255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3879828" y="2017579"/>
            <a:ext cx="1627369" cy="369332"/>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電位差腐蝕</a:t>
            </a:r>
          </a:p>
        </p:txBody>
      </p:sp>
      <p:sp>
        <p:nvSpPr>
          <p:cNvPr id="24" name="矩形 23"/>
          <p:cNvSpPr/>
          <p:nvPr/>
        </p:nvSpPr>
        <p:spPr>
          <a:xfrm>
            <a:off x="3088397" y="305322"/>
            <a:ext cx="2418800" cy="461665"/>
          </a:xfrm>
          <a:prstGeom prst="rect">
            <a:avLst/>
          </a:prstGeom>
        </p:spPr>
        <p:txBody>
          <a:bodyPr wrap="square">
            <a:spAutoFit/>
          </a:bodyPr>
          <a:lstStyle/>
          <a:p>
            <a:pPr algn="ctr"/>
            <a:r>
              <a:rPr lang="zh-TW" altLang="en-US" sz="2400" b="1" dirty="0">
                <a:solidFill>
                  <a:srgbClr val="0000FF"/>
                </a:solidFill>
                <a:latin typeface="標楷體" panose="03000509000000000000" pitchFamily="65" charset="-120"/>
                <a:ea typeface="標楷體" panose="03000509000000000000" pitchFamily="65" charset="-120"/>
              </a:rPr>
              <a:t>防蝕技術分析</a:t>
            </a:r>
            <a:endParaRPr lang="zh-TW" altLang="en-US" sz="2400" dirty="0">
              <a:solidFill>
                <a:prstClr val="black"/>
              </a:solidFill>
            </a:endParaRPr>
          </a:p>
        </p:txBody>
      </p:sp>
      <p:pic>
        <p:nvPicPr>
          <p:cNvPr id="25" name="圖片 24"/>
          <p:cNvPicPr>
            <a:picLocks noChangeAspect="1"/>
          </p:cNvPicPr>
          <p:nvPr/>
        </p:nvPicPr>
        <p:blipFill>
          <a:blip r:embed="rId3"/>
          <a:stretch>
            <a:fillRect/>
          </a:stretch>
        </p:blipFill>
        <p:spPr>
          <a:xfrm>
            <a:off x="6605533" y="2488020"/>
            <a:ext cx="1048358" cy="1980231"/>
          </a:xfrm>
          <a:prstGeom prst="rect">
            <a:avLst/>
          </a:prstGeom>
        </p:spPr>
      </p:pic>
      <p:cxnSp>
        <p:nvCxnSpPr>
          <p:cNvPr id="26" name="直線單箭頭接點 25"/>
          <p:cNvCxnSpPr/>
          <p:nvPr/>
        </p:nvCxnSpPr>
        <p:spPr>
          <a:xfrm flipV="1">
            <a:off x="7421053" y="3815717"/>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825541" y="3329417"/>
            <a:ext cx="802506" cy="923330"/>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底漆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8" name="直線單箭頭接點 27"/>
          <p:cNvCxnSpPr/>
          <p:nvPr/>
        </p:nvCxnSpPr>
        <p:spPr>
          <a:xfrm flipV="1">
            <a:off x="7421053" y="3125479"/>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673856" y="2908984"/>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0" name="直線單箭頭接點 29"/>
          <p:cNvCxnSpPr/>
          <p:nvPr/>
        </p:nvCxnSpPr>
        <p:spPr>
          <a:xfrm flipV="1">
            <a:off x="7414127" y="4353118"/>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670083" y="4190533"/>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土壤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左大括弧 31"/>
          <p:cNvSpPr/>
          <p:nvPr/>
        </p:nvSpPr>
        <p:spPr>
          <a:xfrm>
            <a:off x="7792496" y="3423458"/>
            <a:ext cx="197404" cy="7800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endParaRPr>
          </a:p>
        </p:txBody>
      </p:sp>
      <p:sp>
        <p:nvSpPr>
          <p:cNvPr id="3" name="向右箭號 2"/>
          <p:cNvSpPr/>
          <p:nvPr/>
        </p:nvSpPr>
        <p:spPr>
          <a:xfrm>
            <a:off x="5757650" y="3012188"/>
            <a:ext cx="420624" cy="51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2208422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938337"/>
            <a:ext cx="8352928" cy="646331"/>
          </a:xfrm>
          <a:prstGeom prst="rect">
            <a:avLst/>
          </a:prstGeom>
        </p:spPr>
        <p:txBody>
          <a:bodyPr wrap="square">
            <a:spAutoFit/>
          </a:bodyPr>
          <a:lstStyle/>
          <a:p>
            <a:pPr>
              <a:defRPr/>
            </a:pP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溫室結構件鍍鋅鋼管於插入土內的部分，常因土壤化學腐蝕及電位腐蝕，造成耐蝕年限降低，應力破壞點常在此發生。</a:t>
            </a:r>
            <a:endPar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endParaRPr>
          </a:p>
        </p:txBody>
      </p:sp>
      <p:sp>
        <p:nvSpPr>
          <p:cNvPr id="27" name="矩形 26"/>
          <p:cNvSpPr/>
          <p:nvPr/>
        </p:nvSpPr>
        <p:spPr>
          <a:xfrm>
            <a:off x="783332" y="3880953"/>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溫室用鍍鋅鋼管多年使用照</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3"/>
          <a:stretch>
            <a:fillRect/>
          </a:stretch>
        </p:blipFill>
        <p:spPr>
          <a:xfrm>
            <a:off x="917883" y="1641263"/>
            <a:ext cx="2745229" cy="2289743"/>
          </a:xfrm>
          <a:prstGeom prst="rect">
            <a:avLst/>
          </a:prstGeom>
        </p:spPr>
      </p:pic>
      <p:pic>
        <p:nvPicPr>
          <p:cNvPr id="7" name="圖片 6"/>
          <p:cNvPicPr>
            <a:picLocks noChangeAspect="1"/>
          </p:cNvPicPr>
          <p:nvPr/>
        </p:nvPicPr>
        <p:blipFill>
          <a:blip r:embed="rId4"/>
          <a:stretch>
            <a:fillRect/>
          </a:stretch>
        </p:blipFill>
        <p:spPr>
          <a:xfrm>
            <a:off x="4323278" y="1641263"/>
            <a:ext cx="1957010" cy="2239690"/>
          </a:xfrm>
          <a:prstGeom prst="rect">
            <a:avLst/>
          </a:prstGeom>
        </p:spPr>
      </p:pic>
      <p:cxnSp>
        <p:nvCxnSpPr>
          <p:cNvPr id="17" name="直線單箭頭接點 16"/>
          <p:cNvCxnSpPr>
            <a:stCxn id="22" idx="3"/>
            <a:endCxn id="7" idx="1"/>
          </p:cNvCxnSpPr>
          <p:nvPr/>
        </p:nvCxnSpPr>
        <p:spPr>
          <a:xfrm flipV="1">
            <a:off x="1474474" y="2761108"/>
            <a:ext cx="2848804" cy="8864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25523" y="3364045"/>
            <a:ext cx="548951" cy="566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9" name="矩形 28"/>
          <p:cNvSpPr/>
          <p:nvPr/>
        </p:nvSpPr>
        <p:spPr>
          <a:xfrm>
            <a:off x="4315147" y="3885693"/>
            <a:ext cx="2061162"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鍍鋅鋼管腐蝕處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3" name="圖片 22"/>
          <p:cNvPicPr>
            <a:picLocks noChangeAspect="1"/>
          </p:cNvPicPr>
          <p:nvPr/>
        </p:nvPicPr>
        <p:blipFill>
          <a:blip r:embed="rId5"/>
          <a:stretch>
            <a:fillRect/>
          </a:stretch>
        </p:blipFill>
        <p:spPr>
          <a:xfrm>
            <a:off x="908788" y="4267200"/>
            <a:ext cx="1987826" cy="2210883"/>
          </a:xfrm>
          <a:prstGeom prst="rect">
            <a:avLst/>
          </a:prstGeom>
        </p:spPr>
      </p:pic>
      <p:pic>
        <p:nvPicPr>
          <p:cNvPr id="24" name="圖片 23"/>
          <p:cNvPicPr>
            <a:picLocks noChangeAspect="1"/>
          </p:cNvPicPr>
          <p:nvPr/>
        </p:nvPicPr>
        <p:blipFill>
          <a:blip r:embed="rId6"/>
          <a:stretch>
            <a:fillRect/>
          </a:stretch>
        </p:blipFill>
        <p:spPr>
          <a:xfrm>
            <a:off x="3583338" y="4454841"/>
            <a:ext cx="2749188" cy="1835599"/>
          </a:xfrm>
          <a:prstGeom prst="rect">
            <a:avLst/>
          </a:prstGeom>
        </p:spPr>
      </p:pic>
      <p:pic>
        <p:nvPicPr>
          <p:cNvPr id="30" name="圖片 29"/>
          <p:cNvPicPr>
            <a:picLocks noChangeAspect="1"/>
          </p:cNvPicPr>
          <p:nvPr/>
        </p:nvPicPr>
        <p:blipFill>
          <a:blip r:embed="rId7"/>
          <a:stretch>
            <a:fillRect/>
          </a:stretch>
        </p:blipFill>
        <p:spPr>
          <a:xfrm>
            <a:off x="6979238" y="4548063"/>
            <a:ext cx="1769226" cy="1604322"/>
          </a:xfrm>
          <a:prstGeom prst="rect">
            <a:avLst/>
          </a:prstGeom>
        </p:spPr>
      </p:pic>
      <p:sp>
        <p:nvSpPr>
          <p:cNvPr id="38" name="矩形 37"/>
          <p:cNvSpPr/>
          <p:nvPr/>
        </p:nvSpPr>
        <p:spPr>
          <a:xfrm>
            <a:off x="6797557" y="3883929"/>
            <a:ext cx="1950907"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結構件塗層處理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0" name="矩形 39"/>
          <p:cNvSpPr/>
          <p:nvPr/>
        </p:nvSpPr>
        <p:spPr>
          <a:xfrm>
            <a:off x="416428" y="6428505"/>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不鏽鋼圍籬受颱吹襲傾倒</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 name="矩形 40"/>
          <p:cNvSpPr/>
          <p:nvPr/>
        </p:nvSpPr>
        <p:spPr>
          <a:xfrm>
            <a:off x="3424949" y="6282116"/>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結構破壞點為地基接合處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42" name="直線單箭頭接點 41"/>
          <p:cNvCxnSpPr>
            <a:stCxn id="43" idx="3"/>
          </p:cNvCxnSpPr>
          <p:nvPr/>
        </p:nvCxnSpPr>
        <p:spPr>
          <a:xfrm flipV="1">
            <a:off x="1537252" y="4675415"/>
            <a:ext cx="2769291" cy="6665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908789" y="5128520"/>
            <a:ext cx="628463" cy="426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45" name="直線單箭頭接點 44"/>
          <p:cNvCxnSpPr>
            <a:stCxn id="46" idx="3"/>
            <a:endCxn id="30" idx="1"/>
          </p:cNvCxnSpPr>
          <p:nvPr/>
        </p:nvCxnSpPr>
        <p:spPr>
          <a:xfrm flipV="1">
            <a:off x="5685183" y="5350224"/>
            <a:ext cx="1294055" cy="270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60050" y="5502736"/>
            <a:ext cx="325133" cy="235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0" name="矩形 49"/>
          <p:cNvSpPr/>
          <p:nvPr/>
        </p:nvSpPr>
        <p:spPr>
          <a:xfrm>
            <a:off x="6829167" y="6155361"/>
            <a:ext cx="2069368"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地基接合處易銹蝕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1" name="圖片 50"/>
          <p:cNvPicPr>
            <a:picLocks noChangeAspect="1"/>
          </p:cNvPicPr>
          <p:nvPr/>
        </p:nvPicPr>
        <p:blipFill>
          <a:blip r:embed="rId8"/>
          <a:stretch>
            <a:fillRect/>
          </a:stretch>
        </p:blipFill>
        <p:spPr>
          <a:xfrm>
            <a:off x="6797557" y="1667294"/>
            <a:ext cx="1048358" cy="1980231"/>
          </a:xfrm>
          <a:prstGeom prst="rect">
            <a:avLst/>
          </a:prstGeom>
        </p:spPr>
      </p:pic>
      <p:cxnSp>
        <p:nvCxnSpPr>
          <p:cNvPr id="52" name="直線單箭頭接點 51"/>
          <p:cNvCxnSpPr/>
          <p:nvPr/>
        </p:nvCxnSpPr>
        <p:spPr>
          <a:xfrm flipV="1">
            <a:off x="7613077" y="2994991"/>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8017565" y="2508691"/>
            <a:ext cx="802506" cy="923330"/>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底漆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59" name="直線單箭頭接點 58"/>
          <p:cNvCxnSpPr/>
          <p:nvPr/>
        </p:nvCxnSpPr>
        <p:spPr>
          <a:xfrm flipV="1">
            <a:off x="7613077" y="2304753"/>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865880" y="2088258"/>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61" name="直線單箭頭接點 60"/>
          <p:cNvCxnSpPr/>
          <p:nvPr/>
        </p:nvCxnSpPr>
        <p:spPr>
          <a:xfrm flipV="1">
            <a:off x="7606151" y="3532392"/>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862107" y="3369807"/>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土壤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3" name="左大括弧 62"/>
          <p:cNvSpPr/>
          <p:nvPr/>
        </p:nvSpPr>
        <p:spPr>
          <a:xfrm>
            <a:off x="7984520" y="2602732"/>
            <a:ext cx="197404" cy="7800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61</a:t>
            </a:fld>
            <a:endParaRPr lang="zh-TW" altLang="en-US">
              <a:solidFill>
                <a:prstClr val="black">
                  <a:tint val="75000"/>
                </a:prstClr>
              </a:solidFill>
            </a:endParaRPr>
          </a:p>
        </p:txBody>
      </p:sp>
      <p:sp>
        <p:nvSpPr>
          <p:cNvPr id="31" name="矩形 30"/>
          <p:cNvSpPr/>
          <p:nvPr/>
        </p:nvSpPr>
        <p:spPr>
          <a:xfrm>
            <a:off x="395536" y="366226"/>
            <a:ext cx="8496944" cy="461665"/>
          </a:xfrm>
          <a:prstGeom prst="rect">
            <a:avLst/>
          </a:prstGeom>
        </p:spPr>
        <p:txBody>
          <a:bodyPr wrap="square">
            <a:spAutoFit/>
          </a:bodyPr>
          <a:lstStyle/>
          <a:p>
            <a:pPr>
              <a:defRPr/>
            </a:pPr>
            <a:r>
              <a:rPr lang="zh-TW" altLang="en-US" sz="2400" kern="1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kern="1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sz="2400" kern="1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 溫室結構材料破損分析與耐蝕處理設計 </a:t>
            </a:r>
            <a:r>
              <a:rPr lang="en-US" altLang="zh-TW" sz="2400" kern="1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kern="1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 </a:t>
            </a:r>
            <a:endParaRPr lang="en-US" altLang="zh-TW" sz="2400" kern="1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67666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186804" y="1584661"/>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質</a:t>
            </a:r>
          </a:p>
        </p:txBody>
      </p:sp>
      <p:sp>
        <p:nvSpPr>
          <p:cNvPr id="3" name="投影片編號版面配置區 2"/>
          <p:cNvSpPr>
            <a:spLocks noGrp="1"/>
          </p:cNvSpPr>
          <p:nvPr>
            <p:ph type="sldNum" sz="quarter" idx="12"/>
          </p:nvPr>
        </p:nvSpPr>
        <p:spPr/>
        <p:txBody>
          <a:bodyPr/>
          <a:lstStyle/>
          <a:p>
            <a:pPr>
              <a:defRPr/>
            </a:pPr>
            <a:fld id="{644C971B-7B3E-4CFF-AEF2-4C0C8963922D}" type="slidenum">
              <a:rPr lang="en-US" altLang="zh-TW" smtClean="0">
                <a:solidFill>
                  <a:srgbClr val="000000"/>
                </a:solidFill>
              </a:rPr>
              <a:pPr>
                <a:defRPr/>
              </a:pPr>
              <a:t>62</a:t>
            </a:fld>
            <a:endParaRPr lang="en-US" altLang="zh-TW">
              <a:solidFill>
                <a:srgbClr val="000000"/>
              </a:solidFill>
            </a:endParaRPr>
          </a:p>
        </p:txBody>
      </p:sp>
      <p:sp>
        <p:nvSpPr>
          <p:cNvPr id="9" name="向右箭號 8"/>
          <p:cNvSpPr/>
          <p:nvPr/>
        </p:nvSpPr>
        <p:spPr>
          <a:xfrm>
            <a:off x="1338932" y="1672079"/>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0" name="圓角矩形 9"/>
          <p:cNvSpPr/>
          <p:nvPr/>
        </p:nvSpPr>
        <p:spPr>
          <a:xfrm>
            <a:off x="2154460" y="1600349"/>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形</a:t>
            </a:r>
          </a:p>
        </p:txBody>
      </p:sp>
      <p:sp>
        <p:nvSpPr>
          <p:cNvPr id="11" name="向右箭號 10"/>
          <p:cNvSpPr/>
          <p:nvPr/>
        </p:nvSpPr>
        <p:spPr>
          <a:xfrm>
            <a:off x="3331716" y="1701697"/>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2" name="圓角矩形 11"/>
          <p:cNvSpPr/>
          <p:nvPr/>
        </p:nvSpPr>
        <p:spPr>
          <a:xfrm>
            <a:off x="4147244" y="1629967"/>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貌</a:t>
            </a:r>
          </a:p>
        </p:txBody>
      </p:sp>
      <p:sp>
        <p:nvSpPr>
          <p:cNvPr id="13" name="向右箭號 12"/>
          <p:cNvSpPr/>
          <p:nvPr/>
        </p:nvSpPr>
        <p:spPr>
          <a:xfrm>
            <a:off x="5340648" y="1701697"/>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4" name="圓角矩形 13"/>
          <p:cNvSpPr/>
          <p:nvPr/>
        </p:nvSpPr>
        <p:spPr>
          <a:xfrm>
            <a:off x="6156176" y="1629967"/>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能</a:t>
            </a:r>
          </a:p>
        </p:txBody>
      </p:sp>
      <p:sp>
        <p:nvSpPr>
          <p:cNvPr id="15" name="向右箭號 14"/>
          <p:cNvSpPr/>
          <p:nvPr/>
        </p:nvSpPr>
        <p:spPr>
          <a:xfrm>
            <a:off x="7320360" y="1705090"/>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6" name="圓角矩形 15"/>
          <p:cNvSpPr/>
          <p:nvPr/>
        </p:nvSpPr>
        <p:spPr>
          <a:xfrm>
            <a:off x="8135888" y="1633360"/>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值</a:t>
            </a:r>
          </a:p>
        </p:txBody>
      </p:sp>
      <p:sp>
        <p:nvSpPr>
          <p:cNvPr id="18" name="五角星形 17"/>
          <p:cNvSpPr/>
          <p:nvPr/>
        </p:nvSpPr>
        <p:spPr>
          <a:xfrm>
            <a:off x="6264188" y="865133"/>
            <a:ext cx="792088" cy="7200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向下箭號 18"/>
          <p:cNvSpPr/>
          <p:nvPr/>
        </p:nvSpPr>
        <p:spPr>
          <a:xfrm>
            <a:off x="6467887" y="2475853"/>
            <a:ext cx="384690" cy="7200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20" name="圓角矩形 19"/>
          <p:cNvSpPr/>
          <p:nvPr/>
        </p:nvSpPr>
        <p:spPr>
          <a:xfrm>
            <a:off x="328099" y="3350587"/>
            <a:ext cx="8646402" cy="691232"/>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FFFF00"/>
                </a:solidFill>
                <a:latin typeface="標楷體" panose="03000509000000000000" pitchFamily="65" charset="-120"/>
                <a:ea typeface="標楷體" panose="03000509000000000000" pitchFamily="65" charset="-120"/>
              </a:rPr>
              <a:t>材料</a:t>
            </a:r>
            <a:r>
              <a:rPr lang="en-US" altLang="zh-TW" sz="4800" b="1" dirty="0">
                <a:solidFill>
                  <a:srgbClr val="FFFF00"/>
                </a:solidFill>
                <a:latin typeface="標楷體" panose="03000509000000000000" pitchFamily="65" charset="-120"/>
                <a:ea typeface="標楷體" panose="03000509000000000000" pitchFamily="65" charset="-120"/>
                <a:sym typeface="Wingdings" panose="05000000000000000000" pitchFamily="2" charset="2"/>
              </a:rPr>
              <a:t></a:t>
            </a:r>
            <a:r>
              <a:rPr lang="zh-TW" altLang="en-US" sz="4800" b="1" dirty="0">
                <a:solidFill>
                  <a:srgbClr val="FFFF00"/>
                </a:solidFill>
                <a:latin typeface="標楷體" panose="03000509000000000000" pitchFamily="65" charset="-120"/>
                <a:ea typeface="標楷體" panose="03000509000000000000" pitchFamily="65" charset="-120"/>
              </a:rPr>
              <a:t>製程</a:t>
            </a:r>
            <a:r>
              <a:rPr lang="en-US" altLang="zh-TW" sz="4800" b="1" dirty="0">
                <a:solidFill>
                  <a:srgbClr val="FFFF00"/>
                </a:solidFill>
                <a:latin typeface="標楷體" panose="03000509000000000000" pitchFamily="65" charset="-120"/>
                <a:ea typeface="標楷體" panose="03000509000000000000" pitchFamily="65" charset="-120"/>
                <a:sym typeface="Wingdings" panose="05000000000000000000" pitchFamily="2" charset="2"/>
              </a:rPr>
              <a:t></a:t>
            </a:r>
            <a:r>
              <a:rPr lang="zh-TW" altLang="en-US" sz="4800" b="1" dirty="0">
                <a:solidFill>
                  <a:srgbClr val="FFFF00"/>
                </a:solidFill>
                <a:latin typeface="標楷體" panose="03000509000000000000" pitchFamily="65" charset="-120"/>
                <a:ea typeface="標楷體" panose="03000509000000000000" pitchFamily="65" charset="-120"/>
                <a:sym typeface="Wingdings" panose="05000000000000000000" pitchFamily="2" charset="2"/>
              </a:rPr>
              <a:t>組織</a:t>
            </a:r>
            <a:r>
              <a:rPr lang="en-US" altLang="zh-TW" sz="4800" b="1" dirty="0">
                <a:solidFill>
                  <a:srgbClr val="FFFF00"/>
                </a:solidFill>
                <a:latin typeface="標楷體" panose="03000509000000000000" pitchFamily="65" charset="-120"/>
                <a:ea typeface="標楷體" panose="03000509000000000000" pitchFamily="65" charset="-120"/>
                <a:sym typeface="Wingdings" panose="05000000000000000000" pitchFamily="2" charset="2"/>
              </a:rPr>
              <a:t></a:t>
            </a:r>
            <a:r>
              <a:rPr lang="zh-TW" altLang="en-US" sz="4800" b="1" dirty="0">
                <a:solidFill>
                  <a:srgbClr val="FFFF00"/>
                </a:solidFill>
                <a:latin typeface="標楷體" panose="03000509000000000000" pitchFamily="65" charset="-120"/>
                <a:ea typeface="標楷體" panose="03000509000000000000" pitchFamily="65" charset="-120"/>
                <a:sym typeface="Wingdings" panose="05000000000000000000" pitchFamily="2" charset="2"/>
              </a:rPr>
              <a:t>性能</a:t>
            </a:r>
            <a:r>
              <a:rPr lang="zh-TW" altLang="en-US" sz="4800" b="1" dirty="0">
                <a:solidFill>
                  <a:srgbClr val="FFFF00"/>
                </a:solidFill>
                <a:latin typeface="標楷體" panose="03000509000000000000" pitchFamily="65" charset="-120"/>
                <a:ea typeface="標楷體" panose="03000509000000000000" pitchFamily="65" charset="-120"/>
              </a:rPr>
              <a:t>控制</a:t>
            </a:r>
          </a:p>
        </p:txBody>
      </p:sp>
      <p:sp>
        <p:nvSpPr>
          <p:cNvPr id="21" name="圓角矩形 20"/>
          <p:cNvSpPr/>
          <p:nvPr/>
        </p:nvSpPr>
        <p:spPr>
          <a:xfrm>
            <a:off x="7013278" y="4121320"/>
            <a:ext cx="1285675"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產品機能</a:t>
            </a:r>
          </a:p>
        </p:txBody>
      </p:sp>
      <p:sp>
        <p:nvSpPr>
          <p:cNvPr id="22" name="圓角矩形 21"/>
          <p:cNvSpPr/>
          <p:nvPr/>
        </p:nvSpPr>
        <p:spPr>
          <a:xfrm>
            <a:off x="4315937" y="4147399"/>
            <a:ext cx="1212199"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機械性能</a:t>
            </a:r>
          </a:p>
        </p:txBody>
      </p:sp>
      <p:sp>
        <p:nvSpPr>
          <p:cNvPr id="29" name="圓角矩形 28"/>
          <p:cNvSpPr/>
          <p:nvPr/>
        </p:nvSpPr>
        <p:spPr>
          <a:xfrm>
            <a:off x="2836484" y="4678818"/>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降伏強度</a:t>
            </a:r>
            <a:r>
              <a:rPr lang="en-US" altLang="zh-TW" b="1" dirty="0">
                <a:solidFill>
                  <a:prstClr val="black"/>
                </a:solidFill>
                <a:latin typeface="Times New Roman" pitchFamily="18" charset="0"/>
                <a:ea typeface="標楷體" pitchFamily="65" charset="-120"/>
                <a:cs typeface="Times New Roman" pitchFamily="18" charset="0"/>
              </a:rPr>
              <a:t>A</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0" name="圓角矩形 29"/>
          <p:cNvSpPr/>
          <p:nvPr/>
        </p:nvSpPr>
        <p:spPr>
          <a:xfrm>
            <a:off x="2836484" y="5042581"/>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抗拉強度</a:t>
            </a:r>
            <a:r>
              <a:rPr lang="en-US" altLang="zh-TW" b="1" dirty="0">
                <a:solidFill>
                  <a:prstClr val="black"/>
                </a:solidFill>
                <a:latin typeface="Times New Roman" pitchFamily="18" charset="0"/>
                <a:ea typeface="標楷體" pitchFamily="65" charset="-120"/>
                <a:cs typeface="Times New Roman" pitchFamily="18" charset="0"/>
              </a:rPr>
              <a:t>B</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1" name="圓角矩形 30"/>
          <p:cNvSpPr/>
          <p:nvPr/>
        </p:nvSpPr>
        <p:spPr>
          <a:xfrm>
            <a:off x="4415630" y="5124999"/>
            <a:ext cx="1167180" cy="293273"/>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延伸率</a:t>
            </a:r>
          </a:p>
        </p:txBody>
      </p:sp>
      <p:sp>
        <p:nvSpPr>
          <p:cNvPr id="32" name="圓角矩形 31"/>
          <p:cNvSpPr/>
          <p:nvPr/>
        </p:nvSpPr>
        <p:spPr>
          <a:xfrm>
            <a:off x="2826394" y="5418272"/>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B/A</a:t>
            </a:r>
            <a:r>
              <a:rPr lang="zh-TW" altLang="en-US" b="1" dirty="0">
                <a:solidFill>
                  <a:prstClr val="black"/>
                </a:solidFill>
                <a:latin typeface="Times New Roman" pitchFamily="18" charset="0"/>
                <a:ea typeface="標楷體" pitchFamily="65" charset="-120"/>
                <a:cs typeface="Times New Roman" pitchFamily="18" charset="0"/>
              </a:rPr>
              <a:t>比值</a:t>
            </a:r>
          </a:p>
        </p:txBody>
      </p:sp>
      <p:sp>
        <p:nvSpPr>
          <p:cNvPr id="40" name="圓角矩形 39"/>
          <p:cNvSpPr/>
          <p:nvPr/>
        </p:nvSpPr>
        <p:spPr>
          <a:xfrm>
            <a:off x="5782296" y="4909353"/>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耐蝕測試</a:t>
            </a:r>
          </a:p>
        </p:txBody>
      </p:sp>
      <p:sp>
        <p:nvSpPr>
          <p:cNvPr id="43" name="圓角矩形 42"/>
          <p:cNvSpPr/>
          <p:nvPr/>
        </p:nvSpPr>
        <p:spPr>
          <a:xfrm>
            <a:off x="7164288" y="4884532"/>
            <a:ext cx="1180137"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結合力</a:t>
            </a:r>
          </a:p>
        </p:txBody>
      </p:sp>
      <p:sp>
        <p:nvSpPr>
          <p:cNvPr id="45" name="圓角矩形 44"/>
          <p:cNvSpPr/>
          <p:nvPr/>
        </p:nvSpPr>
        <p:spPr>
          <a:xfrm>
            <a:off x="4433459" y="4729779"/>
            <a:ext cx="114935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Times New Roman" pitchFamily="18" charset="0"/>
                <a:ea typeface="標楷體" pitchFamily="65" charset="-120"/>
                <a:cs typeface="Times New Roman" pitchFamily="18" charset="0"/>
              </a:rPr>
              <a:t>抗彎性能</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48" name="圓角矩形 47"/>
          <p:cNvSpPr/>
          <p:nvPr/>
        </p:nvSpPr>
        <p:spPr>
          <a:xfrm>
            <a:off x="5661547" y="4145334"/>
            <a:ext cx="1285675"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化學性能</a:t>
            </a:r>
          </a:p>
        </p:txBody>
      </p:sp>
      <p:sp>
        <p:nvSpPr>
          <p:cNvPr id="49" name="圓角矩形 48"/>
          <p:cNvSpPr/>
          <p:nvPr/>
        </p:nvSpPr>
        <p:spPr>
          <a:xfrm>
            <a:off x="2935045" y="4157382"/>
            <a:ext cx="1212199"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材料性能</a:t>
            </a:r>
          </a:p>
        </p:txBody>
      </p:sp>
      <p:sp>
        <p:nvSpPr>
          <p:cNvPr id="27" name="標題 1"/>
          <p:cNvSpPr txBox="1">
            <a:spLocks/>
          </p:cNvSpPr>
          <p:nvPr/>
        </p:nvSpPr>
        <p:spPr bwMode="auto">
          <a:xfrm>
            <a:off x="323528" y="103515"/>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r>
              <a:rPr lang="en-US" altLang="zh-TW" sz="2800" b="1" kern="0" dirty="0">
                <a:solidFill>
                  <a:srgbClr val="0000FF"/>
                </a:solidFill>
                <a:latin typeface="標楷體" panose="03000509000000000000" pitchFamily="65" charset="-120"/>
                <a:ea typeface="標楷體" panose="03000509000000000000" pitchFamily="65" charset="-120"/>
              </a:rPr>
              <a:t>4.</a:t>
            </a:r>
            <a:r>
              <a:rPr lang="zh-TW" altLang="en-US" sz="2800" b="1" kern="0" dirty="0">
                <a:solidFill>
                  <a:srgbClr val="0000FF"/>
                </a:solidFill>
                <a:latin typeface="標楷體" panose="03000509000000000000" pitchFamily="65" charset="-120"/>
                <a:ea typeface="標楷體" panose="03000509000000000000" pitchFamily="65" charset="-120"/>
              </a:rPr>
              <a:t>創新機能優化</a:t>
            </a:r>
          </a:p>
        </p:txBody>
      </p:sp>
    </p:spTree>
    <p:extLst>
      <p:ext uri="{BB962C8B-B14F-4D97-AF65-F5344CB8AC3E}">
        <p14:creationId xmlns:p14="http://schemas.microsoft.com/office/powerpoint/2010/main" val="3649680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a:xfrm>
            <a:off x="2636838" y="-32917"/>
            <a:ext cx="6615365" cy="583996"/>
          </a:xfrm>
        </p:spPr>
        <p:txBody>
          <a:bodyPr>
            <a:normAutofit/>
          </a:bodyPr>
          <a:lstStyle/>
          <a:p>
            <a:r>
              <a:rPr lang="zh-TW" altLang="en-US" sz="3200" dirty="0">
                <a:solidFill>
                  <a:srgbClr val="0000FF"/>
                </a:solidFill>
                <a:latin typeface="標楷體" panose="03000509000000000000" pitchFamily="65" charset="-120"/>
                <a:ea typeface="標楷體" panose="03000509000000000000" pitchFamily="65" charset="-120"/>
              </a:rPr>
              <a:t>鋼材之機能強化技術</a:t>
            </a:r>
          </a:p>
        </p:txBody>
      </p:sp>
      <p:sp>
        <p:nvSpPr>
          <p:cNvPr id="5123" name="圓角矩形 7"/>
          <p:cNvSpPr>
            <a:spLocks noChangeArrowheads="1"/>
          </p:cNvSpPr>
          <p:nvPr/>
        </p:nvSpPr>
        <p:spPr bwMode="auto">
          <a:xfrm>
            <a:off x="600075" y="689187"/>
            <a:ext cx="1897063" cy="517525"/>
          </a:xfrm>
          <a:prstGeom prst="roundRect">
            <a:avLst>
              <a:gd name="adj" fmla="val 16667"/>
            </a:avLst>
          </a:prstGeom>
          <a:solidFill>
            <a:schemeClr val="accent4">
              <a:lumMod val="20000"/>
              <a:lumOff val="80000"/>
            </a:schemeClr>
          </a:solidFill>
          <a:ln>
            <a:solidFill>
              <a:schemeClr val="tx1"/>
            </a:solidFill>
          </a:ln>
          <a:extLst/>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buFont typeface="Wingdings" panose="05000000000000000000" pitchFamily="2" charset="2"/>
              <a:buChar char="Ø"/>
            </a:pPr>
            <a:r>
              <a:rPr lang="zh-TW" altLang="en-US" sz="2400">
                <a:solidFill>
                  <a:srgbClr val="000000"/>
                </a:solidFill>
                <a:ea typeface="標楷體" panose="03000509000000000000" pitchFamily="65" charset="-120"/>
              </a:rPr>
              <a:t>合金元素</a:t>
            </a:r>
          </a:p>
        </p:txBody>
      </p:sp>
      <p:sp>
        <p:nvSpPr>
          <p:cNvPr id="5124" name="向右箭號 8"/>
          <p:cNvSpPr>
            <a:spLocks noChangeArrowheads="1"/>
          </p:cNvSpPr>
          <p:nvPr/>
        </p:nvSpPr>
        <p:spPr bwMode="auto">
          <a:xfrm>
            <a:off x="2606675" y="852699"/>
            <a:ext cx="655638" cy="204788"/>
          </a:xfrm>
          <a:prstGeom prst="rightArrow">
            <a:avLst>
              <a:gd name="adj1" fmla="val 50000"/>
              <a:gd name="adj2" fmla="val 50024"/>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10" name="文字方塊 9"/>
          <p:cNvSpPr txBox="1"/>
          <p:nvPr/>
        </p:nvSpPr>
        <p:spPr>
          <a:xfrm>
            <a:off x="3405868" y="683582"/>
            <a:ext cx="5386411" cy="7080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base">
              <a:spcBef>
                <a:spcPct val="0"/>
              </a:spcBef>
              <a:spcAft>
                <a:spcPct val="0"/>
              </a:spcAft>
              <a:defRPr/>
            </a:pPr>
            <a:r>
              <a:rPr kumimoji="1" lang="zh-TW" altLang="en-US" sz="2000" dirty="0">
                <a:solidFill>
                  <a:srgbClr val="000000"/>
                </a:solidFill>
                <a:latin typeface="標楷體" pitchFamily="65" charset="-120"/>
                <a:ea typeface="標楷體" pitchFamily="65" charset="-120"/>
              </a:rPr>
              <a:t>透過添加合金提高鋼材性能，</a:t>
            </a:r>
            <a:endParaRPr kumimoji="1" lang="en-US" altLang="zh-TW" sz="2000" dirty="0">
              <a:solidFill>
                <a:srgbClr val="000000"/>
              </a:solidFill>
              <a:latin typeface="標楷體" pitchFamily="65" charset="-120"/>
              <a:ea typeface="標楷體" pitchFamily="65" charset="-120"/>
            </a:endParaRPr>
          </a:p>
          <a:p>
            <a:pPr algn="just" fontAlgn="base">
              <a:spcBef>
                <a:spcPct val="0"/>
              </a:spcBef>
              <a:spcAft>
                <a:spcPct val="0"/>
              </a:spcAft>
              <a:defRPr/>
            </a:pPr>
            <a:r>
              <a:rPr kumimoji="1" lang="zh-TW" altLang="en-US" sz="2000" dirty="0">
                <a:solidFill>
                  <a:srgbClr val="000000"/>
                </a:solidFill>
                <a:latin typeface="標楷體" pitchFamily="65" charset="-120"/>
                <a:ea typeface="標楷體" pitchFamily="65" charset="-120"/>
              </a:rPr>
              <a:t>但造成成形及焊接難度增加。</a:t>
            </a:r>
          </a:p>
        </p:txBody>
      </p:sp>
      <p:sp>
        <p:nvSpPr>
          <p:cNvPr id="11" name="圓角矩形 10"/>
          <p:cNvSpPr/>
          <p:nvPr/>
        </p:nvSpPr>
        <p:spPr bwMode="auto">
          <a:xfrm>
            <a:off x="588963" y="1417133"/>
            <a:ext cx="1908175" cy="776288"/>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dirty="0">
                <a:solidFill>
                  <a:srgbClr val="000000"/>
                </a:solidFill>
                <a:ea typeface="標楷體" pitchFamily="65" charset="-120"/>
              </a:rPr>
              <a:t>控制軋延</a:t>
            </a:r>
            <a:endParaRPr kumimoji="1" lang="en-US" altLang="zh-TW" sz="2400" dirty="0">
              <a:solidFill>
                <a:srgbClr val="000000"/>
              </a:solidFill>
              <a:ea typeface="標楷體" pitchFamily="65" charset="-120"/>
            </a:endParaRPr>
          </a:p>
          <a:p>
            <a:pPr marL="273050" indent="-273050" fontAlgn="base">
              <a:spcBef>
                <a:spcPct val="0"/>
              </a:spcBef>
              <a:spcAft>
                <a:spcPct val="0"/>
              </a:spcAft>
              <a:defRPr/>
            </a:pPr>
            <a:r>
              <a:rPr kumimoji="1" lang="en-US" altLang="zh-TW" dirty="0">
                <a:solidFill>
                  <a:srgbClr val="000000"/>
                </a:solidFill>
                <a:ea typeface="標楷體" pitchFamily="65" charset="-120"/>
              </a:rPr>
              <a:t>Rolling Control</a:t>
            </a:r>
          </a:p>
        </p:txBody>
      </p:sp>
      <p:sp>
        <p:nvSpPr>
          <p:cNvPr id="5127" name="向右箭號 11"/>
          <p:cNvSpPr>
            <a:spLocks noChangeArrowheads="1"/>
          </p:cNvSpPr>
          <p:nvPr/>
        </p:nvSpPr>
        <p:spPr bwMode="auto">
          <a:xfrm>
            <a:off x="2622550" y="1677483"/>
            <a:ext cx="655638" cy="204788"/>
          </a:xfrm>
          <a:prstGeom prst="rightArrow">
            <a:avLst>
              <a:gd name="adj1" fmla="val 50000"/>
              <a:gd name="adj2" fmla="val 50024"/>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13" name="文字方塊 12"/>
          <p:cNvSpPr txBox="1"/>
          <p:nvPr/>
        </p:nvSpPr>
        <p:spPr>
          <a:xfrm>
            <a:off x="3407456" y="1479791"/>
            <a:ext cx="5386411" cy="7080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base">
              <a:spcBef>
                <a:spcPct val="0"/>
              </a:spcBef>
              <a:spcAft>
                <a:spcPct val="0"/>
              </a:spcAft>
              <a:defRPr/>
            </a:pPr>
            <a:r>
              <a:rPr kumimoji="1" lang="zh-TW" altLang="en-US" sz="2000" dirty="0">
                <a:solidFill>
                  <a:srgbClr val="000000"/>
                </a:solidFill>
                <a:latin typeface="標楷體" pitchFamily="65" charset="-120"/>
                <a:ea typeface="標楷體" pitchFamily="65" charset="-120"/>
              </a:rPr>
              <a:t>於鋼材之再結晶溫度上的高溫狀態進行軋延，控制鋼材軋延後的尺寸。</a:t>
            </a:r>
          </a:p>
        </p:txBody>
      </p:sp>
      <p:sp>
        <p:nvSpPr>
          <p:cNvPr id="17" name="圓角矩形 16"/>
          <p:cNvSpPr/>
          <p:nvPr/>
        </p:nvSpPr>
        <p:spPr bwMode="auto">
          <a:xfrm>
            <a:off x="592138" y="2361696"/>
            <a:ext cx="1908175" cy="773112"/>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dirty="0">
                <a:solidFill>
                  <a:srgbClr val="000000"/>
                </a:solidFill>
                <a:ea typeface="標楷體" pitchFamily="65" charset="-120"/>
              </a:rPr>
              <a:t>控制冷卻</a:t>
            </a:r>
            <a:endParaRPr kumimoji="1" lang="en-US" altLang="zh-TW" sz="2400" dirty="0">
              <a:solidFill>
                <a:srgbClr val="000000"/>
              </a:solidFill>
              <a:ea typeface="標楷體" pitchFamily="65" charset="-120"/>
            </a:endParaRPr>
          </a:p>
          <a:p>
            <a:pPr marL="273050" indent="-273050" fontAlgn="base">
              <a:spcBef>
                <a:spcPct val="0"/>
              </a:spcBef>
              <a:spcAft>
                <a:spcPct val="0"/>
              </a:spcAft>
              <a:defRPr/>
            </a:pPr>
            <a:r>
              <a:rPr kumimoji="1" lang="en-US" altLang="zh-TW" dirty="0">
                <a:solidFill>
                  <a:srgbClr val="000000"/>
                </a:solidFill>
                <a:ea typeface="標楷體" pitchFamily="65" charset="-120"/>
              </a:rPr>
              <a:t>cooling Control</a:t>
            </a:r>
          </a:p>
        </p:txBody>
      </p:sp>
      <p:sp>
        <p:nvSpPr>
          <p:cNvPr id="5130" name="向右箭號 17"/>
          <p:cNvSpPr>
            <a:spLocks noChangeArrowheads="1"/>
          </p:cNvSpPr>
          <p:nvPr/>
        </p:nvSpPr>
        <p:spPr bwMode="auto">
          <a:xfrm>
            <a:off x="2624138" y="2607758"/>
            <a:ext cx="655637" cy="204788"/>
          </a:xfrm>
          <a:prstGeom prst="rightArrow">
            <a:avLst>
              <a:gd name="adj1" fmla="val 50000"/>
              <a:gd name="adj2" fmla="val 50024"/>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19" name="文字方塊 18"/>
          <p:cNvSpPr txBox="1"/>
          <p:nvPr/>
        </p:nvSpPr>
        <p:spPr>
          <a:xfrm>
            <a:off x="3423331" y="2397366"/>
            <a:ext cx="5386411" cy="7080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base">
              <a:spcBef>
                <a:spcPct val="0"/>
              </a:spcBef>
              <a:spcAft>
                <a:spcPct val="0"/>
              </a:spcAft>
              <a:defRPr/>
            </a:pPr>
            <a:r>
              <a:rPr kumimoji="1" lang="zh-TW" altLang="en-US" sz="2000" dirty="0">
                <a:solidFill>
                  <a:srgbClr val="000000"/>
                </a:solidFill>
                <a:latin typeface="標楷體" pitchFamily="65" charset="-120"/>
                <a:ea typeface="標楷體" pitchFamily="65" charset="-120"/>
              </a:rPr>
              <a:t>透過控制鋼材熱軋冷卻條件，</a:t>
            </a:r>
            <a:endParaRPr kumimoji="1" lang="en-US" altLang="zh-TW" sz="2000" dirty="0">
              <a:solidFill>
                <a:srgbClr val="000000"/>
              </a:solidFill>
              <a:latin typeface="標楷體" pitchFamily="65" charset="-120"/>
              <a:ea typeface="標楷體" pitchFamily="65" charset="-120"/>
            </a:endParaRPr>
          </a:p>
          <a:p>
            <a:pPr algn="just" fontAlgn="base">
              <a:spcBef>
                <a:spcPct val="0"/>
              </a:spcBef>
              <a:spcAft>
                <a:spcPct val="0"/>
              </a:spcAft>
              <a:defRPr/>
            </a:pPr>
            <a:r>
              <a:rPr kumimoji="1" lang="zh-TW" altLang="en-US" sz="2000" dirty="0">
                <a:solidFill>
                  <a:srgbClr val="000000"/>
                </a:solidFill>
                <a:latin typeface="標楷體" pitchFamily="65" charset="-120"/>
                <a:ea typeface="標楷體" pitchFamily="65" charset="-120"/>
              </a:rPr>
              <a:t>提高鋼材的機械性能</a:t>
            </a:r>
            <a:r>
              <a:rPr kumimoji="1" lang="en-US" altLang="zh-TW" sz="2000" dirty="0">
                <a:solidFill>
                  <a:srgbClr val="000000"/>
                </a:solidFill>
                <a:latin typeface="標楷體" pitchFamily="65" charset="-120"/>
                <a:ea typeface="標楷體" pitchFamily="65" charset="-120"/>
              </a:rPr>
              <a:t>(</a:t>
            </a:r>
            <a:r>
              <a:rPr kumimoji="1" lang="zh-TW" altLang="en-US" sz="2000" dirty="0">
                <a:solidFill>
                  <a:srgbClr val="000000"/>
                </a:solidFill>
                <a:latin typeface="標楷體" pitchFamily="65" charset="-120"/>
                <a:ea typeface="標楷體" pitchFamily="65" charset="-120"/>
              </a:rPr>
              <a:t>如強度、硬度</a:t>
            </a:r>
            <a:r>
              <a:rPr kumimoji="1" lang="en-US" altLang="zh-TW" sz="2000" dirty="0">
                <a:solidFill>
                  <a:srgbClr val="000000"/>
                </a:solidFill>
                <a:latin typeface="標楷體" pitchFamily="65" charset="-120"/>
                <a:ea typeface="標楷體" pitchFamily="65" charset="-120"/>
              </a:rPr>
              <a:t>)</a:t>
            </a:r>
            <a:r>
              <a:rPr kumimoji="1" lang="zh-TW" altLang="en-US" sz="2000" dirty="0">
                <a:solidFill>
                  <a:srgbClr val="000000"/>
                </a:solidFill>
                <a:latin typeface="標楷體" pitchFamily="65" charset="-120"/>
                <a:ea typeface="標楷體" pitchFamily="65" charset="-120"/>
              </a:rPr>
              <a:t>。</a:t>
            </a:r>
          </a:p>
        </p:txBody>
      </p:sp>
      <p:sp>
        <p:nvSpPr>
          <p:cNvPr id="20" name="圓角矩形 19"/>
          <p:cNvSpPr/>
          <p:nvPr/>
        </p:nvSpPr>
        <p:spPr bwMode="auto">
          <a:xfrm>
            <a:off x="593725" y="3496758"/>
            <a:ext cx="1908175" cy="871538"/>
          </a:xfrm>
          <a:prstGeom prst="roundRect">
            <a:avLst/>
          </a:prstGeom>
          <a:solidFill>
            <a:schemeClr val="accent4">
              <a:lumMod val="20000"/>
              <a:lumOff val="8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en-US" altLang="zh-TW" sz="2400" dirty="0">
                <a:solidFill>
                  <a:srgbClr val="000000"/>
                </a:solidFill>
                <a:ea typeface="標楷體" pitchFamily="65" charset="-120"/>
              </a:rPr>
              <a:t>TMCP</a:t>
            </a:r>
          </a:p>
          <a:p>
            <a:pPr marL="273050" indent="-273050" fontAlgn="base">
              <a:spcBef>
                <a:spcPct val="0"/>
              </a:spcBef>
              <a:spcAft>
                <a:spcPct val="0"/>
              </a:spcAft>
              <a:defRPr/>
            </a:pPr>
            <a:r>
              <a:rPr kumimoji="1" lang="zh-TW" altLang="en-US" sz="2000" dirty="0">
                <a:solidFill>
                  <a:srgbClr val="000000"/>
                </a:solidFill>
                <a:ea typeface="標楷體" pitchFamily="65" charset="-120"/>
              </a:rPr>
              <a:t>熱機處理技術</a:t>
            </a:r>
            <a:endParaRPr kumimoji="1" lang="en-US" altLang="zh-TW" sz="2000" dirty="0">
              <a:solidFill>
                <a:srgbClr val="000000"/>
              </a:solidFill>
              <a:ea typeface="標楷體" pitchFamily="65" charset="-120"/>
            </a:endParaRPr>
          </a:p>
        </p:txBody>
      </p:sp>
      <p:sp>
        <p:nvSpPr>
          <p:cNvPr id="5133" name="向右箭號 20"/>
          <p:cNvSpPr>
            <a:spLocks noChangeArrowheads="1"/>
          </p:cNvSpPr>
          <p:nvPr/>
        </p:nvSpPr>
        <p:spPr bwMode="auto">
          <a:xfrm>
            <a:off x="2641600" y="3796796"/>
            <a:ext cx="654050" cy="204787"/>
          </a:xfrm>
          <a:prstGeom prst="rightArrow">
            <a:avLst>
              <a:gd name="adj1" fmla="val 50000"/>
              <a:gd name="adj2" fmla="val 49903"/>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22" name="文字方塊 21"/>
          <p:cNvSpPr txBox="1"/>
          <p:nvPr/>
        </p:nvSpPr>
        <p:spPr>
          <a:xfrm>
            <a:off x="3426505" y="3191116"/>
            <a:ext cx="5407903" cy="132343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base">
              <a:spcBef>
                <a:spcPct val="0"/>
              </a:spcBef>
              <a:spcAft>
                <a:spcPct val="0"/>
              </a:spcAft>
              <a:defRPr/>
            </a:pPr>
            <a:r>
              <a:rPr kumimoji="1" lang="zh-TW" altLang="en-US" sz="2000" dirty="0">
                <a:solidFill>
                  <a:srgbClr val="000000"/>
                </a:solidFill>
                <a:latin typeface="Times New Roman" pitchFamily="18" charset="0"/>
                <a:ea typeface="標楷體" pitchFamily="65" charset="-120"/>
                <a:cs typeface="Times New Roman" pitchFamily="18" charset="0"/>
              </a:rPr>
              <a:t>軋延過程進行快速冷卻，提高鋼材機械性能。</a:t>
            </a:r>
            <a:endParaRPr kumimoji="1" lang="en-US" altLang="zh-TW" sz="2000" dirty="0">
              <a:solidFill>
                <a:srgbClr val="000000"/>
              </a:solidFill>
              <a:latin typeface="Times New Roman" pitchFamily="18" charset="0"/>
              <a:ea typeface="標楷體" pitchFamily="65" charset="-120"/>
              <a:cs typeface="Times New Roman" pitchFamily="18" charset="0"/>
            </a:endParaRPr>
          </a:p>
          <a:p>
            <a:pPr algn="just" fontAlgn="base">
              <a:spcBef>
                <a:spcPct val="0"/>
              </a:spcBef>
              <a:spcAft>
                <a:spcPct val="0"/>
              </a:spcAft>
              <a:defRPr/>
            </a:pPr>
            <a:r>
              <a:rPr kumimoji="1" lang="zh-TW" altLang="en-US" sz="2000" dirty="0">
                <a:solidFill>
                  <a:srgbClr val="000000"/>
                </a:solidFill>
                <a:latin typeface="Times New Roman" pitchFamily="18" charset="0"/>
                <a:ea typeface="標楷體" pitchFamily="65" charset="-120"/>
                <a:cs typeface="Times New Roman" pitchFamily="18" charset="0"/>
              </a:rPr>
              <a:t>中鋼所採行的</a:t>
            </a:r>
            <a:r>
              <a:rPr kumimoji="1" lang="en-US" altLang="zh-TW" sz="2000" dirty="0">
                <a:solidFill>
                  <a:srgbClr val="000000"/>
                </a:solidFill>
                <a:latin typeface="Times New Roman" pitchFamily="18" charset="0"/>
                <a:ea typeface="標楷體" pitchFamily="65" charset="-120"/>
                <a:cs typeface="Times New Roman" pitchFamily="18" charset="0"/>
              </a:rPr>
              <a:t>ACC(accelerated cooling control)</a:t>
            </a:r>
            <a:r>
              <a:rPr kumimoji="1" lang="zh-TW" altLang="en-US" sz="2000" dirty="0">
                <a:solidFill>
                  <a:srgbClr val="000000"/>
                </a:solidFill>
                <a:latin typeface="Times New Roman" pitchFamily="18" charset="0"/>
                <a:ea typeface="標楷體" pitchFamily="65" charset="-120"/>
                <a:cs typeface="Times New Roman" pitchFamily="18" charset="0"/>
              </a:rPr>
              <a:t>，日本</a:t>
            </a:r>
            <a:r>
              <a:rPr kumimoji="1" lang="en-US" altLang="zh-TW" sz="2000" dirty="0">
                <a:solidFill>
                  <a:srgbClr val="000000"/>
                </a:solidFill>
                <a:latin typeface="Times New Roman" pitchFamily="18" charset="0"/>
                <a:ea typeface="標楷體" pitchFamily="65" charset="-120"/>
                <a:cs typeface="Times New Roman" pitchFamily="18" charset="0"/>
              </a:rPr>
              <a:t>JFE</a:t>
            </a:r>
            <a:r>
              <a:rPr kumimoji="1" lang="zh-TW" altLang="en-US" sz="2000" dirty="0">
                <a:solidFill>
                  <a:srgbClr val="000000"/>
                </a:solidFill>
                <a:latin typeface="Times New Roman" pitchFamily="18" charset="0"/>
                <a:ea typeface="標楷體" pitchFamily="65" charset="-120"/>
                <a:cs typeface="Times New Roman" pitchFamily="18" charset="0"/>
              </a:rPr>
              <a:t>則發展</a:t>
            </a:r>
            <a:r>
              <a:rPr kumimoji="1" lang="en-US" altLang="zh-TW" sz="2000" dirty="0">
                <a:solidFill>
                  <a:srgbClr val="000000"/>
                </a:solidFill>
                <a:latin typeface="Times New Roman" pitchFamily="18" charset="0"/>
                <a:ea typeface="標楷體" pitchFamily="65" charset="-120"/>
                <a:cs typeface="Times New Roman" pitchFamily="18" charset="0"/>
              </a:rPr>
              <a:t>SOAC</a:t>
            </a:r>
          </a:p>
          <a:p>
            <a:pPr algn="just" fontAlgn="base">
              <a:spcBef>
                <a:spcPct val="0"/>
              </a:spcBef>
              <a:spcAft>
                <a:spcPct val="0"/>
              </a:spcAft>
              <a:defRPr/>
            </a:pPr>
            <a:r>
              <a:rPr kumimoji="1" lang="en-US" altLang="zh-TW" sz="2000" dirty="0">
                <a:solidFill>
                  <a:srgbClr val="000000"/>
                </a:solidFill>
                <a:latin typeface="Times New Roman" pitchFamily="18" charset="0"/>
                <a:ea typeface="標楷體" pitchFamily="65" charset="-120"/>
                <a:cs typeface="Times New Roman" pitchFamily="18" charset="0"/>
              </a:rPr>
              <a:t>(super on-line accelerated cooling)</a:t>
            </a:r>
            <a:r>
              <a:rPr kumimoji="1" lang="zh-TW" altLang="en-US" sz="2000" dirty="0">
                <a:solidFill>
                  <a:srgbClr val="000000"/>
                </a:solidFill>
                <a:latin typeface="Times New Roman" pitchFamily="18" charset="0"/>
                <a:ea typeface="標楷體" pitchFamily="65" charset="-120"/>
                <a:cs typeface="Times New Roman" pitchFamily="18" charset="0"/>
              </a:rPr>
              <a:t>技術。</a:t>
            </a:r>
          </a:p>
        </p:txBody>
      </p:sp>
      <p:sp>
        <p:nvSpPr>
          <p:cNvPr id="23" name="圓角矩形 22"/>
          <p:cNvSpPr/>
          <p:nvPr/>
        </p:nvSpPr>
        <p:spPr bwMode="auto">
          <a:xfrm>
            <a:off x="568325" y="4644379"/>
            <a:ext cx="1908175" cy="1080120"/>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dirty="0">
                <a:solidFill>
                  <a:srgbClr val="000000"/>
                </a:solidFill>
                <a:ea typeface="標楷體" pitchFamily="65" charset="-120"/>
              </a:rPr>
              <a:t>性能調質</a:t>
            </a:r>
            <a:endParaRPr kumimoji="1" lang="en-US" altLang="zh-TW" sz="2400" dirty="0">
              <a:solidFill>
                <a:srgbClr val="000000"/>
              </a:solidFill>
              <a:ea typeface="標楷體" pitchFamily="65" charset="-120"/>
            </a:endParaRPr>
          </a:p>
          <a:p>
            <a:pPr marL="273050" indent="-273050" algn="ctr" fontAlgn="base">
              <a:spcBef>
                <a:spcPct val="0"/>
              </a:spcBef>
              <a:spcAft>
                <a:spcPct val="0"/>
              </a:spcAft>
              <a:defRPr/>
            </a:pPr>
            <a:r>
              <a:rPr kumimoji="1" lang="en-US" altLang="zh-TW" dirty="0">
                <a:solidFill>
                  <a:srgbClr val="000000"/>
                </a:solidFill>
                <a:ea typeface="標楷體" pitchFamily="65" charset="-120"/>
              </a:rPr>
              <a:t>Quenching &amp; Tempering </a:t>
            </a:r>
          </a:p>
        </p:txBody>
      </p:sp>
      <p:sp>
        <p:nvSpPr>
          <p:cNvPr id="5136" name="向右箭號 23"/>
          <p:cNvSpPr>
            <a:spLocks noChangeArrowheads="1"/>
          </p:cNvSpPr>
          <p:nvPr/>
        </p:nvSpPr>
        <p:spPr bwMode="auto">
          <a:xfrm>
            <a:off x="2616200" y="5117454"/>
            <a:ext cx="654050" cy="204788"/>
          </a:xfrm>
          <a:prstGeom prst="rightArrow">
            <a:avLst>
              <a:gd name="adj1" fmla="val 50000"/>
              <a:gd name="adj2" fmla="val 49903"/>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25" name="文字方塊 24"/>
          <p:cNvSpPr txBox="1"/>
          <p:nvPr/>
        </p:nvSpPr>
        <p:spPr>
          <a:xfrm>
            <a:off x="3401105" y="4635029"/>
            <a:ext cx="5407903" cy="132343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base">
              <a:spcBef>
                <a:spcPct val="0"/>
              </a:spcBef>
              <a:spcAft>
                <a:spcPct val="0"/>
              </a:spcAft>
              <a:defRPr/>
            </a:pPr>
            <a:r>
              <a:rPr kumimoji="1" lang="zh-TW" altLang="en-US" sz="2000" dirty="0">
                <a:solidFill>
                  <a:srgbClr val="000000"/>
                </a:solidFill>
                <a:latin typeface="Times New Roman" pitchFamily="18" charset="0"/>
                <a:ea typeface="標楷體" pitchFamily="65" charset="-120"/>
                <a:cs typeface="Times New Roman" pitchFamily="18" charset="0"/>
              </a:rPr>
              <a:t>於鋼材於沃斯田鐵溫度之上，經高速冷卻淬火及回火</a:t>
            </a:r>
            <a:r>
              <a:rPr kumimoji="1" lang="en-US" altLang="zh-TW" sz="2000" dirty="0">
                <a:solidFill>
                  <a:srgbClr val="000000"/>
                </a:solidFill>
                <a:latin typeface="Times New Roman" pitchFamily="18" charset="0"/>
                <a:ea typeface="標楷體" pitchFamily="65" charset="-120"/>
                <a:cs typeface="Times New Roman" pitchFamily="18" charset="0"/>
              </a:rPr>
              <a:t>(Quenched &amp; Tempered)</a:t>
            </a:r>
            <a:r>
              <a:rPr kumimoji="1" lang="zh-TW" altLang="en-US" sz="2000" dirty="0">
                <a:solidFill>
                  <a:srgbClr val="000000"/>
                </a:solidFill>
                <a:latin typeface="Times New Roman" pitchFamily="18" charset="0"/>
                <a:ea typeface="標楷體" pitchFamily="65" charset="-120"/>
                <a:cs typeface="Times New Roman" pitchFamily="18" charset="0"/>
              </a:rPr>
              <a:t>進行鋼材組織相的控制，獲得性能調質。</a:t>
            </a:r>
            <a:endParaRPr kumimoji="1" lang="en-US" altLang="zh-TW" sz="2000" dirty="0">
              <a:solidFill>
                <a:srgbClr val="000000"/>
              </a:solidFill>
              <a:latin typeface="Times New Roman" pitchFamily="18" charset="0"/>
              <a:ea typeface="標楷體" pitchFamily="65" charset="-120"/>
              <a:cs typeface="Times New Roman" pitchFamily="18" charset="0"/>
            </a:endParaRPr>
          </a:p>
          <a:p>
            <a:pPr algn="just" fontAlgn="base">
              <a:spcBef>
                <a:spcPct val="0"/>
              </a:spcBef>
              <a:spcAft>
                <a:spcPct val="0"/>
              </a:spcAft>
              <a:defRPr/>
            </a:pPr>
            <a:r>
              <a:rPr kumimoji="1" lang="zh-TW" altLang="en-US" sz="2000" dirty="0">
                <a:solidFill>
                  <a:srgbClr val="000000"/>
                </a:solidFill>
                <a:latin typeface="Times New Roman" pitchFamily="18" charset="0"/>
                <a:ea typeface="標楷體" pitchFamily="65" charset="-120"/>
                <a:cs typeface="Times New Roman" pitchFamily="18" charset="0"/>
              </a:rPr>
              <a:t>瑞典</a:t>
            </a:r>
            <a:r>
              <a:rPr kumimoji="1" lang="en-US" altLang="zh-TW" sz="2000" dirty="0">
                <a:solidFill>
                  <a:srgbClr val="000000"/>
                </a:solidFill>
                <a:latin typeface="Times New Roman" pitchFamily="18" charset="0"/>
                <a:ea typeface="標楷體" pitchFamily="65" charset="-120"/>
                <a:cs typeface="Times New Roman" pitchFamily="18" charset="0"/>
              </a:rPr>
              <a:t>SSAB</a:t>
            </a:r>
            <a:r>
              <a:rPr kumimoji="1" lang="zh-TW" altLang="en-US" sz="2000" dirty="0">
                <a:solidFill>
                  <a:srgbClr val="000000"/>
                </a:solidFill>
                <a:latin typeface="Times New Roman" pitchFamily="18" charset="0"/>
                <a:ea typeface="標楷體" pitchFamily="65" charset="-120"/>
                <a:cs typeface="Times New Roman" pitchFamily="18" charset="0"/>
              </a:rPr>
              <a:t>的</a:t>
            </a:r>
            <a:r>
              <a:rPr kumimoji="1" lang="en-US" altLang="zh-TW" sz="2000" dirty="0">
                <a:solidFill>
                  <a:srgbClr val="000000"/>
                </a:solidFill>
                <a:latin typeface="Times New Roman" pitchFamily="18" charset="0"/>
                <a:ea typeface="標楷體" pitchFamily="65" charset="-120"/>
                <a:cs typeface="Times New Roman" pitchFamily="18" charset="0"/>
              </a:rPr>
              <a:t>OFQT</a:t>
            </a:r>
            <a:r>
              <a:rPr kumimoji="1" lang="zh-TW" altLang="en-US" sz="2000" dirty="0">
                <a:solidFill>
                  <a:srgbClr val="000000"/>
                </a:solidFill>
                <a:latin typeface="Times New Roman" pitchFamily="18" charset="0"/>
                <a:ea typeface="標楷體" pitchFamily="65" charset="-120"/>
                <a:cs typeface="Times New Roman" pitchFamily="18" charset="0"/>
              </a:rPr>
              <a:t> </a:t>
            </a:r>
            <a:r>
              <a:rPr kumimoji="1" lang="en-US" altLang="zh-TW" sz="2000" dirty="0">
                <a:solidFill>
                  <a:srgbClr val="000000"/>
                </a:solidFill>
                <a:latin typeface="Times New Roman" pitchFamily="18" charset="0"/>
                <a:ea typeface="標楷體" pitchFamily="65" charset="-120"/>
                <a:cs typeface="Times New Roman" pitchFamily="18" charset="0"/>
              </a:rPr>
              <a:t>(Off-line Que. &amp; Tem.)</a:t>
            </a:r>
            <a:r>
              <a:rPr kumimoji="1" lang="zh-TW" altLang="en-US" sz="2000" dirty="0">
                <a:solidFill>
                  <a:srgbClr val="000000"/>
                </a:solidFill>
                <a:latin typeface="Times New Roman" pitchFamily="18" charset="0"/>
                <a:ea typeface="標楷體" pitchFamily="65" charset="-120"/>
                <a:cs typeface="Times New Roman" pitchFamily="18" charset="0"/>
              </a:rPr>
              <a:t>技術。</a:t>
            </a:r>
          </a:p>
        </p:txBody>
      </p:sp>
      <p:sp>
        <p:nvSpPr>
          <p:cNvPr id="18" name="圓角矩形 17"/>
          <p:cNvSpPr/>
          <p:nvPr/>
        </p:nvSpPr>
        <p:spPr bwMode="auto">
          <a:xfrm>
            <a:off x="588963" y="6116811"/>
            <a:ext cx="1908175" cy="473075"/>
          </a:xfrm>
          <a:prstGeom prst="roundRect">
            <a:avLst/>
          </a:prstGeom>
          <a:solidFill>
            <a:schemeClr val="accent4">
              <a:lumMod val="20000"/>
              <a:lumOff val="8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b="1" dirty="0">
                <a:solidFill>
                  <a:srgbClr val="000000"/>
                </a:solidFill>
                <a:ea typeface="標楷體" pitchFamily="65" charset="-120"/>
              </a:rPr>
              <a:t>應變強化</a:t>
            </a:r>
            <a:r>
              <a:rPr kumimoji="1" lang="en-US" altLang="zh-TW" sz="2400" b="1" dirty="0">
                <a:solidFill>
                  <a:srgbClr val="000000"/>
                </a:solidFill>
                <a:ea typeface="標楷體" pitchFamily="65" charset="-120"/>
              </a:rPr>
              <a:t> </a:t>
            </a:r>
          </a:p>
        </p:txBody>
      </p:sp>
      <p:sp>
        <p:nvSpPr>
          <p:cNvPr id="21" name="向右箭號 23"/>
          <p:cNvSpPr>
            <a:spLocks noChangeArrowheads="1"/>
          </p:cNvSpPr>
          <p:nvPr/>
        </p:nvSpPr>
        <p:spPr bwMode="auto">
          <a:xfrm>
            <a:off x="2636838" y="6250955"/>
            <a:ext cx="654050" cy="204788"/>
          </a:xfrm>
          <a:prstGeom prst="rightArrow">
            <a:avLst>
              <a:gd name="adj1" fmla="val 50000"/>
              <a:gd name="adj2" fmla="val 49903"/>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26" name="圓角矩形 25"/>
          <p:cNvSpPr/>
          <p:nvPr/>
        </p:nvSpPr>
        <p:spPr bwMode="auto">
          <a:xfrm>
            <a:off x="3386863" y="6116811"/>
            <a:ext cx="2382872" cy="473075"/>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b="1" dirty="0">
                <a:solidFill>
                  <a:srgbClr val="000000"/>
                </a:solidFill>
                <a:ea typeface="標楷體" pitchFamily="65" charset="-120"/>
              </a:rPr>
              <a:t>斷面模數強化</a:t>
            </a:r>
            <a:r>
              <a:rPr kumimoji="1" lang="en-US" altLang="zh-TW" sz="2400" b="1" dirty="0">
                <a:solidFill>
                  <a:srgbClr val="000000"/>
                </a:solidFill>
                <a:ea typeface="標楷體" pitchFamily="65" charset="-120"/>
              </a:rPr>
              <a:t> </a:t>
            </a:r>
          </a:p>
        </p:txBody>
      </p:sp>
      <p:sp>
        <p:nvSpPr>
          <p:cNvPr id="29" name="圓角矩形 28"/>
          <p:cNvSpPr/>
          <p:nvPr/>
        </p:nvSpPr>
        <p:spPr bwMode="auto">
          <a:xfrm>
            <a:off x="6884104" y="6112275"/>
            <a:ext cx="1908175" cy="473075"/>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b="1" dirty="0">
                <a:solidFill>
                  <a:srgbClr val="000000"/>
                </a:solidFill>
                <a:ea typeface="標楷體" pitchFamily="65" charset="-120"/>
              </a:rPr>
              <a:t>應變強化</a:t>
            </a:r>
            <a:r>
              <a:rPr kumimoji="1" lang="en-US" altLang="zh-TW" sz="2400" b="1" dirty="0">
                <a:solidFill>
                  <a:srgbClr val="000000"/>
                </a:solidFill>
                <a:ea typeface="標楷體" pitchFamily="65" charset="-120"/>
              </a:rPr>
              <a:t> </a:t>
            </a:r>
          </a:p>
        </p:txBody>
      </p:sp>
      <p:sp>
        <p:nvSpPr>
          <p:cNvPr id="30" name="向右箭號 23"/>
          <p:cNvSpPr>
            <a:spLocks noChangeArrowheads="1"/>
          </p:cNvSpPr>
          <p:nvPr/>
        </p:nvSpPr>
        <p:spPr bwMode="auto">
          <a:xfrm>
            <a:off x="5999894" y="6246418"/>
            <a:ext cx="654050" cy="204788"/>
          </a:xfrm>
          <a:prstGeom prst="rightArrow">
            <a:avLst>
              <a:gd name="adj1" fmla="val 50000"/>
              <a:gd name="adj2" fmla="val 49903"/>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Tree>
    <p:extLst>
      <p:ext uri="{BB962C8B-B14F-4D97-AF65-F5344CB8AC3E}">
        <p14:creationId xmlns:p14="http://schemas.microsoft.com/office/powerpoint/2010/main" val="3062762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83568" y="1083697"/>
            <a:ext cx="8107387" cy="4908217"/>
          </a:xfrm>
        </p:spPr>
        <p:txBody>
          <a:bodyPr>
            <a:noAutofit/>
          </a:bodyPr>
          <a:lstStyle/>
          <a:p>
            <a:pPr marL="0" indent="0">
              <a:lnSpc>
                <a:spcPct val="100000"/>
              </a:lnSpc>
              <a:spcBef>
                <a:spcPts val="1200"/>
              </a:spcBef>
              <a:buNone/>
            </a:pPr>
            <a:r>
              <a:rPr lang="en-US" altLang="zh-TW" sz="2400" b="1" u="sng" dirty="0">
                <a:solidFill>
                  <a:srgbClr val="3333FF"/>
                </a:solidFill>
                <a:latin typeface="Times New Roman" pitchFamily="18" charset="0"/>
                <a:ea typeface="標楷體" pitchFamily="65" charset="-120"/>
                <a:cs typeface="Times New Roman" pitchFamily="18" charset="0"/>
              </a:rPr>
              <a:t>1.</a:t>
            </a:r>
            <a:r>
              <a:rPr lang="zh-TW" altLang="en-US" sz="2400" b="1" u="sng" dirty="0">
                <a:solidFill>
                  <a:srgbClr val="3333FF"/>
                </a:solidFill>
                <a:latin typeface="Times New Roman" pitchFamily="18" charset="0"/>
                <a:ea typeface="標楷體" pitchFamily="65" charset="-120"/>
                <a:cs typeface="Times New Roman" pitchFamily="18" charset="0"/>
              </a:rPr>
              <a:t>環境負荷：</a:t>
            </a:r>
            <a:endParaRPr lang="en-US" altLang="zh-TW" sz="2400" b="1" u="sng" dirty="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FF0000"/>
                </a:solidFill>
                <a:latin typeface="Times New Roman" pitchFamily="18" charset="0"/>
                <a:ea typeface="標楷體" pitchFamily="65" charset="-120"/>
                <a:cs typeface="Times New Roman" pitchFamily="18" charset="0"/>
              </a:rPr>
              <a:t>        溫室的功能以農作物之栽培為主要目的，基於成本考量，溫室設計非如同住宅及工廠之設計般具有相當高的安全係數，所以針對溫室所將面臨的環境負荷需仔細的考量設計與分析，以同時符合安全性、成本性與壽命性的考量。</a:t>
            </a: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endParaRPr lang="zh-TW" altLang="en-US"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400" b="1" u="sng" dirty="0">
                <a:solidFill>
                  <a:srgbClr val="3333FF"/>
                </a:solidFill>
                <a:latin typeface="Times New Roman" pitchFamily="18" charset="0"/>
                <a:ea typeface="標楷體" pitchFamily="65" charset="-120"/>
                <a:cs typeface="Times New Roman" pitchFamily="18" charset="0"/>
              </a:rPr>
              <a:t>2.</a:t>
            </a:r>
            <a:r>
              <a:rPr lang="zh-TW" altLang="en-US" sz="2400" b="1" u="sng" dirty="0">
                <a:solidFill>
                  <a:srgbClr val="3333FF"/>
                </a:solidFill>
                <a:latin typeface="Times New Roman" pitchFamily="18" charset="0"/>
                <a:ea typeface="標楷體" pitchFamily="65" charset="-120"/>
                <a:cs typeface="Times New Roman" pitchFamily="18" charset="0"/>
              </a:rPr>
              <a:t>結構負荷：</a:t>
            </a:r>
            <a:endParaRPr lang="en-US" altLang="zh-TW" sz="2400" b="1" u="sng" dirty="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FF0000"/>
                </a:solidFill>
                <a:latin typeface="Times New Roman" pitchFamily="18" charset="0"/>
                <a:ea typeface="標楷體" pitchFamily="65" charset="-120"/>
                <a:cs typeface="Times New Roman" pitchFamily="18" charset="0"/>
              </a:rPr>
              <a:t>        溫室所面臨的結構負荷包含自身之重力負荷、大自然之環境負荷、及氣候變遷所帶來的新衝擊負荷。而這些負荷的模式又包含了強度負荷、變動負荷、衝擊負荷、反覆負荷。溫室實際所面臨的強風暴雨，跟地形地貌有很大的相互關係，瞬間的陣風強度往往會超出氣象報告所能完整預測。而台灣地處亞熱帶，其所面臨的強風暴雨，已成為溫室設計所必須面對的嚴苛挑戰。</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64</a:t>
            </a:fld>
            <a:endParaRPr lang="zh-TW" altLang="en-US" dirty="0">
              <a:solidFill>
                <a:prstClr val="black">
                  <a:tint val="75000"/>
                </a:prstClr>
              </a:solidFill>
            </a:endParaRPr>
          </a:p>
        </p:txBody>
      </p:sp>
      <p:sp>
        <p:nvSpPr>
          <p:cNvPr id="4" name="矩形 3"/>
          <p:cNvSpPr/>
          <p:nvPr/>
        </p:nvSpPr>
        <p:spPr>
          <a:xfrm>
            <a:off x="2565301" y="619720"/>
            <a:ext cx="4224233" cy="523220"/>
          </a:xfrm>
          <a:prstGeom prst="rect">
            <a:avLst/>
          </a:prstGeom>
        </p:spPr>
        <p:txBody>
          <a:bodyPr wrap="none">
            <a:spAutoFit/>
          </a:bodyPr>
          <a:lstStyle/>
          <a:p>
            <a:pPr defTabSz="457200"/>
            <a:r>
              <a:rPr lang="en-US" altLang="zh-TW" sz="2800" b="1" dirty="0">
                <a:solidFill>
                  <a:srgbClr val="3333FF"/>
                </a:solidFill>
                <a:latin typeface="Times New Roman" pitchFamily="18" charset="0"/>
                <a:ea typeface="標楷體" pitchFamily="65" charset="-120"/>
                <a:cs typeface="Times New Roman" pitchFamily="18" charset="0"/>
              </a:rPr>
              <a:t> 【</a:t>
            </a:r>
            <a:r>
              <a:rPr lang="zh-TW" altLang="en-US" sz="2800" b="1" dirty="0">
                <a:solidFill>
                  <a:srgbClr val="3333FF"/>
                </a:solidFill>
                <a:latin typeface="Times New Roman" pitchFamily="18" charset="0"/>
                <a:ea typeface="標楷體" pitchFamily="65" charset="-120"/>
                <a:cs typeface="Times New Roman" pitchFamily="18" charset="0"/>
              </a:rPr>
              <a:t>一</a:t>
            </a:r>
            <a:r>
              <a:rPr lang="en-US" altLang="zh-TW" sz="2800" b="1" dirty="0">
                <a:solidFill>
                  <a:srgbClr val="3333FF"/>
                </a:solidFill>
                <a:latin typeface="Times New Roman" pitchFamily="18" charset="0"/>
                <a:ea typeface="標楷體" pitchFamily="65" charset="-120"/>
                <a:cs typeface="Times New Roman" pitchFamily="18" charset="0"/>
              </a:rPr>
              <a:t>】</a:t>
            </a:r>
            <a:r>
              <a:rPr lang="zh-TW" altLang="en-US" sz="2800" b="1" dirty="0">
                <a:solidFill>
                  <a:srgbClr val="3333FF"/>
                </a:solidFill>
                <a:latin typeface="Times New Roman" pitchFamily="18" charset="0"/>
                <a:ea typeface="標楷體" pitchFamily="65" charset="-120"/>
                <a:cs typeface="Times New Roman" pitchFamily="18" charset="0"/>
              </a:rPr>
              <a:t>、溫室設計之原則</a:t>
            </a:r>
            <a:endParaRPr lang="zh-TW" altLang="en-US" sz="2800" dirty="0">
              <a:solidFill>
                <a:srgbClr val="3333FF"/>
              </a:solidFill>
            </a:endParaRPr>
          </a:p>
        </p:txBody>
      </p:sp>
      <p:sp>
        <p:nvSpPr>
          <p:cNvPr id="7" name="矩形 6"/>
          <p:cNvSpPr/>
          <p:nvPr/>
        </p:nvSpPr>
        <p:spPr>
          <a:xfrm>
            <a:off x="2906338" y="68864"/>
            <a:ext cx="2646878" cy="584775"/>
          </a:xfrm>
          <a:prstGeom prst="rect">
            <a:avLst/>
          </a:prstGeom>
        </p:spPr>
        <p:txBody>
          <a:bodyPr wrap="none">
            <a:spAutoFit/>
          </a:bodyPr>
          <a:lstStyle/>
          <a:p>
            <a:pPr algn="ctr"/>
            <a:r>
              <a:rPr lang="en-US" altLang="zh-TW" sz="3200" b="1" dirty="0">
                <a:solidFill>
                  <a:srgbClr val="0000FF"/>
                </a:solidFill>
                <a:latin typeface="標楷體" panose="03000509000000000000" pitchFamily="65" charset="-120"/>
                <a:ea typeface="標楷體" panose="03000509000000000000" pitchFamily="65" charset="-120"/>
              </a:rPr>
              <a:t>(</a:t>
            </a:r>
            <a:r>
              <a:rPr lang="zh-TW" altLang="en-US" sz="3200" b="1" dirty="0">
                <a:solidFill>
                  <a:srgbClr val="0000FF"/>
                </a:solidFill>
                <a:latin typeface="標楷體" panose="03000509000000000000" pitchFamily="65" charset="-120"/>
                <a:ea typeface="標楷體" panose="03000509000000000000" pitchFamily="65" charset="-120"/>
              </a:rPr>
              <a:t>五</a:t>
            </a:r>
            <a:r>
              <a:rPr lang="en-US" altLang="zh-TW" sz="3200" b="1" dirty="0">
                <a:solidFill>
                  <a:srgbClr val="0000FF"/>
                </a:solidFill>
                <a:latin typeface="標楷體" panose="03000509000000000000" pitchFamily="65" charset="-120"/>
                <a:ea typeface="標楷體" panose="03000509000000000000" pitchFamily="65" charset="-120"/>
              </a:rPr>
              <a:t>)</a:t>
            </a:r>
            <a:r>
              <a:rPr lang="zh-TW" altLang="en-US" sz="3200" b="1" dirty="0">
                <a:solidFill>
                  <a:srgbClr val="0000FF"/>
                </a:solidFill>
                <a:latin typeface="標楷體" panose="03000509000000000000" pitchFamily="65" charset="-120"/>
                <a:ea typeface="標楷體" panose="03000509000000000000" pitchFamily="65" charset="-120"/>
              </a:rPr>
              <a:t>設計方法</a:t>
            </a:r>
            <a:endParaRPr lang="zh-TW" altLang="en-US" sz="3200" dirty="0">
              <a:solidFill>
                <a:prstClr val="black"/>
              </a:solidFill>
            </a:endParaRPr>
          </a:p>
        </p:txBody>
      </p:sp>
    </p:spTree>
    <p:extLst>
      <p:ext uri="{BB962C8B-B14F-4D97-AF65-F5344CB8AC3E}">
        <p14:creationId xmlns:p14="http://schemas.microsoft.com/office/powerpoint/2010/main" val="3490570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76573" y="949150"/>
            <a:ext cx="8107387" cy="4908217"/>
          </a:xfrm>
        </p:spPr>
        <p:txBody>
          <a:bodyPr>
            <a:noAutofit/>
          </a:bodyPr>
          <a:lstStyle/>
          <a:p>
            <a:pPr marL="0" indent="0">
              <a:lnSpc>
                <a:spcPct val="100000"/>
              </a:lnSpc>
              <a:spcBef>
                <a:spcPts val="1200"/>
              </a:spcBef>
              <a:buNone/>
            </a:pPr>
            <a:r>
              <a:rPr lang="en-US" altLang="zh-TW" sz="2400" b="1" u="sng" dirty="0">
                <a:solidFill>
                  <a:srgbClr val="3333FF"/>
                </a:solidFill>
                <a:latin typeface="Times New Roman" pitchFamily="18" charset="0"/>
                <a:ea typeface="標楷體" pitchFamily="65" charset="-120"/>
                <a:cs typeface="Times New Roman" pitchFamily="18" charset="0"/>
              </a:rPr>
              <a:t>3.</a:t>
            </a:r>
            <a:r>
              <a:rPr lang="zh-TW" altLang="en-US" sz="2400" b="1" u="sng" dirty="0">
                <a:solidFill>
                  <a:srgbClr val="3333FF"/>
                </a:solidFill>
                <a:latin typeface="Times New Roman" pitchFamily="18" charset="0"/>
                <a:ea typeface="標楷體" pitchFamily="65" charset="-120"/>
                <a:cs typeface="Times New Roman" pitchFamily="18" charset="0"/>
              </a:rPr>
              <a:t>結構破壞：</a:t>
            </a:r>
            <a:endParaRPr lang="en-US" altLang="zh-TW" sz="2400" b="1" u="sng" dirty="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FF0000"/>
                </a:solidFill>
                <a:latin typeface="Times New Roman" pitchFamily="18" charset="0"/>
                <a:ea typeface="標楷體" pitchFamily="65" charset="-120"/>
                <a:cs typeface="Times New Roman" pitchFamily="18" charset="0"/>
              </a:rPr>
              <a:t>        溫室以封閉型式設計形成結構強度，但破壞均往往發生於一起點，而起點經常是弱點或奇異點，一旦破壞形成，則會造成連鎖的破壞，跟開始的封閉設計又會有相當的不同，故任何破壞的細節均是考量的重點。而任一材料的破壞模式主要有應力破壞、應變破壞、疲勞破壞，除了拉力、剪力、扭力等瞬間的力量形式，長期所受的疲勞破壞亦為考量重點。</a:t>
            </a:r>
          </a:p>
          <a:p>
            <a:pPr marL="0" indent="0">
              <a:lnSpc>
                <a:spcPct val="100000"/>
              </a:lnSpc>
              <a:spcBef>
                <a:spcPts val="1200"/>
              </a:spcBef>
              <a:buNone/>
            </a:pPr>
            <a:r>
              <a:rPr lang="en-US" altLang="zh-TW" sz="2400" b="1" u="sng" dirty="0">
                <a:solidFill>
                  <a:srgbClr val="3333FF"/>
                </a:solidFill>
                <a:latin typeface="Times New Roman" pitchFamily="18" charset="0"/>
                <a:ea typeface="標楷體" pitchFamily="65" charset="-120"/>
                <a:cs typeface="Times New Roman" pitchFamily="18" charset="0"/>
              </a:rPr>
              <a:t>4.</a:t>
            </a:r>
            <a:r>
              <a:rPr lang="zh-TW" altLang="en-US" sz="2400" b="1" u="sng" dirty="0">
                <a:solidFill>
                  <a:srgbClr val="3333FF"/>
                </a:solidFill>
                <a:latin typeface="Times New Roman" pitchFamily="18" charset="0"/>
                <a:ea typeface="標楷體" pitchFamily="65" charset="-120"/>
                <a:cs typeface="Times New Roman" pitchFamily="18" charset="0"/>
              </a:rPr>
              <a:t>負荷傳遞：</a:t>
            </a:r>
            <a:endParaRPr lang="en-US" altLang="zh-TW" sz="2400" b="1" u="sng" dirty="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FF0000"/>
                </a:solidFill>
                <a:latin typeface="Times New Roman" pitchFamily="18" charset="0"/>
                <a:ea typeface="標楷體" pitchFamily="65" charset="-120"/>
                <a:cs typeface="Times New Roman" pitchFamily="18" charset="0"/>
              </a:rPr>
              <a:t>        材料結構扮演的角色即要面臨負荷時的力量與變形之抵抗與傳遞。最適當的結構設計在於當負荷來臨時，能同時讓多項的材料元件去共同承擔這負荷，並可以將瞬間的負荷可順利地傳遞到地面，讓大自然的衝擊回到地球上。</a:t>
            </a:r>
            <a:endParaRPr lang="en-US" altLang="zh-TW" sz="2000" b="1" dirty="0">
              <a:solidFill>
                <a:srgbClr val="FF0000"/>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65</a:t>
            </a:fld>
            <a:endParaRPr lang="zh-TW" altLang="en-US" dirty="0">
              <a:solidFill>
                <a:prstClr val="black">
                  <a:tint val="75000"/>
                </a:prstClr>
              </a:solidFill>
            </a:endParaRPr>
          </a:p>
        </p:txBody>
      </p:sp>
    </p:spTree>
    <p:extLst>
      <p:ext uri="{BB962C8B-B14F-4D97-AF65-F5344CB8AC3E}">
        <p14:creationId xmlns:p14="http://schemas.microsoft.com/office/powerpoint/2010/main" val="864260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83568" y="692696"/>
            <a:ext cx="8107387" cy="4908217"/>
          </a:xfrm>
        </p:spPr>
        <p:txBody>
          <a:bodyPr>
            <a:noAutofit/>
          </a:bodyPr>
          <a:lstStyle/>
          <a:p>
            <a:pPr marL="0" indent="0">
              <a:lnSpc>
                <a:spcPct val="100000"/>
              </a:lnSpc>
              <a:spcBef>
                <a:spcPts val="1200"/>
              </a:spcBef>
              <a:buNone/>
            </a:pPr>
            <a:r>
              <a:rPr lang="en-US" altLang="zh-TW" sz="2400" b="1" dirty="0">
                <a:solidFill>
                  <a:srgbClr val="3333FF"/>
                </a:solidFill>
                <a:latin typeface="Times New Roman" pitchFamily="18" charset="0"/>
                <a:ea typeface="標楷體" pitchFamily="65" charset="-120"/>
                <a:cs typeface="Times New Roman" pitchFamily="18" charset="0"/>
              </a:rPr>
              <a:t>1.</a:t>
            </a:r>
            <a:r>
              <a:rPr lang="zh-TW" altLang="en-US" sz="2400" b="1" dirty="0">
                <a:solidFill>
                  <a:srgbClr val="3333FF"/>
                </a:solidFill>
                <a:latin typeface="Times New Roman" pitchFamily="18" charset="0"/>
                <a:ea typeface="標楷體" pitchFamily="65" charset="-120"/>
                <a:cs typeface="Times New Roman" pitchFamily="18" charset="0"/>
              </a:rPr>
              <a:t>地理性：</a:t>
            </a:r>
            <a:endParaRPr lang="en-US" altLang="zh-TW" sz="2400" b="1" dirty="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FF0000"/>
                </a:solidFill>
                <a:latin typeface="Times New Roman" pitchFamily="18" charset="0"/>
                <a:ea typeface="標楷體" pitchFamily="65" charset="-120"/>
                <a:cs typeface="Times New Roman" pitchFamily="18" charset="0"/>
              </a:rPr>
              <a:t>        溫室座向、方位、地形、地貌都會影響風場流動，造成局部集中強風效應，導致溫室承受極大風壓。地質及地基結構，也因土壤富含水分造成鬆動，溫室支撐柱受強風吹襲將致移位。</a:t>
            </a: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400" b="1" dirty="0">
                <a:solidFill>
                  <a:srgbClr val="3333FF"/>
                </a:solidFill>
                <a:latin typeface="Times New Roman" pitchFamily="18" charset="0"/>
                <a:ea typeface="標楷體" pitchFamily="65" charset="-120"/>
                <a:cs typeface="Times New Roman" pitchFamily="18" charset="0"/>
              </a:rPr>
              <a:t>2.</a:t>
            </a:r>
            <a:r>
              <a:rPr lang="zh-TW" altLang="en-US" sz="2400" b="1" dirty="0">
                <a:solidFill>
                  <a:srgbClr val="3333FF"/>
                </a:solidFill>
                <a:latin typeface="Times New Roman" pitchFamily="18" charset="0"/>
                <a:ea typeface="標楷體" pitchFamily="65" charset="-120"/>
                <a:cs typeface="Times New Roman" pitchFamily="18" charset="0"/>
              </a:rPr>
              <a:t>氣候性：</a:t>
            </a:r>
            <a:endParaRPr lang="en-US" altLang="zh-TW" sz="2400" b="1" dirty="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FF0000"/>
                </a:solidFill>
                <a:latin typeface="Times New Roman" pitchFamily="18" charset="0"/>
                <a:ea typeface="標楷體" pitchFamily="65" charset="-120"/>
                <a:cs typeface="Times New Roman" pitchFamily="18" charset="0"/>
              </a:rPr>
              <a:t>        颱風經過機率較高之區域，需提升溫室之耐風等級。暴雨之下之溫室排水槽設計須考量排水量及結構強度，尤其多連棟的溫室排水設計，以避免溫室屋頂積水增加結構負擔。</a:t>
            </a:r>
          </a:p>
          <a:p>
            <a:pPr marL="0" indent="0">
              <a:lnSpc>
                <a:spcPct val="100000"/>
              </a:lnSpc>
              <a:spcBef>
                <a:spcPts val="1200"/>
              </a:spcBef>
              <a:buNone/>
            </a:pPr>
            <a:r>
              <a:rPr lang="en-US" altLang="zh-TW" sz="2400" b="1" dirty="0">
                <a:solidFill>
                  <a:srgbClr val="3333FF"/>
                </a:solidFill>
                <a:latin typeface="Times New Roman" pitchFamily="18" charset="0"/>
                <a:ea typeface="標楷體" pitchFamily="65" charset="-120"/>
                <a:cs typeface="Times New Roman" pitchFamily="18" charset="0"/>
              </a:rPr>
              <a:t>3.</a:t>
            </a:r>
            <a:r>
              <a:rPr lang="zh-TW" altLang="en-US" sz="2400" b="1" dirty="0">
                <a:solidFill>
                  <a:srgbClr val="3333FF"/>
                </a:solidFill>
                <a:latin typeface="Times New Roman" pitchFamily="18" charset="0"/>
                <a:ea typeface="標楷體" pitchFamily="65" charset="-120"/>
                <a:cs typeface="Times New Roman" pitchFamily="18" charset="0"/>
              </a:rPr>
              <a:t>結構性：</a:t>
            </a:r>
            <a:endParaRPr lang="en-US" altLang="zh-TW" sz="2400" b="1" dirty="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FF0000"/>
                </a:solidFill>
                <a:latin typeface="Times New Roman" pitchFamily="18" charset="0"/>
                <a:ea typeface="標楷體" pitchFamily="65" charset="-120"/>
                <a:cs typeface="Times New Roman" pitchFamily="18" charset="0"/>
              </a:rPr>
              <a:t>        溫室之材料結構與基礎之強度設計，需考慮變形、應力承受、抗彎強度等綜合考量，對連接件角色扮演，要確實掌握與落實。</a:t>
            </a:r>
          </a:p>
          <a:p>
            <a:pPr marL="0" indent="0">
              <a:lnSpc>
                <a:spcPct val="100000"/>
              </a:lnSpc>
              <a:spcBef>
                <a:spcPts val="1200"/>
              </a:spcBef>
              <a:buNone/>
            </a:pPr>
            <a:r>
              <a:rPr lang="en-US" altLang="zh-TW" sz="2400" b="1" dirty="0">
                <a:solidFill>
                  <a:srgbClr val="3333FF"/>
                </a:solidFill>
                <a:latin typeface="Times New Roman" pitchFamily="18" charset="0"/>
                <a:ea typeface="標楷體" pitchFamily="65" charset="-120"/>
                <a:cs typeface="Times New Roman" pitchFamily="18" charset="0"/>
              </a:rPr>
              <a:t>4.</a:t>
            </a:r>
            <a:r>
              <a:rPr lang="zh-TW" altLang="en-US" sz="2400" b="1" dirty="0">
                <a:solidFill>
                  <a:srgbClr val="3333FF"/>
                </a:solidFill>
                <a:latin typeface="Times New Roman" pitchFamily="18" charset="0"/>
                <a:ea typeface="標楷體" pitchFamily="65" charset="-120"/>
                <a:cs typeface="Times New Roman" pitchFamily="18" charset="0"/>
              </a:rPr>
              <a:t>耐蝕性：</a:t>
            </a:r>
            <a:endParaRPr lang="en-US" altLang="zh-TW" sz="2400" b="1" dirty="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FF0000"/>
                </a:solidFill>
                <a:latin typeface="Times New Roman" pitchFamily="18" charset="0"/>
                <a:ea typeface="標楷體" pitchFamily="65" charset="-120"/>
                <a:cs typeface="Times New Roman" pitchFamily="18" charset="0"/>
              </a:rPr>
              <a:t>        溫室材料表面處理為防蝕處理之重要工作，化學性、物理性、電化學性腐蝕會造成結構材料腐蝕，使結構強度減弱，無法承受大型風壓。</a:t>
            </a:r>
          </a:p>
          <a:p>
            <a:pPr marL="0" indent="0">
              <a:lnSpc>
                <a:spcPct val="100000"/>
              </a:lnSpc>
              <a:spcBef>
                <a:spcPts val="1200"/>
              </a:spcBef>
              <a:buNone/>
            </a:pPr>
            <a:endParaRPr lang="zh-TW" altLang="en-US"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endParaRPr lang="en-US" altLang="zh-TW" sz="1800" b="1" dirty="0">
              <a:solidFill>
                <a:srgbClr val="FF0000"/>
              </a:solidFill>
              <a:latin typeface="Times New Roman" pitchFamily="18" charset="0"/>
              <a:ea typeface="標楷體" pitchFamily="65" charset="-120"/>
              <a:cs typeface="Times New Roman" pitchFamily="18" charset="0"/>
            </a:endParaRPr>
          </a:p>
          <a:p>
            <a:pPr marL="457200" indent="-457200">
              <a:lnSpc>
                <a:spcPct val="100000"/>
              </a:lnSpc>
              <a:spcBef>
                <a:spcPts val="1200"/>
              </a:spcBef>
              <a:buAutoNum type="arabicPeriod"/>
            </a:pPr>
            <a:endParaRPr lang="en-US" altLang="zh-TW" sz="1800" b="1" dirty="0">
              <a:solidFill>
                <a:srgbClr val="FF0000"/>
              </a:solidFill>
              <a:latin typeface="Times New Roman" pitchFamily="18" charset="0"/>
              <a:ea typeface="標楷體" pitchFamily="65" charset="-120"/>
              <a:cs typeface="Times New Roman" pitchFamily="18" charset="0"/>
            </a:endParaRPr>
          </a:p>
          <a:p>
            <a:pPr marL="457200" indent="-457200">
              <a:lnSpc>
                <a:spcPct val="100000"/>
              </a:lnSpc>
              <a:spcBef>
                <a:spcPts val="1200"/>
              </a:spcBef>
              <a:buAutoNum type="arabicPeriod"/>
            </a:pPr>
            <a:endParaRPr lang="en-US" altLang="zh-TW" sz="1800" b="1" dirty="0">
              <a:solidFill>
                <a:srgbClr val="FF0000"/>
              </a:solidFill>
              <a:latin typeface="Times New Roman" pitchFamily="18" charset="0"/>
              <a:ea typeface="標楷體" pitchFamily="65" charset="-120"/>
              <a:cs typeface="Times New Roman" pitchFamily="18" charset="0"/>
            </a:endParaRPr>
          </a:p>
          <a:p>
            <a:pPr marL="457200" indent="-457200">
              <a:lnSpc>
                <a:spcPct val="100000"/>
              </a:lnSpc>
              <a:spcBef>
                <a:spcPts val="1200"/>
              </a:spcBef>
              <a:buAutoNum type="arabicPeriod"/>
            </a:pPr>
            <a:endParaRPr lang="en-US" altLang="zh-TW" sz="18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endParaRPr lang="en-US" altLang="zh-TW" sz="1800" b="1" dirty="0">
              <a:solidFill>
                <a:srgbClr val="FF0000"/>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66</a:t>
            </a:fld>
            <a:endParaRPr lang="zh-TW" altLang="en-US" dirty="0">
              <a:solidFill>
                <a:prstClr val="black">
                  <a:tint val="75000"/>
                </a:prstClr>
              </a:solidFill>
            </a:endParaRPr>
          </a:p>
        </p:txBody>
      </p:sp>
      <p:sp>
        <p:nvSpPr>
          <p:cNvPr id="4" name="矩形 3"/>
          <p:cNvSpPr/>
          <p:nvPr/>
        </p:nvSpPr>
        <p:spPr>
          <a:xfrm>
            <a:off x="2056123" y="64107"/>
            <a:ext cx="4942379" cy="523220"/>
          </a:xfrm>
          <a:prstGeom prst="rect">
            <a:avLst/>
          </a:prstGeom>
        </p:spPr>
        <p:txBody>
          <a:bodyPr wrap="none">
            <a:spAutoFit/>
          </a:bodyPr>
          <a:lstStyle/>
          <a:p>
            <a:pPr defTabSz="457200"/>
            <a:r>
              <a:rPr lang="en-US" altLang="zh-TW" sz="2800" b="1" dirty="0">
                <a:solidFill>
                  <a:srgbClr val="3333FF"/>
                </a:solidFill>
                <a:latin typeface="Times New Roman" pitchFamily="18" charset="0"/>
                <a:ea typeface="標楷體" pitchFamily="65" charset="-120"/>
                <a:cs typeface="Times New Roman" pitchFamily="18" charset="0"/>
              </a:rPr>
              <a:t> 【</a:t>
            </a:r>
            <a:r>
              <a:rPr lang="zh-TW" altLang="en-US" sz="2800" b="1" dirty="0">
                <a:solidFill>
                  <a:srgbClr val="3333FF"/>
                </a:solidFill>
                <a:latin typeface="Times New Roman" pitchFamily="18" charset="0"/>
                <a:ea typeface="標楷體" pitchFamily="65" charset="-120"/>
                <a:cs typeface="Times New Roman" pitchFamily="18" charset="0"/>
              </a:rPr>
              <a:t>二</a:t>
            </a:r>
            <a:r>
              <a:rPr lang="en-US" altLang="zh-TW" sz="2800" b="1" dirty="0">
                <a:solidFill>
                  <a:srgbClr val="3333FF"/>
                </a:solidFill>
                <a:latin typeface="Times New Roman" pitchFamily="18" charset="0"/>
                <a:ea typeface="標楷體" pitchFamily="65" charset="-120"/>
                <a:cs typeface="Times New Roman" pitchFamily="18" charset="0"/>
              </a:rPr>
              <a:t>】</a:t>
            </a:r>
            <a:r>
              <a:rPr lang="zh-TW" altLang="en-US" sz="2800" b="1" dirty="0">
                <a:solidFill>
                  <a:srgbClr val="3333FF"/>
                </a:solidFill>
                <a:latin typeface="Times New Roman" pitchFamily="18" charset="0"/>
                <a:ea typeface="標楷體" pitchFamily="65" charset="-120"/>
                <a:cs typeface="Times New Roman" pitchFamily="18" charset="0"/>
              </a:rPr>
              <a:t>、溫室設計的考量因素</a:t>
            </a:r>
          </a:p>
        </p:txBody>
      </p:sp>
    </p:spTree>
    <p:extLst>
      <p:ext uri="{BB962C8B-B14F-4D97-AF65-F5344CB8AC3E}">
        <p14:creationId xmlns:p14="http://schemas.microsoft.com/office/powerpoint/2010/main" val="3406061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76573" y="949150"/>
            <a:ext cx="8107387" cy="4908217"/>
          </a:xfrm>
        </p:spPr>
        <p:txBody>
          <a:bodyPr>
            <a:noAutofit/>
          </a:bodyPr>
          <a:lstStyle/>
          <a:p>
            <a:pPr marL="0" indent="0">
              <a:lnSpc>
                <a:spcPct val="100000"/>
              </a:lnSpc>
              <a:spcBef>
                <a:spcPts val="1200"/>
              </a:spcBef>
              <a:buNone/>
            </a:pPr>
            <a:r>
              <a:rPr lang="en-US" altLang="zh-TW" sz="2000" b="1" dirty="0">
                <a:solidFill>
                  <a:srgbClr val="FF0000"/>
                </a:solidFill>
                <a:latin typeface="Times New Roman" pitchFamily="18" charset="0"/>
                <a:ea typeface="標楷體" pitchFamily="65" charset="-120"/>
                <a:cs typeface="Times New Roman" pitchFamily="18" charset="0"/>
              </a:rPr>
              <a:t>1.</a:t>
            </a:r>
            <a:r>
              <a:rPr lang="zh-TW" altLang="en-US" sz="2000" b="1" dirty="0">
                <a:solidFill>
                  <a:srgbClr val="FF0000"/>
                </a:solidFill>
                <a:latin typeface="Times New Roman" pitchFamily="18" charset="0"/>
                <a:ea typeface="標楷體" pitchFamily="65" charset="-120"/>
                <a:cs typeface="Times New Roman" pitchFamily="18" charset="0"/>
              </a:rPr>
              <a:t>溫室需面臨</a:t>
            </a:r>
            <a:r>
              <a:rPr lang="zh-TW" altLang="en-US" sz="2000" b="1" u="sng" dirty="0">
                <a:solidFill>
                  <a:srgbClr val="0000FF"/>
                </a:solidFill>
                <a:latin typeface="Times New Roman" pitchFamily="18" charset="0"/>
                <a:ea typeface="標楷體" pitchFamily="65" charset="-120"/>
                <a:cs typeface="Times New Roman" pitchFamily="18" charset="0"/>
              </a:rPr>
              <a:t>自身負荷、大自然的變動負荷及衝擊負荷</a:t>
            </a:r>
            <a:r>
              <a:rPr lang="zh-TW" altLang="en-US" sz="2000" b="1" dirty="0">
                <a:solidFill>
                  <a:srgbClr val="FF0000"/>
                </a:solidFill>
                <a:latin typeface="Times New Roman" pitchFamily="18" charset="0"/>
                <a:ea typeface="標楷體" pitchFamily="65" charset="-120"/>
                <a:cs typeface="Times New Roman" pitchFamily="18" charset="0"/>
              </a:rPr>
              <a:t>、</a:t>
            </a:r>
            <a:r>
              <a:rPr lang="zh-TW" altLang="en-US" sz="2000" b="1" u="sng" dirty="0">
                <a:solidFill>
                  <a:srgbClr val="0000FF"/>
                </a:solidFill>
                <a:latin typeface="Times New Roman" pitchFamily="18" charset="0"/>
                <a:ea typeface="標楷體" pitchFamily="65" charset="-120"/>
                <a:cs typeface="Times New Roman" pitchFamily="18" charset="0"/>
              </a:rPr>
              <a:t>環境負荷</a:t>
            </a: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a:solidFill>
                  <a:srgbClr val="FF0000"/>
                </a:solidFill>
                <a:latin typeface="Times New Roman" pitchFamily="18" charset="0"/>
                <a:ea typeface="標楷體" pitchFamily="65" charset="-120"/>
                <a:cs typeface="Times New Roman" pitchFamily="18" charset="0"/>
              </a:rPr>
              <a:t>2.</a:t>
            </a:r>
            <a:r>
              <a:rPr lang="zh-TW" altLang="en-US" sz="2000" b="1" dirty="0">
                <a:solidFill>
                  <a:srgbClr val="FF0000"/>
                </a:solidFill>
                <a:latin typeface="Times New Roman" pitchFamily="18" charset="0"/>
                <a:ea typeface="標楷體" pitchFamily="65" charset="-120"/>
                <a:cs typeface="Times New Roman" pitchFamily="18" charset="0"/>
              </a:rPr>
              <a:t>負荷又分</a:t>
            </a:r>
            <a:r>
              <a:rPr lang="zh-TW" altLang="en-US" sz="2000" b="1" u="sng" dirty="0">
                <a:solidFill>
                  <a:srgbClr val="0000FF"/>
                </a:solidFill>
                <a:latin typeface="Times New Roman" pitchFamily="18" charset="0"/>
                <a:ea typeface="標楷體" pitchFamily="65" charset="-120"/>
                <a:cs typeface="Times New Roman" pitchFamily="18" charset="0"/>
              </a:rPr>
              <a:t>強度負荷、變動負荷、衝擊負荷、反覆負荷</a:t>
            </a:r>
            <a:endParaRPr lang="en-US" altLang="zh-TW" sz="2000" b="1" u="sng" dirty="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a:solidFill>
                  <a:srgbClr val="FF0000"/>
                </a:solidFill>
                <a:latin typeface="Times New Roman" pitchFamily="18" charset="0"/>
                <a:ea typeface="標楷體" pitchFamily="65" charset="-120"/>
                <a:cs typeface="Times New Roman" pitchFamily="18" charset="0"/>
              </a:rPr>
              <a:t>3.</a:t>
            </a:r>
            <a:r>
              <a:rPr lang="zh-TW" altLang="en-US" sz="2000" b="1" dirty="0">
                <a:solidFill>
                  <a:srgbClr val="FF0000"/>
                </a:solidFill>
                <a:latin typeface="Times New Roman" pitchFamily="18" charset="0"/>
                <a:ea typeface="標楷體" pitchFamily="65" charset="-120"/>
                <a:cs typeface="Times New Roman" pitchFamily="18" charset="0"/>
              </a:rPr>
              <a:t>破壞均</a:t>
            </a:r>
            <a:r>
              <a:rPr lang="zh-TW" altLang="en-US" sz="2000" b="1" dirty="0">
                <a:solidFill>
                  <a:srgbClr val="0000FF"/>
                </a:solidFill>
                <a:latin typeface="Times New Roman" pitchFamily="18" charset="0"/>
                <a:ea typeface="標楷體" pitchFamily="65" charset="-120"/>
                <a:cs typeface="Times New Roman" pitchFamily="18" charset="0"/>
              </a:rPr>
              <a:t>發生於一</a:t>
            </a:r>
            <a:r>
              <a:rPr lang="zh-TW" altLang="en-US" sz="2000" b="1" dirty="0">
                <a:solidFill>
                  <a:srgbClr val="FF0000"/>
                </a:solidFill>
                <a:latin typeface="Times New Roman" pitchFamily="18" charset="0"/>
                <a:ea typeface="標楷體" pitchFamily="65" charset="-120"/>
                <a:cs typeface="Times New Roman" pitchFamily="18" charset="0"/>
              </a:rPr>
              <a:t>起點，</a:t>
            </a:r>
            <a:r>
              <a:rPr lang="zh-TW" altLang="en-US" sz="2000" b="1" dirty="0">
                <a:solidFill>
                  <a:srgbClr val="0000FF"/>
                </a:solidFill>
                <a:latin typeface="Times New Roman" pitchFamily="18" charset="0"/>
                <a:ea typeface="標楷體" pitchFamily="65" charset="-120"/>
                <a:cs typeface="Times New Roman" pitchFamily="18" charset="0"/>
              </a:rPr>
              <a:t>起點經常是</a:t>
            </a:r>
            <a:r>
              <a:rPr lang="zh-TW" altLang="en-US" sz="2000" b="1" dirty="0">
                <a:solidFill>
                  <a:srgbClr val="FF0000"/>
                </a:solidFill>
                <a:latin typeface="Times New Roman" pitchFamily="18" charset="0"/>
                <a:ea typeface="標楷體" pitchFamily="65" charset="-120"/>
                <a:cs typeface="Times New Roman" pitchFamily="18" charset="0"/>
              </a:rPr>
              <a:t>弱點</a:t>
            </a:r>
            <a:r>
              <a:rPr lang="zh-TW" altLang="en-US" sz="2000" b="1" dirty="0">
                <a:solidFill>
                  <a:srgbClr val="0000FF"/>
                </a:solidFill>
                <a:latin typeface="Times New Roman" pitchFamily="18" charset="0"/>
                <a:ea typeface="標楷體" pitchFamily="65" charset="-120"/>
                <a:cs typeface="Times New Roman" pitchFamily="18" charset="0"/>
              </a:rPr>
              <a:t>或</a:t>
            </a:r>
            <a:r>
              <a:rPr lang="zh-TW" altLang="en-US" sz="2000" b="1" dirty="0">
                <a:solidFill>
                  <a:srgbClr val="FF0000"/>
                </a:solidFill>
                <a:latin typeface="Times New Roman" pitchFamily="18" charset="0"/>
                <a:ea typeface="標楷體" pitchFamily="65" charset="-120"/>
                <a:cs typeface="Times New Roman" pitchFamily="18" charset="0"/>
              </a:rPr>
              <a:t>奇異點，</a:t>
            </a: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a:solidFill>
                  <a:srgbClr val="FF0000"/>
                </a:solidFill>
                <a:latin typeface="Times New Roman" pitchFamily="18" charset="0"/>
                <a:ea typeface="標楷體" pitchFamily="65" charset="-120"/>
                <a:cs typeface="Times New Roman" pitchFamily="18" charset="0"/>
              </a:rPr>
              <a:t>4.</a:t>
            </a:r>
            <a:r>
              <a:rPr lang="zh-TW" altLang="en-US" sz="2000" b="1" dirty="0">
                <a:solidFill>
                  <a:srgbClr val="FF0000"/>
                </a:solidFill>
                <a:latin typeface="Times New Roman" pitchFamily="18" charset="0"/>
                <a:ea typeface="標楷體" pitchFamily="65" charset="-120"/>
                <a:cs typeface="Times New Roman" pitchFamily="18" charset="0"/>
              </a:rPr>
              <a:t>破壞形式主要有</a:t>
            </a:r>
            <a:r>
              <a:rPr lang="zh-TW" altLang="en-US" sz="2000" b="1" u="sng" dirty="0">
                <a:solidFill>
                  <a:srgbClr val="0000FF"/>
                </a:solidFill>
                <a:latin typeface="Times New Roman" pitchFamily="18" charset="0"/>
                <a:ea typeface="標楷體" pitchFamily="65" charset="-120"/>
                <a:cs typeface="Times New Roman" pitchFamily="18" charset="0"/>
              </a:rPr>
              <a:t>應力破壞、應變破壞、疲勞破壞</a:t>
            </a:r>
            <a:endParaRPr lang="en-US" altLang="zh-TW" sz="2000" b="1" u="sng" dirty="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a:solidFill>
                  <a:srgbClr val="0000FF"/>
                </a:solidFill>
                <a:latin typeface="Times New Roman" pitchFamily="18" charset="0"/>
                <a:ea typeface="標楷體" pitchFamily="65" charset="-120"/>
                <a:cs typeface="Times New Roman" pitchFamily="18" charset="0"/>
              </a:rPr>
              <a:t>5.</a:t>
            </a:r>
            <a:r>
              <a:rPr lang="zh-TW" altLang="en-US" sz="2000" b="1" dirty="0">
                <a:solidFill>
                  <a:srgbClr val="FF0000"/>
                </a:solidFill>
                <a:latin typeface="Times New Roman" pitchFamily="18" charset="0"/>
                <a:ea typeface="標楷體" pitchFamily="65" charset="-120"/>
                <a:cs typeface="Times New Roman" pitchFamily="18" charset="0"/>
              </a:rPr>
              <a:t>材料結構</a:t>
            </a:r>
            <a:r>
              <a:rPr lang="zh-TW" altLang="en-US" sz="2000" b="1" dirty="0">
                <a:solidFill>
                  <a:srgbClr val="0000FF"/>
                </a:solidFill>
                <a:latin typeface="Times New Roman" pitchFamily="18" charset="0"/>
                <a:ea typeface="標楷體" pitchFamily="65" charset="-120"/>
                <a:cs typeface="Times New Roman" pitchFamily="18" charset="0"/>
              </a:rPr>
              <a:t>扮演的角色即要面臨以上之</a:t>
            </a:r>
            <a:r>
              <a:rPr lang="zh-TW" altLang="en-US" sz="2000" b="1" u="sng" dirty="0">
                <a:solidFill>
                  <a:srgbClr val="FF0000"/>
                </a:solidFill>
                <a:latin typeface="Times New Roman" pitchFamily="18" charset="0"/>
                <a:ea typeface="標楷體" pitchFamily="65" charset="-120"/>
                <a:cs typeface="Times New Roman" pitchFamily="18" charset="0"/>
              </a:rPr>
              <a:t>負荷抵抗</a:t>
            </a:r>
            <a:r>
              <a:rPr lang="zh-TW" altLang="en-US" sz="2000" b="1" dirty="0">
                <a:solidFill>
                  <a:srgbClr val="FF0000"/>
                </a:solidFill>
                <a:latin typeface="Times New Roman" pitchFamily="18" charset="0"/>
                <a:ea typeface="標楷體" pitchFamily="65" charset="-120"/>
                <a:cs typeface="Times New Roman" pitchFamily="18" charset="0"/>
              </a:rPr>
              <a:t>與</a:t>
            </a:r>
            <a:r>
              <a:rPr lang="zh-TW" altLang="en-US" sz="2000" b="1" u="sng" dirty="0">
                <a:solidFill>
                  <a:srgbClr val="FF0000"/>
                </a:solidFill>
                <a:latin typeface="Times New Roman" pitchFamily="18" charset="0"/>
                <a:ea typeface="標楷體" pitchFamily="65" charset="-120"/>
                <a:cs typeface="Times New Roman" pitchFamily="18" charset="0"/>
              </a:rPr>
              <a:t>傳遞</a:t>
            </a:r>
            <a:endParaRPr lang="en-US" altLang="zh-TW" sz="2000" b="1" u="sng"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a:solidFill>
                  <a:srgbClr val="0000FF"/>
                </a:solidFill>
                <a:latin typeface="Times New Roman" pitchFamily="18" charset="0"/>
                <a:ea typeface="標楷體" pitchFamily="65" charset="-120"/>
                <a:cs typeface="Times New Roman" pitchFamily="18" charset="0"/>
              </a:rPr>
              <a:t>6.</a:t>
            </a:r>
            <a:r>
              <a:rPr lang="zh-TW" altLang="en-US" sz="2000" b="1" dirty="0">
                <a:solidFill>
                  <a:srgbClr val="FF0000"/>
                </a:solidFill>
                <a:latin typeface="Times New Roman" pitchFamily="18" charset="0"/>
                <a:ea typeface="標楷體" pitchFamily="65" charset="-120"/>
                <a:cs typeface="Times New Roman" pitchFamily="18" charset="0"/>
              </a:rPr>
              <a:t>最適當的結構設計</a:t>
            </a:r>
            <a:r>
              <a:rPr lang="zh-TW" altLang="en-US" sz="2000" b="1" dirty="0">
                <a:solidFill>
                  <a:srgbClr val="0000FF"/>
                </a:solidFill>
                <a:latin typeface="Times New Roman" pitchFamily="18" charset="0"/>
                <a:ea typeface="標楷體" pitchFamily="65" charset="-120"/>
                <a:cs typeface="Times New Roman" pitchFamily="18" charset="0"/>
              </a:rPr>
              <a:t>在於當負荷來臨時，</a:t>
            </a:r>
            <a:endParaRPr lang="en-US" altLang="zh-TW" sz="2000" b="1" dirty="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0000FF"/>
                </a:solidFill>
                <a:latin typeface="Times New Roman" pitchFamily="18" charset="0"/>
                <a:ea typeface="標楷體" pitchFamily="65" charset="-120"/>
                <a:cs typeface="Times New Roman" pitchFamily="18" charset="0"/>
              </a:rPr>
              <a:t>   </a:t>
            </a:r>
            <a:r>
              <a:rPr lang="en-US" altLang="zh-TW" sz="2000" b="1" dirty="0">
                <a:solidFill>
                  <a:srgbClr val="0000FF"/>
                </a:solidFill>
                <a:latin typeface="Times New Roman" pitchFamily="18" charset="0"/>
                <a:ea typeface="標楷體" pitchFamily="65" charset="-120"/>
                <a:cs typeface="Times New Roman" pitchFamily="18" charset="0"/>
              </a:rPr>
              <a:t>(1)</a:t>
            </a:r>
            <a:r>
              <a:rPr lang="zh-TW" altLang="en-US" sz="2000" b="1" dirty="0">
                <a:solidFill>
                  <a:srgbClr val="0000FF"/>
                </a:solidFill>
                <a:latin typeface="Times New Roman" pitchFamily="18" charset="0"/>
                <a:ea typeface="標楷體" pitchFamily="65" charset="-120"/>
                <a:cs typeface="Times New Roman" pitchFamily="18" charset="0"/>
              </a:rPr>
              <a:t>讓</a:t>
            </a:r>
            <a:r>
              <a:rPr lang="zh-TW" altLang="en-US" sz="2000" b="1" u="sng" dirty="0">
                <a:solidFill>
                  <a:srgbClr val="FF0000"/>
                </a:solidFill>
                <a:latin typeface="Times New Roman" pitchFamily="18" charset="0"/>
                <a:ea typeface="標楷體" pitchFamily="65" charset="-120"/>
                <a:cs typeface="Times New Roman" pitchFamily="18" charset="0"/>
              </a:rPr>
              <a:t>多項的材料元件</a:t>
            </a:r>
            <a:r>
              <a:rPr lang="zh-TW" altLang="en-US" sz="2000" b="1" dirty="0">
                <a:solidFill>
                  <a:srgbClr val="0000FF"/>
                </a:solidFill>
                <a:latin typeface="Times New Roman" pitchFamily="18" charset="0"/>
                <a:ea typeface="標楷體" pitchFamily="65" charset="-120"/>
                <a:cs typeface="Times New Roman" pitchFamily="18" charset="0"/>
              </a:rPr>
              <a:t>去</a:t>
            </a:r>
            <a:r>
              <a:rPr lang="zh-TW" altLang="en-US" sz="2000" b="1" u="sng" dirty="0">
                <a:solidFill>
                  <a:srgbClr val="FF0000"/>
                </a:solidFill>
                <a:latin typeface="Times New Roman" pitchFamily="18" charset="0"/>
                <a:ea typeface="標楷體" pitchFamily="65" charset="-120"/>
                <a:cs typeface="Times New Roman" pitchFamily="18" charset="0"/>
              </a:rPr>
              <a:t>共同承擔與傳遞</a:t>
            </a:r>
            <a:r>
              <a:rPr lang="zh-TW" altLang="en-US" sz="2000" b="1" dirty="0">
                <a:solidFill>
                  <a:srgbClr val="0000FF"/>
                </a:solidFill>
                <a:latin typeface="Times New Roman" pitchFamily="18" charset="0"/>
                <a:ea typeface="標楷體" pitchFamily="65" charset="-120"/>
                <a:cs typeface="Times New Roman" pitchFamily="18" charset="0"/>
              </a:rPr>
              <a:t>這負荷</a:t>
            </a:r>
            <a:endParaRPr lang="en-US" altLang="zh-TW" sz="2000" b="1" dirty="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0000FF"/>
                </a:solidFill>
                <a:latin typeface="Times New Roman" pitchFamily="18" charset="0"/>
                <a:ea typeface="標楷體" pitchFamily="65" charset="-120"/>
                <a:cs typeface="Times New Roman" pitchFamily="18" charset="0"/>
              </a:rPr>
              <a:t>   </a:t>
            </a:r>
            <a:r>
              <a:rPr lang="en-US" altLang="zh-TW" sz="2000" b="1" dirty="0">
                <a:solidFill>
                  <a:srgbClr val="0000FF"/>
                </a:solidFill>
                <a:latin typeface="Times New Roman" pitchFamily="18" charset="0"/>
                <a:ea typeface="標楷體" pitchFamily="65" charset="-120"/>
                <a:cs typeface="Times New Roman" pitchFamily="18" charset="0"/>
              </a:rPr>
              <a:t>(2)</a:t>
            </a:r>
            <a:r>
              <a:rPr lang="zh-TW" altLang="en-US" sz="2000" b="1" dirty="0">
                <a:solidFill>
                  <a:srgbClr val="0000FF"/>
                </a:solidFill>
                <a:latin typeface="Times New Roman" pitchFamily="18" charset="0"/>
                <a:ea typeface="標楷體" pitchFamily="65" charset="-120"/>
                <a:cs typeface="Times New Roman" pitchFamily="18" charset="0"/>
              </a:rPr>
              <a:t>讓變動的負荷可</a:t>
            </a:r>
            <a:r>
              <a:rPr lang="zh-TW" altLang="en-US" sz="2000" b="1" u="sng" dirty="0">
                <a:solidFill>
                  <a:srgbClr val="FF0000"/>
                </a:solidFill>
                <a:latin typeface="Times New Roman" pitchFamily="18" charset="0"/>
                <a:ea typeface="標楷體" pitchFamily="65" charset="-120"/>
                <a:cs typeface="Times New Roman" pitchFamily="18" charset="0"/>
              </a:rPr>
              <a:t>傳遞到地面</a:t>
            </a:r>
            <a:r>
              <a:rPr lang="zh-TW" altLang="en-US" sz="2000" b="1" dirty="0">
                <a:solidFill>
                  <a:srgbClr val="0000FF"/>
                </a:solidFill>
                <a:latin typeface="Times New Roman" pitchFamily="18" charset="0"/>
                <a:ea typeface="標楷體" pitchFamily="65" charset="-120"/>
                <a:cs typeface="Times New Roman" pitchFamily="18" charset="0"/>
              </a:rPr>
              <a:t>，讓大自然的衝擊</a:t>
            </a:r>
            <a:r>
              <a:rPr lang="zh-TW" altLang="en-US" sz="2000" b="1" dirty="0">
                <a:solidFill>
                  <a:srgbClr val="FF0000"/>
                </a:solidFill>
                <a:latin typeface="Times New Roman" pitchFamily="18" charset="0"/>
                <a:ea typeface="標楷體" pitchFamily="65" charset="-120"/>
                <a:cs typeface="Times New Roman" pitchFamily="18" charset="0"/>
              </a:rPr>
              <a:t>回到地球</a:t>
            </a:r>
            <a:r>
              <a:rPr lang="zh-TW" altLang="en-US" sz="2000" b="1" dirty="0">
                <a:solidFill>
                  <a:srgbClr val="0000FF"/>
                </a:solidFill>
                <a:latin typeface="Times New Roman" pitchFamily="18" charset="0"/>
                <a:ea typeface="標楷體" pitchFamily="65" charset="-120"/>
                <a:cs typeface="Times New Roman" pitchFamily="18" charset="0"/>
              </a:rPr>
              <a:t>上</a:t>
            </a:r>
            <a:endParaRPr lang="en-US" altLang="zh-TW" sz="2000" b="1" dirty="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a:solidFill>
                  <a:srgbClr val="0000FF"/>
                </a:solidFill>
                <a:latin typeface="Times New Roman" pitchFamily="18" charset="0"/>
                <a:ea typeface="標楷體" pitchFamily="65" charset="-120"/>
                <a:cs typeface="Times New Roman" pitchFamily="18" charset="0"/>
              </a:rPr>
              <a:t>7.</a:t>
            </a:r>
            <a:r>
              <a:rPr lang="zh-TW" altLang="en-US" sz="2000" b="1" dirty="0">
                <a:solidFill>
                  <a:srgbClr val="FF0000"/>
                </a:solidFill>
                <a:latin typeface="Times New Roman" pitchFamily="18" charset="0"/>
                <a:ea typeface="標楷體" pitchFamily="65" charset="-120"/>
                <a:cs typeface="Times New Roman" pitchFamily="18" charset="0"/>
              </a:rPr>
              <a:t>溫室面臨的實際風速跟</a:t>
            </a:r>
            <a:r>
              <a:rPr lang="zh-TW" altLang="en-US" sz="2000" b="1" u="sng" dirty="0">
                <a:solidFill>
                  <a:srgbClr val="FF0000"/>
                </a:solidFill>
                <a:latin typeface="Times New Roman" pitchFamily="18" charset="0"/>
                <a:ea typeface="標楷體" pitchFamily="65" charset="-120"/>
                <a:cs typeface="Times New Roman" pitchFamily="18" charset="0"/>
              </a:rPr>
              <a:t>地形地貌</a:t>
            </a:r>
            <a:r>
              <a:rPr lang="zh-TW" altLang="en-US" sz="2000" b="1" dirty="0">
                <a:solidFill>
                  <a:srgbClr val="FF0000"/>
                </a:solidFill>
                <a:latin typeface="Times New Roman" pitchFamily="18" charset="0"/>
                <a:ea typeface="標楷體" pitchFamily="65" charset="-120"/>
                <a:cs typeface="Times New Roman" pitchFamily="18" charset="0"/>
              </a:rPr>
              <a:t>有相當關係，非氣象局能個別預測。</a:t>
            </a: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a:solidFill>
                  <a:srgbClr val="FF0000"/>
                </a:solidFill>
                <a:latin typeface="Times New Roman" pitchFamily="18" charset="0"/>
                <a:ea typeface="標楷體" pitchFamily="65" charset="-120"/>
                <a:cs typeface="Times New Roman" pitchFamily="18" charset="0"/>
              </a:rPr>
              <a:t>8.</a:t>
            </a:r>
            <a:r>
              <a:rPr lang="zh-TW" altLang="en-US" sz="2000" b="1" dirty="0">
                <a:solidFill>
                  <a:srgbClr val="0000FF"/>
                </a:solidFill>
                <a:latin typeface="Times New Roman" pitchFamily="18" charset="0"/>
                <a:ea typeface="標楷體" pitchFamily="65" charset="-120"/>
                <a:cs typeface="Times New Roman" pitchFamily="18" charset="0"/>
              </a:rPr>
              <a:t>溫室材料結構要以其</a:t>
            </a:r>
            <a:r>
              <a:rPr lang="zh-TW" altLang="en-US" sz="2000" b="1" u="sng" dirty="0">
                <a:solidFill>
                  <a:srgbClr val="FF0000"/>
                </a:solidFill>
                <a:latin typeface="Times New Roman" pitchFamily="18" charset="0"/>
                <a:ea typeface="標楷體" pitchFamily="65" charset="-120"/>
                <a:cs typeface="Times New Roman" pitchFamily="18" charset="0"/>
              </a:rPr>
              <a:t>質、形、貌、能</a:t>
            </a:r>
            <a:r>
              <a:rPr lang="zh-TW" altLang="en-US" sz="2000" b="1" dirty="0">
                <a:solidFill>
                  <a:srgbClr val="0000FF"/>
                </a:solidFill>
                <a:latin typeface="Times New Roman" pitchFamily="18" charset="0"/>
                <a:ea typeface="標楷體" pitchFamily="65" charset="-120"/>
                <a:cs typeface="Times New Roman" pitchFamily="18" charset="0"/>
              </a:rPr>
              <a:t>去設計，</a:t>
            </a:r>
            <a:endParaRPr lang="en-US" altLang="zh-TW" sz="2000" b="1" dirty="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a:solidFill>
                  <a:srgbClr val="0000FF"/>
                </a:solidFill>
                <a:latin typeface="Times New Roman" pitchFamily="18" charset="0"/>
                <a:ea typeface="標楷體" pitchFamily="65" charset="-120"/>
                <a:cs typeface="Times New Roman" pitchFamily="18" charset="0"/>
              </a:rPr>
              <a:t>  </a:t>
            </a:r>
            <a:r>
              <a:rPr lang="zh-TW" altLang="en-US" sz="2000" b="1" dirty="0">
                <a:solidFill>
                  <a:srgbClr val="0000FF"/>
                </a:solidFill>
                <a:latin typeface="Times New Roman" pitchFamily="18" charset="0"/>
                <a:ea typeface="標楷體" pitchFamily="65" charset="-120"/>
                <a:cs typeface="Times New Roman" pitchFamily="18" charset="0"/>
              </a:rPr>
              <a:t>以面對</a:t>
            </a:r>
            <a:r>
              <a:rPr lang="zh-TW" altLang="en-US" sz="2000" b="1" dirty="0">
                <a:solidFill>
                  <a:srgbClr val="FF0000"/>
                </a:solidFill>
                <a:latin typeface="Times New Roman" pitchFamily="18" charset="0"/>
                <a:ea typeface="標楷體" pitchFamily="65" charset="-120"/>
                <a:cs typeface="Times New Roman" pitchFamily="18" charset="0"/>
              </a:rPr>
              <a:t>環境變動</a:t>
            </a:r>
            <a:r>
              <a:rPr lang="zh-TW" altLang="en-US" sz="2000" b="1" dirty="0">
                <a:solidFill>
                  <a:srgbClr val="0000FF"/>
                </a:solidFill>
                <a:latin typeface="Times New Roman" pitchFamily="18" charset="0"/>
                <a:ea typeface="標楷體" pitchFamily="65" charset="-120"/>
                <a:cs typeface="Times New Roman" pitchFamily="18" charset="0"/>
              </a:rPr>
              <a:t>的負荷抵抗</a:t>
            </a:r>
            <a:r>
              <a:rPr lang="zh-TW" altLang="en-US" sz="2000" b="1" dirty="0">
                <a:solidFill>
                  <a:srgbClr val="FF0000"/>
                </a:solidFill>
                <a:latin typeface="Times New Roman" pitchFamily="18" charset="0"/>
                <a:ea typeface="標楷體" pitchFamily="65" charset="-120"/>
                <a:cs typeface="Times New Roman" pitchFamily="18" charset="0"/>
              </a:rPr>
              <a:t>。</a:t>
            </a:r>
            <a:endParaRPr lang="en-US" altLang="zh-TW" sz="2000" b="1" dirty="0">
              <a:solidFill>
                <a:srgbClr val="FF0000"/>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67</a:t>
            </a:fld>
            <a:endParaRPr lang="zh-TW" altLang="en-US" dirty="0">
              <a:solidFill>
                <a:prstClr val="black">
                  <a:tint val="75000"/>
                </a:prstClr>
              </a:solidFill>
            </a:endParaRPr>
          </a:p>
        </p:txBody>
      </p:sp>
      <p:sp>
        <p:nvSpPr>
          <p:cNvPr id="4" name="矩形 3"/>
          <p:cNvSpPr/>
          <p:nvPr/>
        </p:nvSpPr>
        <p:spPr>
          <a:xfrm>
            <a:off x="2056123" y="64107"/>
            <a:ext cx="4224233" cy="523220"/>
          </a:xfrm>
          <a:prstGeom prst="rect">
            <a:avLst/>
          </a:prstGeom>
        </p:spPr>
        <p:txBody>
          <a:bodyPr wrap="none">
            <a:spAutoFit/>
          </a:bodyPr>
          <a:lstStyle/>
          <a:p>
            <a:pPr defTabSz="457200"/>
            <a:r>
              <a:rPr lang="en-US" altLang="zh-TW" sz="2800" b="1" dirty="0">
                <a:solidFill>
                  <a:srgbClr val="3333FF"/>
                </a:solidFill>
                <a:latin typeface="Times New Roman" pitchFamily="18" charset="0"/>
                <a:ea typeface="標楷體" pitchFamily="65" charset="-120"/>
                <a:cs typeface="Times New Roman" pitchFamily="18" charset="0"/>
              </a:rPr>
              <a:t> 【</a:t>
            </a:r>
            <a:r>
              <a:rPr lang="zh-TW" altLang="en-US" sz="2800" b="1" dirty="0">
                <a:solidFill>
                  <a:srgbClr val="3333FF"/>
                </a:solidFill>
                <a:latin typeface="Times New Roman" pitchFamily="18" charset="0"/>
                <a:ea typeface="標楷體" pitchFamily="65" charset="-120"/>
                <a:cs typeface="Times New Roman" pitchFamily="18" charset="0"/>
              </a:rPr>
              <a:t>三</a:t>
            </a:r>
            <a:r>
              <a:rPr lang="en-US" altLang="zh-TW" sz="2800" b="1" dirty="0">
                <a:solidFill>
                  <a:srgbClr val="3333FF"/>
                </a:solidFill>
                <a:latin typeface="Times New Roman" pitchFamily="18" charset="0"/>
                <a:ea typeface="標楷體" pitchFamily="65" charset="-120"/>
                <a:cs typeface="Times New Roman" pitchFamily="18" charset="0"/>
              </a:rPr>
              <a:t>】</a:t>
            </a:r>
            <a:r>
              <a:rPr lang="zh-TW" altLang="en-US" sz="2800" b="1" dirty="0">
                <a:solidFill>
                  <a:srgbClr val="3333FF"/>
                </a:solidFill>
                <a:latin typeface="Times New Roman" pitchFamily="18" charset="0"/>
                <a:ea typeface="標楷體" pitchFamily="65" charset="-120"/>
                <a:cs typeface="Times New Roman" pitchFamily="18" charset="0"/>
              </a:rPr>
              <a:t>、溫室設計之要領</a:t>
            </a:r>
            <a:endParaRPr lang="zh-TW" altLang="en-US" sz="2800" dirty="0">
              <a:solidFill>
                <a:srgbClr val="3333FF"/>
              </a:solidFill>
            </a:endParaRPr>
          </a:p>
        </p:txBody>
      </p:sp>
    </p:spTree>
    <p:extLst>
      <p:ext uri="{BB962C8B-B14F-4D97-AF65-F5344CB8AC3E}">
        <p14:creationId xmlns:p14="http://schemas.microsoft.com/office/powerpoint/2010/main" val="1955747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76573" y="949150"/>
            <a:ext cx="8107387" cy="4908217"/>
          </a:xfrm>
        </p:spPr>
        <p:txBody>
          <a:bodyPr>
            <a:noAutofit/>
          </a:bodyPr>
          <a:lstStyle/>
          <a:p>
            <a:pPr marL="0" indent="0">
              <a:lnSpc>
                <a:spcPct val="100000"/>
              </a:lnSpc>
              <a:spcBef>
                <a:spcPts val="1200"/>
              </a:spcBef>
              <a:buNone/>
            </a:pPr>
            <a:r>
              <a:rPr lang="en-US" altLang="zh-TW" sz="2400" b="1" dirty="0">
                <a:solidFill>
                  <a:srgbClr val="FF0000"/>
                </a:solidFill>
                <a:latin typeface="Times New Roman" pitchFamily="18" charset="0"/>
                <a:ea typeface="標楷體" pitchFamily="65" charset="-120"/>
                <a:cs typeface="Times New Roman" pitchFamily="18" charset="0"/>
              </a:rPr>
              <a:t>1.</a:t>
            </a:r>
            <a:r>
              <a:rPr lang="zh-TW" altLang="en-US" sz="2400" b="1" dirty="0">
                <a:solidFill>
                  <a:srgbClr val="FF0000"/>
                </a:solidFill>
                <a:latin typeface="Times New Roman" pitchFamily="18" charset="0"/>
                <a:ea typeface="標楷體" pitchFamily="65" charset="-120"/>
                <a:cs typeface="Times New Roman" pitchFamily="18" charset="0"/>
              </a:rPr>
              <a:t>材料材質高強度化設計：</a:t>
            </a:r>
            <a:endParaRPr lang="en-US" altLang="zh-TW" sz="24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3333FF"/>
                </a:solidFill>
                <a:latin typeface="Times New Roman" pitchFamily="18" charset="0"/>
                <a:ea typeface="標楷體" pitchFamily="65" charset="-120"/>
                <a:cs typeface="Times New Roman" pitchFamily="18" charset="0"/>
              </a:rPr>
              <a:t>提高材料性能可提高溫室之結構性優化，而以材料之合金強化、熱機處理的晶粒細化、應用塑性加工的變形硬化，均可以促進材料之結構強化與輕量化，但同時須經材料的屈服強度、抗張強度、抗彎強度測試以證明新材料結構之優勢。</a:t>
            </a:r>
            <a:endParaRPr lang="en-US" altLang="zh-TW" sz="2000" b="1" dirty="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400" b="1" dirty="0">
                <a:solidFill>
                  <a:srgbClr val="FF0000"/>
                </a:solidFill>
                <a:latin typeface="Times New Roman" pitchFamily="18" charset="0"/>
                <a:ea typeface="標楷體" pitchFamily="65" charset="-120"/>
                <a:cs typeface="Times New Roman" pitchFamily="18" charset="0"/>
              </a:rPr>
              <a:t>2.</a:t>
            </a:r>
            <a:r>
              <a:rPr lang="zh-TW" altLang="en-US" sz="2400" b="1" dirty="0">
                <a:solidFill>
                  <a:srgbClr val="FF0000"/>
                </a:solidFill>
                <a:latin typeface="Times New Roman" pitchFamily="18" charset="0"/>
                <a:ea typeface="標楷體" pitchFamily="65" charset="-120"/>
                <a:cs typeface="Times New Roman" pitchFamily="18" charset="0"/>
              </a:rPr>
              <a:t>材料高剖面係數之優化設計</a:t>
            </a:r>
            <a:r>
              <a:rPr lang="en-US" altLang="zh-TW" sz="2400" b="1" dirty="0">
                <a:solidFill>
                  <a:srgbClr val="FF0000"/>
                </a:solidFill>
                <a:latin typeface="Times New Roman" pitchFamily="18" charset="0"/>
                <a:ea typeface="標楷體" pitchFamily="65" charset="-120"/>
                <a:cs typeface="Times New Roman" pitchFamily="18" charset="0"/>
              </a:rPr>
              <a:t>:</a:t>
            </a:r>
          </a:p>
          <a:p>
            <a:pPr marL="0" indent="0">
              <a:lnSpc>
                <a:spcPct val="100000"/>
              </a:lnSpc>
              <a:spcBef>
                <a:spcPts val="1200"/>
              </a:spcBef>
              <a:buNone/>
            </a:pPr>
            <a:r>
              <a:rPr lang="zh-TW" altLang="en-US" sz="2000" b="1" dirty="0">
                <a:solidFill>
                  <a:srgbClr val="3333FF"/>
                </a:solidFill>
                <a:latin typeface="Times New Roman" pitchFamily="18" charset="0"/>
                <a:ea typeface="標楷體" pitchFamily="65" charset="-120"/>
                <a:cs typeface="Times New Roman" pitchFamily="18" charset="0"/>
              </a:rPr>
              <a:t>結構材料之型式優化是在不改變材料材質即可提升的新優勢材料設計，本項如與上項之結合，將可促進結構件的材質強化與剖面型式優化的同步強度提升。</a:t>
            </a:r>
          </a:p>
          <a:p>
            <a:pPr marL="0" indent="0">
              <a:lnSpc>
                <a:spcPct val="100000"/>
              </a:lnSpc>
              <a:spcBef>
                <a:spcPts val="1200"/>
              </a:spcBef>
              <a:buNone/>
            </a:pPr>
            <a:r>
              <a:rPr lang="en-US" altLang="zh-TW" sz="2400" b="1" dirty="0">
                <a:solidFill>
                  <a:srgbClr val="FF0000"/>
                </a:solidFill>
                <a:latin typeface="Times New Roman" pitchFamily="18" charset="0"/>
                <a:ea typeface="標楷體" pitchFamily="65" charset="-120"/>
                <a:cs typeface="Times New Roman" pitchFamily="18" charset="0"/>
              </a:rPr>
              <a:t>3.</a:t>
            </a:r>
            <a:r>
              <a:rPr lang="zh-TW" altLang="en-US" sz="2400" b="1" dirty="0">
                <a:solidFill>
                  <a:srgbClr val="FF0000"/>
                </a:solidFill>
                <a:latin typeface="Times New Roman" pitchFamily="18" charset="0"/>
                <a:ea typeface="標楷體" pitchFamily="65" charset="-120"/>
                <a:cs typeface="Times New Roman" pitchFamily="18" charset="0"/>
              </a:rPr>
              <a:t>材料高耐蝕性設計：</a:t>
            </a:r>
            <a:endParaRPr lang="en-US" altLang="zh-TW" sz="24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3333FF"/>
                </a:solidFill>
                <a:latin typeface="Times New Roman" pitchFamily="18" charset="0"/>
                <a:ea typeface="標楷體" pitchFamily="65" charset="-120"/>
                <a:cs typeface="Times New Roman" pitchFamily="18" charset="0"/>
              </a:rPr>
              <a:t>材料結構之耐蝕處理為提升高壽命性的關鍵，進行新材料的處理優化將包含鍍前處理、鍍層處理、鍍後處理、塗層處理，以提升設施農業應用的強化抵抗環境能力。</a:t>
            </a:r>
            <a:endParaRPr lang="en-US" altLang="zh-TW" sz="1800" b="1" dirty="0">
              <a:solidFill>
                <a:srgbClr val="3333FF"/>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68</a:t>
            </a:fld>
            <a:r>
              <a:rPr lang="en-US" altLang="zh-TW" dirty="0">
                <a:solidFill>
                  <a:prstClr val="black">
                    <a:tint val="75000"/>
                  </a:prstClr>
                </a:solidFill>
              </a:rPr>
              <a:t>66</a:t>
            </a:r>
            <a:endParaRPr lang="zh-TW" altLang="en-US" dirty="0">
              <a:solidFill>
                <a:prstClr val="black">
                  <a:tint val="75000"/>
                </a:prstClr>
              </a:solidFill>
            </a:endParaRPr>
          </a:p>
        </p:txBody>
      </p:sp>
      <p:sp>
        <p:nvSpPr>
          <p:cNvPr id="4" name="矩形 3"/>
          <p:cNvSpPr/>
          <p:nvPr/>
        </p:nvSpPr>
        <p:spPr>
          <a:xfrm>
            <a:off x="2056123" y="64107"/>
            <a:ext cx="5301451" cy="523220"/>
          </a:xfrm>
          <a:prstGeom prst="rect">
            <a:avLst/>
          </a:prstGeom>
        </p:spPr>
        <p:txBody>
          <a:bodyPr wrap="none">
            <a:spAutoFit/>
          </a:bodyPr>
          <a:lstStyle/>
          <a:p>
            <a:pPr defTabSz="457200"/>
            <a:r>
              <a:rPr lang="en-US" altLang="zh-TW" sz="2800" b="1" dirty="0">
                <a:solidFill>
                  <a:srgbClr val="3333FF"/>
                </a:solidFill>
                <a:latin typeface="Times New Roman" pitchFamily="18" charset="0"/>
                <a:ea typeface="標楷體" pitchFamily="65" charset="-120"/>
                <a:cs typeface="Times New Roman" pitchFamily="18" charset="0"/>
              </a:rPr>
              <a:t> 【</a:t>
            </a:r>
            <a:r>
              <a:rPr lang="zh-TW" altLang="en-US" sz="2800" b="1" dirty="0">
                <a:solidFill>
                  <a:srgbClr val="3333FF"/>
                </a:solidFill>
                <a:latin typeface="Times New Roman" pitchFamily="18" charset="0"/>
                <a:ea typeface="標楷體" pitchFamily="65" charset="-120"/>
                <a:cs typeface="Times New Roman" pitchFamily="18" charset="0"/>
              </a:rPr>
              <a:t>四</a:t>
            </a:r>
            <a:r>
              <a:rPr lang="en-US" altLang="zh-TW" sz="2800" b="1" dirty="0">
                <a:solidFill>
                  <a:srgbClr val="3333FF"/>
                </a:solidFill>
                <a:latin typeface="Times New Roman" pitchFamily="18" charset="0"/>
                <a:ea typeface="標楷體" pitchFamily="65" charset="-120"/>
                <a:cs typeface="Times New Roman" pitchFamily="18" charset="0"/>
              </a:rPr>
              <a:t>】</a:t>
            </a:r>
            <a:r>
              <a:rPr lang="zh-TW" altLang="en-US" sz="2800" b="1" dirty="0">
                <a:solidFill>
                  <a:srgbClr val="3333FF"/>
                </a:solidFill>
                <a:latin typeface="Times New Roman" pitchFamily="18" charset="0"/>
                <a:ea typeface="標楷體" pitchFamily="65" charset="-120"/>
                <a:cs typeface="Times New Roman" pitchFamily="18" charset="0"/>
              </a:rPr>
              <a:t>、溫室強化與輕量化設計</a:t>
            </a:r>
            <a:endParaRPr lang="zh-TW" altLang="en-US" sz="2800" dirty="0">
              <a:solidFill>
                <a:srgbClr val="3333FF"/>
              </a:solidFill>
            </a:endParaRPr>
          </a:p>
        </p:txBody>
      </p:sp>
    </p:spTree>
    <p:extLst>
      <p:ext uri="{BB962C8B-B14F-4D97-AF65-F5344CB8AC3E}">
        <p14:creationId xmlns:p14="http://schemas.microsoft.com/office/powerpoint/2010/main" val="24108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05986" y="980728"/>
            <a:ext cx="8107387" cy="4908217"/>
          </a:xfrm>
        </p:spPr>
        <p:txBody>
          <a:bodyPr>
            <a:noAutofit/>
          </a:bodyPr>
          <a:lstStyle/>
          <a:p>
            <a:pPr marL="0" indent="0">
              <a:lnSpc>
                <a:spcPct val="100000"/>
              </a:lnSpc>
              <a:spcBef>
                <a:spcPts val="1200"/>
              </a:spcBef>
              <a:buNone/>
            </a:pPr>
            <a:r>
              <a:rPr lang="en-US" altLang="zh-TW" sz="2400" b="1" dirty="0">
                <a:solidFill>
                  <a:srgbClr val="FF0000"/>
                </a:solidFill>
                <a:latin typeface="Times New Roman" pitchFamily="18" charset="0"/>
                <a:ea typeface="標楷體" pitchFamily="65" charset="-120"/>
                <a:cs typeface="Times New Roman" pitchFamily="18" charset="0"/>
              </a:rPr>
              <a:t>1.</a:t>
            </a:r>
            <a:r>
              <a:rPr lang="zh-TW" altLang="en-US" sz="2400" b="1" dirty="0">
                <a:solidFill>
                  <a:srgbClr val="FF0000"/>
                </a:solidFill>
                <a:latin typeface="Times New Roman" pitchFamily="18" charset="0"/>
                <a:ea typeface="標楷體" pitchFamily="65" charset="-120"/>
                <a:cs typeface="Times New Roman" pitchFamily="18" charset="0"/>
              </a:rPr>
              <a:t>結構組合強化：</a:t>
            </a:r>
            <a:endParaRPr lang="en-US" altLang="zh-TW" sz="24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3333FF"/>
                </a:solidFill>
                <a:latin typeface="Times New Roman" pitchFamily="18" charset="0"/>
                <a:ea typeface="標楷體" pitchFamily="65" charset="-120"/>
                <a:cs typeface="Times New Roman" pitchFamily="18" charset="0"/>
              </a:rPr>
              <a:t>以科學化的溫室設計與分析方法、適當的元件材質選用與處理技術及正確的連結與施工方法，以提高溫室的可靠度與使用壽命。結構組合使用具有結構強度且耐振動的連接件，依溫室結構位置搭配合適之型材構件，可以使溫室達到耐</a:t>
            </a:r>
            <a:r>
              <a:rPr lang="en-US" altLang="zh-TW" sz="2000" b="1" dirty="0">
                <a:solidFill>
                  <a:srgbClr val="3333FF"/>
                </a:solidFill>
                <a:latin typeface="Times New Roman" pitchFamily="18" charset="0"/>
                <a:ea typeface="標楷體" pitchFamily="65" charset="-120"/>
                <a:cs typeface="Times New Roman" pitchFamily="18" charset="0"/>
              </a:rPr>
              <a:t>11</a:t>
            </a:r>
            <a:r>
              <a:rPr lang="zh-TW" altLang="en-US" sz="2000" b="1" dirty="0">
                <a:solidFill>
                  <a:srgbClr val="3333FF"/>
                </a:solidFill>
                <a:latin typeface="Times New Roman" pitchFamily="18" charset="0"/>
                <a:ea typeface="標楷體" pitchFamily="65" charset="-120"/>
                <a:cs typeface="Times New Roman" pitchFamily="18" charset="0"/>
              </a:rPr>
              <a:t>級風壓之結構強度。</a:t>
            </a:r>
            <a:endParaRPr lang="en-US" altLang="zh-TW" sz="2000" b="1" dirty="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400" b="1" dirty="0">
                <a:solidFill>
                  <a:srgbClr val="FF0000"/>
                </a:solidFill>
                <a:latin typeface="Times New Roman" pitchFamily="18" charset="0"/>
                <a:ea typeface="標楷體" pitchFamily="65" charset="-120"/>
                <a:cs typeface="Times New Roman" pitchFamily="18" charset="0"/>
              </a:rPr>
              <a:t>2.</a:t>
            </a:r>
            <a:r>
              <a:rPr lang="zh-TW" altLang="en-US" sz="2400" b="1" dirty="0">
                <a:solidFill>
                  <a:srgbClr val="FF0000"/>
                </a:solidFill>
                <a:latin typeface="Times New Roman" pitchFamily="18" charset="0"/>
                <a:ea typeface="標楷體" pitchFamily="65" charset="-120"/>
                <a:cs typeface="Times New Roman" pitchFamily="18" charset="0"/>
              </a:rPr>
              <a:t>內、外部強化：</a:t>
            </a:r>
            <a:endParaRPr lang="en-US" altLang="zh-TW" sz="24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3333FF"/>
                </a:solidFill>
                <a:latin typeface="Times New Roman" pitchFamily="18" charset="0"/>
                <a:ea typeface="標楷體" pitchFamily="65" charset="-120"/>
                <a:cs typeface="Times New Roman" pitchFamily="18" charset="0"/>
              </a:rPr>
              <a:t>對已建好之現有溫室及未來興建的溫室應進行防颱強化設計，增加溫室內、外部強化結構，於溫室圓頂結構增加補強梁並於外部支柱增加支撐桿，可提升溫室耐風壓等級由</a:t>
            </a:r>
            <a:r>
              <a:rPr lang="en-US" altLang="zh-TW" sz="2000" b="1" dirty="0">
                <a:solidFill>
                  <a:srgbClr val="3333FF"/>
                </a:solidFill>
                <a:latin typeface="Times New Roman" pitchFamily="18" charset="0"/>
                <a:ea typeface="標楷體" pitchFamily="65" charset="-120"/>
                <a:cs typeface="Times New Roman" pitchFamily="18" charset="0"/>
              </a:rPr>
              <a:t>11</a:t>
            </a:r>
            <a:r>
              <a:rPr lang="zh-TW" altLang="en-US" sz="2000" b="1" dirty="0">
                <a:solidFill>
                  <a:srgbClr val="3333FF"/>
                </a:solidFill>
                <a:latin typeface="Times New Roman" pitchFamily="18" charset="0"/>
                <a:ea typeface="標楷體" pitchFamily="65" charset="-120"/>
                <a:cs typeface="Times New Roman" pitchFamily="18" charset="0"/>
              </a:rPr>
              <a:t>級風增為</a:t>
            </a:r>
            <a:r>
              <a:rPr lang="en-US" altLang="zh-TW" sz="2000" b="1" dirty="0">
                <a:solidFill>
                  <a:srgbClr val="3333FF"/>
                </a:solidFill>
                <a:latin typeface="Times New Roman" pitchFamily="18" charset="0"/>
                <a:ea typeface="標楷體" pitchFamily="65" charset="-120"/>
                <a:cs typeface="Times New Roman" pitchFamily="18" charset="0"/>
              </a:rPr>
              <a:t>12</a:t>
            </a:r>
            <a:r>
              <a:rPr lang="zh-TW" altLang="en-US" sz="2000" b="1" dirty="0">
                <a:solidFill>
                  <a:srgbClr val="3333FF"/>
                </a:solidFill>
                <a:latin typeface="Times New Roman" pitchFamily="18" charset="0"/>
                <a:ea typeface="標楷體" pitchFamily="65" charset="-120"/>
                <a:cs typeface="Times New Roman" pitchFamily="18" charset="0"/>
              </a:rPr>
              <a:t>級風。</a:t>
            </a:r>
          </a:p>
          <a:p>
            <a:pPr marL="0" indent="0">
              <a:lnSpc>
                <a:spcPct val="100000"/>
              </a:lnSpc>
              <a:spcBef>
                <a:spcPts val="1200"/>
              </a:spcBef>
              <a:buNone/>
            </a:pPr>
            <a:r>
              <a:rPr lang="en-US" altLang="zh-TW" sz="2400" b="1" dirty="0">
                <a:solidFill>
                  <a:srgbClr val="FF0000"/>
                </a:solidFill>
                <a:latin typeface="Times New Roman" pitchFamily="18" charset="0"/>
                <a:ea typeface="標楷體" pitchFamily="65" charset="-120"/>
                <a:cs typeface="Times New Roman" pitchFamily="18" charset="0"/>
              </a:rPr>
              <a:t>3.</a:t>
            </a:r>
            <a:r>
              <a:rPr lang="zh-TW" altLang="en-US" sz="2400" b="1" dirty="0">
                <a:solidFill>
                  <a:srgbClr val="FF0000"/>
                </a:solidFill>
                <a:latin typeface="Times New Roman" pitchFamily="18" charset="0"/>
                <a:ea typeface="標楷體" pitchFamily="65" charset="-120"/>
                <a:cs typeface="Times New Roman" pitchFamily="18" charset="0"/>
              </a:rPr>
              <a:t>破風強化：</a:t>
            </a:r>
            <a:endParaRPr lang="en-US" altLang="zh-TW" sz="24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a:solidFill>
                  <a:srgbClr val="3333FF"/>
                </a:solidFill>
                <a:latin typeface="Times New Roman" pitchFamily="18" charset="0"/>
                <a:ea typeface="標楷體" pitchFamily="65" charset="-120"/>
                <a:cs typeface="Times New Roman" pitchFamily="18" charset="0"/>
              </a:rPr>
              <a:t>極高風險的颱風路徑經過區域之溫室，增加溫室破風牆或破風網等強化結構，可提升溫室耐風壓等級由</a:t>
            </a:r>
            <a:r>
              <a:rPr lang="en-US" altLang="zh-TW" sz="2000" b="1" dirty="0">
                <a:solidFill>
                  <a:srgbClr val="3333FF"/>
                </a:solidFill>
                <a:latin typeface="Times New Roman" pitchFamily="18" charset="0"/>
                <a:ea typeface="標楷體" pitchFamily="65" charset="-120"/>
                <a:cs typeface="Times New Roman" pitchFamily="18" charset="0"/>
              </a:rPr>
              <a:t>12</a:t>
            </a:r>
            <a:r>
              <a:rPr lang="zh-TW" altLang="en-US" sz="2000" b="1" dirty="0">
                <a:solidFill>
                  <a:srgbClr val="3333FF"/>
                </a:solidFill>
                <a:latin typeface="Times New Roman" pitchFamily="18" charset="0"/>
                <a:ea typeface="標楷體" pitchFamily="65" charset="-120"/>
                <a:cs typeface="Times New Roman" pitchFamily="18" charset="0"/>
              </a:rPr>
              <a:t>級風增為</a:t>
            </a:r>
            <a:r>
              <a:rPr lang="en-US" altLang="zh-TW" sz="2000" b="1" dirty="0">
                <a:solidFill>
                  <a:srgbClr val="3333FF"/>
                </a:solidFill>
                <a:latin typeface="Times New Roman" pitchFamily="18" charset="0"/>
                <a:ea typeface="標楷體" pitchFamily="65" charset="-120"/>
                <a:cs typeface="Times New Roman" pitchFamily="18" charset="0"/>
              </a:rPr>
              <a:t>13</a:t>
            </a:r>
            <a:r>
              <a:rPr lang="zh-TW" altLang="en-US" sz="2000" b="1" dirty="0">
                <a:solidFill>
                  <a:srgbClr val="3333FF"/>
                </a:solidFill>
                <a:latin typeface="Times New Roman" pitchFamily="18" charset="0"/>
                <a:ea typeface="標楷體" pitchFamily="65" charset="-120"/>
                <a:cs typeface="Times New Roman" pitchFamily="18" charset="0"/>
              </a:rPr>
              <a:t>級風。</a:t>
            </a:r>
            <a:endParaRPr lang="en-US" altLang="zh-TW" sz="1800" b="1" dirty="0">
              <a:solidFill>
                <a:srgbClr val="3333FF"/>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69</a:t>
            </a:fld>
            <a:endParaRPr lang="zh-TW" altLang="en-US" dirty="0">
              <a:solidFill>
                <a:prstClr val="black">
                  <a:tint val="75000"/>
                </a:prstClr>
              </a:solidFill>
            </a:endParaRPr>
          </a:p>
        </p:txBody>
      </p:sp>
      <p:sp>
        <p:nvSpPr>
          <p:cNvPr id="4" name="矩形 3"/>
          <p:cNvSpPr/>
          <p:nvPr/>
        </p:nvSpPr>
        <p:spPr>
          <a:xfrm>
            <a:off x="2056123" y="64107"/>
            <a:ext cx="4583306" cy="523220"/>
          </a:xfrm>
          <a:prstGeom prst="rect">
            <a:avLst/>
          </a:prstGeom>
        </p:spPr>
        <p:txBody>
          <a:bodyPr wrap="none">
            <a:spAutoFit/>
          </a:bodyPr>
          <a:lstStyle/>
          <a:p>
            <a:pPr defTabSz="457200"/>
            <a:r>
              <a:rPr lang="en-US" altLang="zh-TW" sz="2800" b="1" dirty="0">
                <a:solidFill>
                  <a:srgbClr val="3333FF"/>
                </a:solidFill>
                <a:latin typeface="Times New Roman" pitchFamily="18" charset="0"/>
                <a:ea typeface="標楷體" pitchFamily="65" charset="-120"/>
                <a:cs typeface="Times New Roman" pitchFamily="18" charset="0"/>
              </a:rPr>
              <a:t> 【</a:t>
            </a:r>
            <a:r>
              <a:rPr lang="zh-TW" altLang="en-US" sz="2800" b="1" dirty="0">
                <a:solidFill>
                  <a:srgbClr val="3333FF"/>
                </a:solidFill>
                <a:latin typeface="Times New Roman" pitchFamily="18" charset="0"/>
                <a:ea typeface="標楷體" pitchFamily="65" charset="-120"/>
                <a:cs typeface="Times New Roman" pitchFamily="18" charset="0"/>
              </a:rPr>
              <a:t>五</a:t>
            </a:r>
            <a:r>
              <a:rPr lang="en-US" altLang="zh-TW" sz="2800" b="1" dirty="0">
                <a:solidFill>
                  <a:srgbClr val="3333FF"/>
                </a:solidFill>
                <a:latin typeface="Times New Roman" pitchFamily="18" charset="0"/>
                <a:ea typeface="標楷體" pitchFamily="65" charset="-120"/>
                <a:cs typeface="Times New Roman" pitchFamily="18" charset="0"/>
              </a:rPr>
              <a:t>】</a:t>
            </a:r>
            <a:r>
              <a:rPr lang="zh-TW" altLang="en-US" sz="2800" b="1" dirty="0">
                <a:solidFill>
                  <a:srgbClr val="3333FF"/>
                </a:solidFill>
                <a:latin typeface="Times New Roman" pitchFamily="18" charset="0"/>
                <a:ea typeface="標楷體" pitchFamily="65" charset="-120"/>
                <a:cs typeface="Times New Roman" pitchFamily="18" charset="0"/>
              </a:rPr>
              <a:t>、溫室抗颱強化設計</a:t>
            </a:r>
          </a:p>
        </p:txBody>
      </p:sp>
    </p:spTree>
    <p:extLst>
      <p:ext uri="{BB962C8B-B14F-4D97-AF65-F5344CB8AC3E}">
        <p14:creationId xmlns:p14="http://schemas.microsoft.com/office/powerpoint/2010/main" val="257950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a:t>
            </a:fld>
            <a:endParaRPr lang="zh-TW" altLang="en-US" dirty="0">
              <a:solidFill>
                <a:prstClr val="black">
                  <a:tint val="75000"/>
                </a:prstClr>
              </a:solidFill>
            </a:endParaRPr>
          </a:p>
        </p:txBody>
      </p:sp>
      <p:sp>
        <p:nvSpPr>
          <p:cNvPr id="15" name="矩形 14"/>
          <p:cNvSpPr/>
          <p:nvPr/>
        </p:nvSpPr>
        <p:spPr>
          <a:xfrm>
            <a:off x="196943" y="4027460"/>
            <a:ext cx="8806375" cy="1990738"/>
          </a:xfrm>
          <a:prstGeom prst="rect">
            <a:avLst/>
          </a:prstGeom>
        </p:spPr>
        <p:txBody>
          <a:bodyPr wrap="square">
            <a:spAutoFit/>
          </a:bodyPr>
          <a:lstStyle/>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本研究建立</a:t>
            </a:r>
            <a:r>
              <a:rPr lang="zh-TW" altLang="en-US" kern="100" dirty="0">
                <a:solidFill>
                  <a:prstClr val="black"/>
                </a:solidFill>
                <a:highlight>
                  <a:srgbClr val="FFFF00"/>
                </a:highlight>
                <a:latin typeface="Times New Roman" pitchFamily="18" charset="0"/>
                <a:ea typeface="標楷體"/>
                <a:cs typeface="Times New Roman" pitchFamily="18" charset="0"/>
              </a:rPr>
              <a:t>智慧化溫室技術知識庫大數據中心</a:t>
            </a:r>
            <a:r>
              <a:rPr lang="zh-TW" altLang="en-US" kern="100" dirty="0">
                <a:solidFill>
                  <a:prstClr val="black"/>
                </a:solidFill>
                <a:latin typeface="Times New Roman" pitchFamily="18" charset="0"/>
                <a:ea typeface="標楷體"/>
                <a:cs typeface="Times New Roman" pitchFamily="18" charset="0"/>
              </a:rPr>
              <a:t>及</a:t>
            </a:r>
            <a:r>
              <a:rPr lang="zh-TW" altLang="en-US" kern="100" dirty="0">
                <a:solidFill>
                  <a:prstClr val="black"/>
                </a:solidFill>
                <a:highlight>
                  <a:srgbClr val="FFFF00"/>
                </a:highlight>
                <a:latin typeface="Times New Roman" pitchFamily="18" charset="0"/>
                <a:ea typeface="標楷體"/>
                <a:cs typeface="Times New Roman" pitchFamily="18" charset="0"/>
              </a:rPr>
              <a:t>智慧化溫室總體規劃設計系統</a:t>
            </a:r>
            <a:r>
              <a:rPr lang="zh-TW" altLang="en-US" kern="100" dirty="0">
                <a:solidFill>
                  <a:prstClr val="black"/>
                </a:solidFill>
                <a:latin typeface="Times New Roman" pitchFamily="18" charset="0"/>
                <a:ea typeface="標楷體"/>
                <a:cs typeface="Times New Roman" pitchFamily="18" charset="0"/>
              </a:rPr>
              <a:t>，藉由</a:t>
            </a:r>
            <a:r>
              <a:rPr lang="zh-TW" altLang="en-US" b="1" kern="100" dirty="0">
                <a:solidFill>
                  <a:srgbClr val="0000FF"/>
                </a:solidFill>
                <a:latin typeface="Times New Roman" pitchFamily="18" charset="0"/>
                <a:ea typeface="標楷體"/>
                <a:cs typeface="Times New Roman" pitchFamily="18" charset="0"/>
              </a:rPr>
              <a:t>農作需求、地形地貌分析、颱風影響性分析，溫室防颱強化設計、電腦輔助工程分析與流體力學分析，</a:t>
            </a:r>
            <a:r>
              <a:rPr lang="zh-TW" altLang="en-US" b="1" kern="100" dirty="0">
                <a:solidFill>
                  <a:srgbClr val="FF0000"/>
                </a:solidFill>
                <a:latin typeface="Times New Roman" pitchFamily="18" charset="0"/>
                <a:ea typeface="標楷體"/>
                <a:cs typeface="Times New Roman" pitchFamily="18" charset="0"/>
              </a:rPr>
              <a:t>結合工程實績與經驗技術，新建溫室將可以電腦模擬中完成因地制宜的總體規劃設計。</a:t>
            </a:r>
            <a:r>
              <a:rPr lang="zh-TW" altLang="en-US" b="1" kern="100" dirty="0">
                <a:solidFill>
                  <a:srgbClr val="0000FF"/>
                </a:solidFill>
                <a:latin typeface="Times New Roman" pitchFamily="18" charset="0"/>
                <a:ea typeface="標楷體"/>
                <a:cs typeface="Times New Roman" pitchFamily="18" charset="0"/>
              </a:rPr>
              <a:t>溫室強化與輕量化設計：</a:t>
            </a:r>
            <a:r>
              <a:rPr lang="zh-TW" altLang="en-US" kern="100" dirty="0">
                <a:solidFill>
                  <a:prstClr val="black"/>
                </a:solidFill>
                <a:latin typeface="Times New Roman" pitchFamily="18" charset="0"/>
                <a:ea typeface="標楷體"/>
                <a:cs typeface="Times New Roman" pitchFamily="18" charset="0"/>
              </a:rPr>
              <a:t>材料材質高強度化設計、材料高剖面係數之優化設計及材料高耐蝕性設計。</a:t>
            </a:r>
            <a:r>
              <a:rPr lang="zh-TW" altLang="en-US" b="1" kern="100" dirty="0">
                <a:solidFill>
                  <a:srgbClr val="0000FF"/>
                </a:solidFill>
                <a:latin typeface="Times New Roman" pitchFamily="18" charset="0"/>
                <a:ea typeface="標楷體"/>
                <a:cs typeface="Times New Roman" pitchFamily="18" charset="0"/>
              </a:rPr>
              <a:t>溫室抗颱強化設計：</a:t>
            </a:r>
            <a:r>
              <a:rPr lang="zh-TW" altLang="en-US" kern="100" dirty="0">
                <a:solidFill>
                  <a:prstClr val="black"/>
                </a:solidFill>
                <a:latin typeface="Times New Roman" pitchFamily="18" charset="0"/>
                <a:ea typeface="標楷體"/>
                <a:cs typeface="Times New Roman" pitchFamily="18" charset="0"/>
              </a:rPr>
              <a:t>結構組合強化、內部強化、外部強化、</a:t>
            </a:r>
            <a:r>
              <a:rPr lang="zh-TW" altLang="zh-TW" kern="100" dirty="0">
                <a:solidFill>
                  <a:prstClr val="black"/>
                </a:solidFill>
                <a:latin typeface="Times New Roman" pitchFamily="18" charset="0"/>
                <a:ea typeface="標楷體"/>
                <a:cs typeface="Times New Roman" pitchFamily="18" charset="0"/>
              </a:rPr>
              <a:t>破風強化</a:t>
            </a:r>
            <a:r>
              <a:rPr lang="zh-TW" altLang="en-US" kern="100" dirty="0">
                <a:solidFill>
                  <a:prstClr val="black"/>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智慧化溫室總體規劃系統</a:t>
            </a:r>
            <a:r>
              <a:rPr lang="en-US" altLang="zh-TW" b="1" kern="100" dirty="0">
                <a:solidFill>
                  <a:srgbClr val="0000FF"/>
                </a:solidFill>
                <a:latin typeface="Times New Roman" pitchFamily="18" charset="0"/>
                <a:ea typeface="標楷體"/>
                <a:cs typeface="Times New Roman" pitchFamily="18" charset="0"/>
              </a:rPr>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02" y="751597"/>
            <a:ext cx="8074859" cy="293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1"/>
          <p:cNvSpPr>
            <a:spLocks noGrp="1"/>
          </p:cNvSpPr>
          <p:nvPr>
            <p:ph type="title"/>
          </p:nvPr>
        </p:nvSpPr>
        <p:spPr>
          <a:xfrm>
            <a:off x="0" y="295421"/>
            <a:ext cx="9144000" cy="582785"/>
          </a:xfrm>
        </p:spPr>
        <p:txBody>
          <a:bodyPr>
            <a:normAutofit/>
          </a:bodyPr>
          <a:lstStyle/>
          <a:p>
            <a:pPr algn="ctr">
              <a:defRPr/>
            </a:pP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中國機械工程學會第三十四屆全國學術研討會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9752648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65968" y="93950"/>
            <a:ext cx="6373416" cy="461665"/>
          </a:xfrm>
          <a:prstGeom prst="rect">
            <a:avLst/>
          </a:prstGeom>
        </p:spPr>
        <p:txBody>
          <a:bodyPr>
            <a:spAutoFit/>
          </a:bodyPr>
          <a:lstStyle/>
          <a:p>
            <a:pPr algn="ct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三、溫室結構材料之優化設計技術</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474870104"/>
              </p:ext>
            </p:extLst>
          </p:nvPr>
        </p:nvGraphicFramePr>
        <p:xfrm>
          <a:off x="370139" y="813757"/>
          <a:ext cx="8448541" cy="5394633"/>
        </p:xfrm>
        <a:graphic>
          <a:graphicData uri="http://schemas.openxmlformats.org/drawingml/2006/table">
            <a:tbl>
              <a:tblPr firstRow="1" bandRow="1">
                <a:tableStyleId>{5C22544A-7EE6-4342-B048-85BDC9FD1C3A}</a:tableStyleId>
              </a:tblPr>
              <a:tblGrid>
                <a:gridCol w="4217830">
                  <a:extLst>
                    <a:ext uri="{9D8B030D-6E8A-4147-A177-3AD203B41FA5}">
                      <a16:colId xmlns:a16="http://schemas.microsoft.com/office/drawing/2014/main" val="20000"/>
                    </a:ext>
                  </a:extLst>
                </a:gridCol>
                <a:gridCol w="4230711">
                  <a:extLst>
                    <a:ext uri="{9D8B030D-6E8A-4147-A177-3AD203B41FA5}">
                      <a16:colId xmlns:a16="http://schemas.microsoft.com/office/drawing/2014/main" val="20001"/>
                    </a:ext>
                  </a:extLst>
                </a:gridCol>
              </a:tblGrid>
              <a:tr h="429798">
                <a:tc>
                  <a:txBody>
                    <a:bodyPr/>
                    <a:lstStyle/>
                    <a:p>
                      <a:pPr algn="ct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原先業界製程</a:t>
                      </a: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新式製程優化設計</a:t>
                      </a: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215115">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1.</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材料、成形與加工製程</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(1)</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材料</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低碳鋼</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(SS400)</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之鍍鋅板</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強度低</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鍍鋅層薄</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(2)</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成形</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常規圓角冷彎成形</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簡易斷面型材</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斷面係數低</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(3)</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加工</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常規機械加工</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加工精度與可加工強度低</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1.</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材料、成形與加工製程</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(1)</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材料</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超高強度鋼</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(2</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倍強度可輕量化</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高強不銹鋼</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水濂區耐蝕且強化</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(2)</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成形</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特殊圓角與型式冷彎成形</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高斷面係數型材</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特殊圓角</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endPar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(3)</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加工</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專業機械加工</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高定位精度</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 雷射加工</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4972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latin typeface="Times New Roman" panose="02020603050405020304" pitchFamily="18" charset="0"/>
                          <a:ea typeface="標楷體" pitchFamily="65" charset="-120"/>
                          <a:cs typeface="Times New Roman" panose="02020603050405020304" pitchFamily="18" charset="0"/>
                        </a:rPr>
                        <a:t>2.</a:t>
                      </a:r>
                      <a:r>
                        <a:rPr lang="zh-TW" altLang="en-US" sz="1800" b="1" kern="100" dirty="0">
                          <a:latin typeface="Times New Roman" panose="02020603050405020304" pitchFamily="18" charset="0"/>
                          <a:ea typeface="標楷體" pitchFamily="65" charset="-120"/>
                          <a:cs typeface="Times New Roman" panose="02020603050405020304" pitchFamily="18" charset="0"/>
                        </a:rPr>
                        <a:t>結合與耐腐蝕製程</a:t>
                      </a:r>
                      <a:r>
                        <a:rPr lang="en-US" altLang="zh-TW" sz="1800" b="1" kern="100" dirty="0">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latin typeface="Times New Roman" panose="02020603050405020304" pitchFamily="18" charset="0"/>
                          <a:ea typeface="標楷體" pitchFamily="65" charset="-120"/>
                          <a:cs typeface="Times New Roman" panose="02020603050405020304" pitchFamily="18" charset="0"/>
                        </a:rPr>
                        <a:t>(1)</a:t>
                      </a:r>
                      <a:r>
                        <a:rPr lang="zh-TW" altLang="en-US" sz="1800" b="1" u="sng" kern="100" dirty="0">
                          <a:latin typeface="Times New Roman" panose="02020603050405020304" pitchFamily="18" charset="0"/>
                          <a:ea typeface="標楷體" pitchFamily="65" charset="-120"/>
                          <a:cs typeface="Times New Roman" panose="02020603050405020304" pitchFamily="18" charset="0"/>
                        </a:rPr>
                        <a:t>結合</a:t>
                      </a:r>
                      <a:r>
                        <a:rPr lang="en-US" altLang="zh-TW" sz="1800" b="1" kern="100" dirty="0">
                          <a:latin typeface="Times New Roman" panose="02020603050405020304" pitchFamily="18" charset="0"/>
                          <a:ea typeface="標楷體" pitchFamily="65" charset="-120"/>
                          <a:cs typeface="Times New Roman" panose="02020603050405020304" pitchFamily="18" charset="0"/>
                        </a:rPr>
                        <a:t>:</a:t>
                      </a:r>
                      <a:r>
                        <a:rPr lang="zh-TW" altLang="en-US" sz="1800" b="1" kern="100" dirty="0">
                          <a:latin typeface="Times New Roman" panose="02020603050405020304" pitchFamily="18" charset="0"/>
                          <a:ea typeface="標楷體" pitchFamily="65" charset="-120"/>
                          <a:cs typeface="Times New Roman" panose="02020603050405020304" pitchFamily="18" charset="0"/>
                        </a:rPr>
                        <a:t>  </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a.</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現場點銲處理  </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焊接品質差亦變形</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b.</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直接機械結合處理</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異質材電位差腐蝕</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latin typeface="Times New Roman" panose="02020603050405020304" pitchFamily="18" charset="0"/>
                          <a:ea typeface="標楷體" pitchFamily="65" charset="-120"/>
                          <a:cs typeface="Times New Roman" panose="02020603050405020304" pitchFamily="18" charset="0"/>
                        </a:rPr>
                        <a:t>(2)</a:t>
                      </a:r>
                      <a:r>
                        <a:rPr lang="zh-TW" altLang="en-US" sz="1800" b="1" u="sng" kern="100" dirty="0">
                          <a:latin typeface="Times New Roman" panose="02020603050405020304" pitchFamily="18" charset="0"/>
                          <a:ea typeface="標楷體" pitchFamily="65" charset="-120"/>
                          <a:cs typeface="Times New Roman" panose="02020603050405020304" pitchFamily="18" charset="0"/>
                        </a:rPr>
                        <a:t>耐腐蝕製程</a:t>
                      </a:r>
                      <a:r>
                        <a:rPr lang="en-US" altLang="zh-TW" sz="1800" b="1" kern="100" dirty="0">
                          <a:latin typeface="Times New Roman" panose="02020603050405020304" pitchFamily="18" charset="0"/>
                          <a:ea typeface="標楷體" pitchFamily="65" charset="-12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a.</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直接塗裝</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焊接區或加工接合區易腐蝕</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b.</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镀鋅無塗裝  </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環境嚴苛下極快腐蝕</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p>
                      <a:pPr algn="ctr"/>
                      <a:endPar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endParaRP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2.</a:t>
                      </a: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結合與耐腐蝕製程</a:t>
                      </a: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(1)</a:t>
                      </a:r>
                      <a:r>
                        <a:rPr kumimoji="0" lang="zh-TW" altLang="en-US" sz="1800" b="1" i="0" u="sng"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結合</a:t>
                      </a: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  </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a.</a:t>
                      </a: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工廠銲接處理  </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焊接品質高變形控制</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b.</a:t>
                      </a: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機械複合材結合處理  </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水密封耐腐蝕</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(2)</a:t>
                      </a:r>
                      <a:r>
                        <a:rPr kumimoji="0" lang="zh-TW" altLang="en-US" sz="1800" b="1" i="0" u="sng"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耐腐蝕製程</a:t>
                      </a: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a.</a:t>
                      </a: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電解處理</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焊接區或加工接合區易腐蝕</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b.</a:t>
                      </a: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後熱浸鍍處理</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加工及焊接區耐蝕強化</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c.</a:t>
                      </a: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後塗裝處理</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耐蝕強化壽命長</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70</a:t>
            </a:fld>
            <a:endParaRPr lang="zh-TW" altLang="en-US" dirty="0">
              <a:solidFill>
                <a:prstClr val="black">
                  <a:tint val="75000"/>
                </a:prstClr>
              </a:solidFill>
            </a:endParaRPr>
          </a:p>
        </p:txBody>
      </p:sp>
    </p:spTree>
    <p:extLst>
      <p:ext uri="{BB962C8B-B14F-4D97-AF65-F5344CB8AC3E}">
        <p14:creationId xmlns:p14="http://schemas.microsoft.com/office/powerpoint/2010/main" val="24570614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105506" y="993333"/>
          <a:ext cx="8932982" cy="4114800"/>
        </p:xfrm>
        <a:graphic>
          <a:graphicData uri="http://schemas.openxmlformats.org/drawingml/2006/table">
            <a:tbl>
              <a:tblPr firstRow="1" bandRow="1">
                <a:tableStyleId>{5C22544A-7EE6-4342-B048-85BDC9FD1C3A}</a:tableStyleId>
              </a:tblPr>
              <a:tblGrid>
                <a:gridCol w="638965">
                  <a:extLst>
                    <a:ext uri="{9D8B030D-6E8A-4147-A177-3AD203B41FA5}">
                      <a16:colId xmlns:a16="http://schemas.microsoft.com/office/drawing/2014/main" val="20000"/>
                    </a:ext>
                  </a:extLst>
                </a:gridCol>
                <a:gridCol w="1175766">
                  <a:extLst>
                    <a:ext uri="{9D8B030D-6E8A-4147-A177-3AD203B41FA5}">
                      <a16:colId xmlns:a16="http://schemas.microsoft.com/office/drawing/2014/main" val="20001"/>
                    </a:ext>
                  </a:extLst>
                </a:gridCol>
                <a:gridCol w="844062">
                  <a:extLst>
                    <a:ext uri="{9D8B030D-6E8A-4147-A177-3AD203B41FA5}">
                      <a16:colId xmlns:a16="http://schemas.microsoft.com/office/drawing/2014/main" val="20002"/>
                    </a:ext>
                  </a:extLst>
                </a:gridCol>
                <a:gridCol w="759655">
                  <a:extLst>
                    <a:ext uri="{9D8B030D-6E8A-4147-A177-3AD203B41FA5}">
                      <a16:colId xmlns:a16="http://schemas.microsoft.com/office/drawing/2014/main" val="20003"/>
                    </a:ext>
                  </a:extLst>
                </a:gridCol>
                <a:gridCol w="675249">
                  <a:extLst>
                    <a:ext uri="{9D8B030D-6E8A-4147-A177-3AD203B41FA5}">
                      <a16:colId xmlns:a16="http://schemas.microsoft.com/office/drawing/2014/main" val="20004"/>
                    </a:ext>
                  </a:extLst>
                </a:gridCol>
                <a:gridCol w="886265">
                  <a:extLst>
                    <a:ext uri="{9D8B030D-6E8A-4147-A177-3AD203B41FA5}">
                      <a16:colId xmlns:a16="http://schemas.microsoft.com/office/drawing/2014/main" val="20005"/>
                    </a:ext>
                  </a:extLst>
                </a:gridCol>
                <a:gridCol w="815926">
                  <a:extLst>
                    <a:ext uri="{9D8B030D-6E8A-4147-A177-3AD203B41FA5}">
                      <a16:colId xmlns:a16="http://schemas.microsoft.com/office/drawing/2014/main" val="20006"/>
                    </a:ext>
                  </a:extLst>
                </a:gridCol>
                <a:gridCol w="815926">
                  <a:extLst>
                    <a:ext uri="{9D8B030D-6E8A-4147-A177-3AD203B41FA5}">
                      <a16:colId xmlns:a16="http://schemas.microsoft.com/office/drawing/2014/main" val="20007"/>
                    </a:ext>
                  </a:extLst>
                </a:gridCol>
                <a:gridCol w="900333">
                  <a:extLst>
                    <a:ext uri="{9D8B030D-6E8A-4147-A177-3AD203B41FA5}">
                      <a16:colId xmlns:a16="http://schemas.microsoft.com/office/drawing/2014/main" val="20008"/>
                    </a:ext>
                  </a:extLst>
                </a:gridCol>
                <a:gridCol w="656582">
                  <a:extLst>
                    <a:ext uri="{9D8B030D-6E8A-4147-A177-3AD203B41FA5}">
                      <a16:colId xmlns:a16="http://schemas.microsoft.com/office/drawing/2014/main" val="20009"/>
                    </a:ext>
                  </a:extLst>
                </a:gridCol>
                <a:gridCol w="764253">
                  <a:extLst>
                    <a:ext uri="{9D8B030D-6E8A-4147-A177-3AD203B41FA5}">
                      <a16:colId xmlns:a16="http://schemas.microsoft.com/office/drawing/2014/main" val="20010"/>
                    </a:ext>
                  </a:extLst>
                </a:gridCol>
              </a:tblGrid>
              <a:tr h="375533">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材料名稱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成本</a:t>
                      </a:r>
                      <a:endParaRPr kumimoji="0" lang="en-US"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元</a:t>
                      </a:r>
                      <a:r>
                        <a:rPr kumimoji="0" lang="en-US"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/kg)</a:t>
                      </a:r>
                      <a:endParaRPr kumimoji="0" lang="zh-TW"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降伏強度</a:t>
                      </a:r>
                      <a:r>
                        <a:rPr kumimoji="0" lang="en-US" altLang="zh-TW" sz="1600" b="0" i="0" u="none" strike="noStrike" cap="none" normalizeH="0" baseline="0" dirty="0" err="1">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抗拉強度</a:t>
                      </a:r>
                      <a:r>
                        <a:rPr kumimoji="0" lang="en-US" altLang="zh-TW" sz="1600" b="0" i="0" u="none" strike="noStrike" cap="none" normalizeH="0" baseline="0" dirty="0" err="1">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降伏</a:t>
                      </a:r>
                      <a:endParaRPr lang="en-US" altLang="zh-TW" sz="1600" b="0" dirty="0">
                        <a:solidFill>
                          <a:schemeClr val="tx1"/>
                        </a:solidFill>
                        <a:latin typeface="Times New Roman" pitchFamily="18" charset="0"/>
                        <a:ea typeface="標楷體" pitchFamily="65" charset="-120"/>
                        <a:cs typeface="Times New Roman" pitchFamily="18" charset="0"/>
                      </a:endParaRPr>
                    </a:p>
                    <a:p>
                      <a:pPr algn="ctr"/>
                      <a:r>
                        <a:rPr lang="zh-TW" altLang="en-US" sz="1600" b="0" dirty="0">
                          <a:solidFill>
                            <a:schemeClr val="tx1"/>
                          </a:solidFill>
                          <a:latin typeface="Times New Roman" pitchFamily="18" charset="0"/>
                          <a:ea typeface="標楷體" pitchFamily="65" charset="-120"/>
                          <a:cs typeface="Times New Roman" pitchFamily="18" charset="0"/>
                        </a:rPr>
                        <a:t>比強度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設計</a:t>
                      </a:r>
                      <a:endParaRPr lang="en-US" altLang="zh-TW" sz="1600" b="0" dirty="0">
                        <a:solidFill>
                          <a:schemeClr val="tx1"/>
                        </a:solidFill>
                        <a:latin typeface="Times New Roman" pitchFamily="18" charset="0"/>
                        <a:ea typeface="標楷體" pitchFamily="65" charset="-120"/>
                        <a:cs typeface="Times New Roman" pitchFamily="18" charset="0"/>
                      </a:endParaRPr>
                    </a:p>
                    <a:p>
                      <a:pPr algn="ctr"/>
                      <a:r>
                        <a:rPr lang="zh-TW" altLang="en-US" sz="1600" b="0" dirty="0">
                          <a:solidFill>
                            <a:schemeClr val="tx1"/>
                          </a:solidFill>
                          <a:latin typeface="Times New Roman" pitchFamily="18" charset="0"/>
                          <a:ea typeface="標楷體" pitchFamily="65" charset="-120"/>
                          <a:cs typeface="Times New Roman" pitchFamily="18" charset="0"/>
                        </a:rPr>
                        <a:t>輕量化</a:t>
                      </a:r>
                      <a:endParaRPr lang="en-US" altLang="zh-TW"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抗拉</a:t>
                      </a:r>
                      <a:endParaRPr lang="en-US" altLang="zh-TW" sz="1600" b="0" dirty="0">
                        <a:solidFill>
                          <a:schemeClr val="tx1"/>
                        </a:solidFill>
                        <a:latin typeface="Times New Roman" pitchFamily="18" charset="0"/>
                        <a:ea typeface="標楷體" pitchFamily="65" charset="-120"/>
                        <a:cs typeface="Times New Roman" pitchFamily="18" charset="0"/>
                      </a:endParaRPr>
                    </a:p>
                    <a:p>
                      <a:pPr algn="ctr"/>
                      <a:r>
                        <a:rPr lang="zh-TW" altLang="en-US" sz="1600" b="0" dirty="0">
                          <a:solidFill>
                            <a:schemeClr val="tx1"/>
                          </a:solidFill>
                          <a:latin typeface="Times New Roman" pitchFamily="18" charset="0"/>
                          <a:ea typeface="標楷體" pitchFamily="65" charset="-120"/>
                          <a:cs typeface="Times New Roman" pitchFamily="18" charset="0"/>
                        </a:rPr>
                        <a:t>比強度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抗拉</a:t>
                      </a:r>
                      <a:endParaRPr lang="en-US" altLang="zh-TW" sz="1600" b="0" dirty="0">
                        <a:solidFill>
                          <a:schemeClr val="tx1"/>
                        </a:solidFill>
                        <a:latin typeface="Times New Roman" pitchFamily="18" charset="0"/>
                        <a:ea typeface="標楷體" pitchFamily="65" charset="-120"/>
                        <a:cs typeface="Times New Roman" pitchFamily="18" charset="0"/>
                      </a:endParaRPr>
                    </a:p>
                    <a:p>
                      <a:pPr algn="ctr"/>
                      <a:r>
                        <a:rPr lang="zh-TW" altLang="en-US" sz="1600" b="0" dirty="0">
                          <a:solidFill>
                            <a:schemeClr val="tx1"/>
                          </a:solidFill>
                          <a:latin typeface="Times New Roman" pitchFamily="18" charset="0"/>
                          <a:ea typeface="標楷體" pitchFamily="65" charset="-120"/>
                          <a:cs typeface="Times New Roman" pitchFamily="18" charset="0"/>
                        </a:rPr>
                        <a:t>輕量化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kumimoji="0" lang="zh-TW" altLang="en-US"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降伏</a:t>
                      </a:r>
                      <a:r>
                        <a:rPr kumimoji="0" lang="en-US"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CP</a:t>
                      </a:r>
                      <a:r>
                        <a:rPr kumimoji="0" lang="zh-TW" altLang="en-US"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值</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dirty="0">
                          <a:solidFill>
                            <a:schemeClr val="tx1"/>
                          </a:solidFill>
                          <a:latin typeface="Times New Roman" pitchFamily="18" charset="0"/>
                          <a:ea typeface="標楷體" pitchFamily="65" charset="-120"/>
                          <a:cs typeface="Times New Roman" pitchFamily="18" charset="0"/>
                        </a:rPr>
                        <a:t>抗拉</a:t>
                      </a:r>
                      <a:endParaRPr lang="en-US" altLang="zh-TW" sz="1600" b="0" dirty="0">
                        <a:solidFill>
                          <a:schemeClr val="tx1"/>
                        </a:solidFill>
                        <a:latin typeface="Times New Roman" pitchFamily="18" charset="0"/>
                        <a:ea typeface="標楷體" pitchFamily="65" charset="-12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CP</a:t>
                      </a:r>
                      <a:r>
                        <a:rPr kumimoji="0" lang="zh-TW" altLang="en-US"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值</a:t>
                      </a:r>
                      <a:endParaRPr lang="zh-TW" altLang="en-US" sz="1600" b="0" dirty="0">
                        <a:solidFill>
                          <a:schemeClr val="tx1"/>
                        </a:solidFill>
                        <a:latin typeface="Times New Roman" pitchFamily="18" charset="0"/>
                        <a:ea typeface="標楷體" pitchFamily="65" charset="-120"/>
                        <a:cs typeface="Times New Roman" pitchFamily="18" charset="0"/>
                      </a:endParaRPr>
                    </a:p>
                    <a:p>
                      <a:pPr algn="ct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altLang="zh-TW" sz="1800" b="1" kern="100"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altLang="zh-TW" sz="1800" b="1" kern="100"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SPHC</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SPCC</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SGCC</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JSC 590R</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-48%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-32%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168812">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JSC 980Y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620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980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-60%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-60%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6"/>
                  </a:ext>
                </a:extLst>
              </a:tr>
              <a:tr h="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SUS202-1</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428</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-34%</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a:solidFill>
                            <a:srgbClr val="FF0000"/>
                          </a:solidFill>
                          <a:latin typeface="Times New Roman" pitchFamily="18" charset="0"/>
                          <a:ea typeface="標楷體" pitchFamily="65" charset="-120"/>
                          <a:cs typeface="Times New Roman" pitchFamily="18" charset="0"/>
                        </a:rPr>
                        <a:t>-32%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r h="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SPHT3</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8"/>
                  </a:ext>
                </a:extLst>
              </a:tr>
              <a:tr h="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9</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SPHT1</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205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0.8</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+19%</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0.7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+48%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9"/>
                  </a:ext>
                </a:extLst>
              </a:tr>
            </a:tbl>
          </a:graphicData>
        </a:graphic>
      </p:graphicFrame>
      <p:sp>
        <p:nvSpPr>
          <p:cNvPr id="4" name="內容版面配置區 2"/>
          <p:cNvSpPr>
            <a:spLocks noGrp="1"/>
          </p:cNvSpPr>
          <p:nvPr>
            <p:ph idx="1"/>
          </p:nvPr>
        </p:nvSpPr>
        <p:spPr>
          <a:xfrm>
            <a:off x="243984" y="5080229"/>
            <a:ext cx="8656028" cy="1777771"/>
          </a:xfrm>
        </p:spPr>
        <p:txBody>
          <a:bodyPr>
            <a:normAutofit/>
          </a:bodyPr>
          <a:lstStyle/>
          <a:p>
            <a:pPr marL="182563" indent="-182563">
              <a:lnSpc>
                <a:spcPct val="100000"/>
              </a:lnSpc>
              <a:spcBef>
                <a:spcPts val="600"/>
              </a:spcBef>
              <a:buNone/>
            </a:pPr>
            <a:r>
              <a:rPr lang="zh-TW" altLang="en-US" sz="1800" b="1" dirty="0">
                <a:latin typeface="Times New Roman" pitchFamily="18" charset="0"/>
                <a:ea typeface="標楷體" panose="03000509000000000000" pitchFamily="65" charset="-120"/>
                <a:cs typeface="Times New Roman" pitchFamily="18" charset="0"/>
              </a:rPr>
              <a:t>說明</a:t>
            </a:r>
            <a:r>
              <a:rPr lang="en-US" altLang="zh-TW" sz="1800" b="1" dirty="0">
                <a:latin typeface="Times New Roman" pitchFamily="18" charset="0"/>
                <a:ea typeface="標楷體" panose="03000509000000000000" pitchFamily="65" charset="-120"/>
                <a:cs typeface="Times New Roman" pitchFamily="18" charset="0"/>
              </a:rPr>
              <a:t>：</a:t>
            </a:r>
          </a:p>
          <a:p>
            <a:pPr marL="182563" indent="-182563">
              <a:lnSpc>
                <a:spcPct val="100000"/>
              </a:lnSpc>
              <a:spcBef>
                <a:spcPts val="600"/>
              </a:spcBef>
              <a:buNone/>
            </a:pPr>
            <a:r>
              <a:rPr lang="en-US" altLang="zh-TW" sz="1800" b="1" dirty="0">
                <a:latin typeface="Times New Roman" pitchFamily="18" charset="0"/>
                <a:ea typeface="標楷體" panose="03000509000000000000" pitchFamily="65" charset="-120"/>
                <a:cs typeface="Times New Roman" pitchFamily="18" charset="0"/>
              </a:rPr>
              <a:t>1.</a:t>
            </a:r>
            <a:r>
              <a:rPr lang="zh-TW" altLang="en-US" sz="1800" b="1" dirty="0">
                <a:solidFill>
                  <a:srgbClr val="FF0000"/>
                </a:solidFill>
                <a:latin typeface="Times New Roman" pitchFamily="18" charset="0"/>
                <a:ea typeface="標楷體" panose="03000509000000000000" pitchFamily="65" charset="-120"/>
                <a:cs typeface="Times New Roman" pitchFamily="18" charset="0"/>
              </a:rPr>
              <a:t>材料選擇是提升溫室結構強度及輕量化之關鍵</a:t>
            </a:r>
            <a:r>
              <a:rPr lang="zh-TW" altLang="en-US" sz="1800" b="1" dirty="0">
                <a:latin typeface="Times New Roman" pitchFamily="18" charset="0"/>
                <a:ea typeface="標楷體" panose="03000509000000000000" pitchFamily="65" charset="-120"/>
                <a:cs typeface="Times New Roman" pitchFamily="18" charset="0"/>
              </a:rPr>
              <a:t>。</a:t>
            </a:r>
            <a:endParaRPr lang="en-US" altLang="zh-TW" sz="1800" b="1" dirty="0">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r>
              <a:rPr lang="en-US" altLang="zh-TW" sz="1800" b="1" dirty="0">
                <a:latin typeface="Times New Roman" pitchFamily="18" charset="0"/>
                <a:ea typeface="標楷體" panose="03000509000000000000" pitchFamily="65" charset="-120"/>
                <a:cs typeface="Times New Roman" pitchFamily="18" charset="0"/>
              </a:rPr>
              <a:t>2.</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選擇</a:t>
            </a:r>
            <a:r>
              <a:rPr lang="en-US" altLang="zh-TW" sz="1800" b="1" dirty="0">
                <a:solidFill>
                  <a:srgbClr val="0000FF"/>
                </a:solidFill>
                <a:latin typeface="Times New Roman" pitchFamily="18" charset="0"/>
                <a:ea typeface="標楷體" panose="03000509000000000000" pitchFamily="65" charset="-120"/>
                <a:cs typeface="Times New Roman" pitchFamily="18" charset="0"/>
              </a:rPr>
              <a:t>JSC 980Y</a:t>
            </a:r>
            <a:r>
              <a:rPr lang="zh-TW" altLang="en-US" sz="1800" b="1" dirty="0">
                <a:solidFill>
                  <a:srgbClr val="0000FF"/>
                </a:solidFill>
                <a:latin typeface="Times New Roman" pitchFamily="18" charset="0"/>
                <a:ea typeface="標楷體" panose="03000509000000000000" pitchFamily="65" charset="-120"/>
                <a:cs typeface="Times New Roman" pitchFamily="18" charset="0"/>
              </a:rPr>
              <a:t>超高強度鋼</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可減輕結構重量</a:t>
            </a:r>
            <a:r>
              <a:rPr lang="en-US" altLang="zh-TW" sz="1800" b="1" dirty="0">
                <a:solidFill>
                  <a:srgbClr val="FF0000"/>
                </a:solidFill>
                <a:latin typeface="Times New Roman" pitchFamily="18" charset="0"/>
                <a:ea typeface="標楷體" panose="03000509000000000000" pitchFamily="65" charset="-120"/>
                <a:cs typeface="Times New Roman" pitchFamily="18" charset="0"/>
              </a:rPr>
              <a:t>60%</a:t>
            </a:r>
            <a:r>
              <a:rPr lang="zh-TW" altLang="en-US" sz="1800" b="1" dirty="0">
                <a:solidFill>
                  <a:srgbClr val="FF0000"/>
                </a:solidFill>
                <a:latin typeface="Times New Roman" pitchFamily="18" charset="0"/>
                <a:ea typeface="標楷體" panose="03000509000000000000" pitchFamily="65" charset="-120"/>
                <a:cs typeface="Times New Roman" pitchFamily="18" charset="0"/>
              </a:rPr>
              <a:t>，提高結構強度達</a:t>
            </a:r>
            <a:r>
              <a:rPr lang="en-US" altLang="zh-TW" sz="1800" b="1" dirty="0">
                <a:solidFill>
                  <a:srgbClr val="FF0000"/>
                </a:solidFill>
                <a:latin typeface="Times New Roman" pitchFamily="18" charset="0"/>
                <a:ea typeface="標楷體" panose="03000509000000000000" pitchFamily="65" charset="-120"/>
                <a:cs typeface="Times New Roman" pitchFamily="18" charset="0"/>
              </a:rPr>
              <a:t>2.5</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倍。</a:t>
            </a:r>
            <a:endParaRPr lang="en-US" altLang="zh-TW" sz="1800" b="1" dirty="0">
              <a:solidFill>
                <a:srgbClr val="FF0000"/>
              </a:solidFill>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r>
              <a:rPr lang="en-US" altLang="zh-TW" sz="1800" b="1" dirty="0">
                <a:latin typeface="Times New Roman" pitchFamily="18" charset="0"/>
                <a:ea typeface="標楷體" panose="03000509000000000000" pitchFamily="65" charset="-120"/>
                <a:cs typeface="Times New Roman" pitchFamily="18" charset="0"/>
              </a:rPr>
              <a:t>3.</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選擇</a:t>
            </a:r>
            <a:r>
              <a:rPr lang="en-US" altLang="zh-TW" sz="1800" b="1" dirty="0">
                <a:solidFill>
                  <a:srgbClr val="0000FF"/>
                </a:solidFill>
                <a:latin typeface="Times New Roman" pitchFamily="18" charset="0"/>
                <a:ea typeface="標楷體" panose="03000509000000000000" pitchFamily="65" charset="-120"/>
                <a:cs typeface="Times New Roman" pitchFamily="18" charset="0"/>
              </a:rPr>
              <a:t>JSC 590R</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高強度鋼</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可減輕結構重量</a:t>
            </a:r>
            <a:r>
              <a:rPr lang="en-US" altLang="zh-TW" sz="1800" b="1" dirty="0">
                <a:solidFill>
                  <a:srgbClr val="FF0000"/>
                </a:solidFill>
                <a:latin typeface="Times New Roman" pitchFamily="18" charset="0"/>
                <a:ea typeface="標楷體" panose="03000509000000000000" pitchFamily="65" charset="-120"/>
                <a:cs typeface="Times New Roman" pitchFamily="18" charset="0"/>
              </a:rPr>
              <a:t>48%</a:t>
            </a:r>
            <a:r>
              <a:rPr lang="zh-TW" altLang="en-US" sz="1800" b="1" dirty="0">
                <a:solidFill>
                  <a:srgbClr val="FF0000"/>
                </a:solidFill>
                <a:latin typeface="Times New Roman" pitchFamily="18" charset="0"/>
                <a:ea typeface="標楷體" panose="03000509000000000000" pitchFamily="65" charset="-120"/>
                <a:cs typeface="Times New Roman" pitchFamily="18" charset="0"/>
              </a:rPr>
              <a:t>，提高結構強度達</a:t>
            </a:r>
            <a:r>
              <a:rPr lang="en-US" altLang="zh-TW" sz="1800" b="1" dirty="0">
                <a:solidFill>
                  <a:srgbClr val="FF0000"/>
                </a:solidFill>
                <a:latin typeface="Times New Roman" pitchFamily="18" charset="0"/>
                <a:ea typeface="標楷體" panose="03000509000000000000" pitchFamily="65" charset="-120"/>
                <a:cs typeface="Times New Roman" pitchFamily="18" charset="0"/>
              </a:rPr>
              <a:t>1.5</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倍。</a:t>
            </a:r>
            <a:endParaRPr lang="en-US" altLang="zh-TW" sz="1800" b="1" dirty="0">
              <a:solidFill>
                <a:srgbClr val="FF0000"/>
              </a:solidFill>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r>
              <a:rPr lang="en-US" altLang="zh-TW" sz="1800" b="1" dirty="0">
                <a:latin typeface="Times New Roman" pitchFamily="18" charset="0"/>
                <a:ea typeface="標楷體" panose="03000509000000000000" pitchFamily="65" charset="-120"/>
                <a:cs typeface="Times New Roman" pitchFamily="18" charset="0"/>
              </a:rPr>
              <a:t>4.</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選擇</a:t>
            </a:r>
            <a:r>
              <a:rPr lang="en-US" altLang="zh-TW" sz="1800" b="1" dirty="0">
                <a:solidFill>
                  <a:srgbClr val="0000FF"/>
                </a:solidFill>
                <a:latin typeface="Times New Roman" pitchFamily="18" charset="0"/>
                <a:ea typeface="標楷體" panose="03000509000000000000" pitchFamily="65" charset="-120"/>
                <a:cs typeface="Times New Roman" pitchFamily="18" charset="0"/>
              </a:rPr>
              <a:t>SUS202-1</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高強度不銹鋼</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可減輕結構重量</a:t>
            </a:r>
            <a:r>
              <a:rPr lang="en-US" altLang="zh-TW" sz="1800" b="1" dirty="0">
                <a:solidFill>
                  <a:srgbClr val="FF0000"/>
                </a:solidFill>
                <a:latin typeface="Times New Roman" pitchFamily="18" charset="0"/>
                <a:ea typeface="標楷體" panose="03000509000000000000" pitchFamily="65" charset="-120"/>
                <a:cs typeface="Times New Roman" pitchFamily="18" charset="0"/>
              </a:rPr>
              <a:t>34%</a:t>
            </a:r>
            <a:r>
              <a:rPr lang="zh-TW" altLang="en-US" sz="1800" b="1" dirty="0">
                <a:solidFill>
                  <a:srgbClr val="FF0000"/>
                </a:solidFill>
                <a:latin typeface="Times New Roman" pitchFamily="18" charset="0"/>
                <a:ea typeface="標楷體" panose="03000509000000000000" pitchFamily="65" charset="-120"/>
                <a:cs typeface="Times New Roman" pitchFamily="18" charset="0"/>
              </a:rPr>
              <a:t>，提高結構強度達</a:t>
            </a:r>
            <a:r>
              <a:rPr lang="en-US" altLang="zh-TW" sz="1800" b="1" dirty="0">
                <a:solidFill>
                  <a:srgbClr val="FF0000"/>
                </a:solidFill>
                <a:latin typeface="Times New Roman" pitchFamily="18" charset="0"/>
                <a:ea typeface="標楷體" panose="03000509000000000000" pitchFamily="65" charset="-120"/>
                <a:cs typeface="Times New Roman" pitchFamily="18" charset="0"/>
              </a:rPr>
              <a:t>1.5</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倍。</a:t>
            </a:r>
            <a:endParaRPr lang="en-US" altLang="zh-TW" sz="1800" b="1" dirty="0">
              <a:solidFill>
                <a:srgbClr val="FF0000"/>
              </a:solidFill>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endParaRPr lang="en-US" altLang="zh-TW" sz="1800" b="1" dirty="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71</a:t>
            </a:fld>
            <a:endParaRPr lang="zh-TW" altLang="en-US" dirty="0">
              <a:solidFill>
                <a:prstClr val="black">
                  <a:tint val="75000"/>
                </a:prstClr>
              </a:solidFill>
            </a:endParaRPr>
          </a:p>
        </p:txBody>
      </p:sp>
      <p:sp>
        <p:nvSpPr>
          <p:cNvPr id="7" name="標題 1"/>
          <p:cNvSpPr txBox="1">
            <a:spLocks/>
          </p:cNvSpPr>
          <p:nvPr/>
        </p:nvSpPr>
        <p:spPr>
          <a:xfrm>
            <a:off x="-243989" y="229745"/>
            <a:ext cx="9144001" cy="76358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lnSpc>
                <a:spcPct val="100000"/>
              </a:lnSpc>
              <a:spcBef>
                <a:spcPts val="0"/>
              </a:spcBef>
              <a:defRPr/>
            </a:pPr>
            <a:r>
              <a:rPr lang="en-US" altLang="zh-TW" sz="2400" b="1" dirty="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一</a:t>
            </a:r>
            <a:r>
              <a:rPr lang="en-US" altLang="zh-TW" sz="2400" b="1" dirty="0">
                <a:solidFill>
                  <a:srgbClr val="0000FF"/>
                </a:solidFill>
                <a:latin typeface="標楷體" panose="03000509000000000000" pitchFamily="65" charset="-120"/>
                <a:ea typeface="標楷體" panose="03000509000000000000" pitchFamily="65" charset="-120"/>
              </a:rPr>
              <a:t>)</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材質優化</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p>
          <a:p>
            <a:pPr algn="ctr" defTabSz="457200">
              <a:lnSpc>
                <a:spcPct val="100000"/>
              </a:lnSpc>
              <a:spcBef>
                <a:spcPts val="0"/>
              </a:spcBef>
              <a:defRPr/>
            </a:pPr>
            <a:r>
              <a:rPr lang="zh-TW" altLang="en-US" sz="2400" b="1" dirty="0">
                <a:solidFill>
                  <a:srgbClr val="0000FF"/>
                </a:solidFill>
                <a:latin typeface="標楷體" panose="03000509000000000000" pitchFamily="65" charset="-120"/>
                <a:ea typeface="標楷體" panose="03000509000000000000" pitchFamily="65" charset="-120"/>
              </a:rPr>
              <a:t>金屬材料選擇與性能比較分析與設計</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gn="ctr"/>
            <a:endParaRPr lang="zh-TW" altLang="en-US" sz="24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370731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3" y="612922"/>
            <a:ext cx="9144001" cy="482172"/>
          </a:xfrm>
        </p:spPr>
        <p:txBody>
          <a:bodyPr>
            <a:noAutofit/>
          </a:bodyPr>
          <a:lstStyle/>
          <a:p>
            <a:pPr lvl="0" algn="ctr" defTabSz="457200">
              <a:lnSpc>
                <a:spcPct val="100000"/>
              </a:lnSpc>
              <a:spcBef>
                <a:spcPts val="0"/>
              </a:spcBef>
              <a:defRPr/>
            </a:pPr>
            <a:r>
              <a:rPr lang="en-US" altLang="zh-TW" sz="2400" b="1" dirty="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二</a:t>
            </a:r>
            <a:r>
              <a:rPr lang="en-US" altLang="zh-TW" sz="2400" b="1" dirty="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形狀優化</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b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b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400" b="1" dirty="0">
                <a:solidFill>
                  <a:srgbClr val="0000FF"/>
                </a:solidFill>
                <a:latin typeface="標楷體" panose="03000509000000000000" pitchFamily="65" charset="-120"/>
                <a:ea typeface="標楷體" panose="03000509000000000000" pitchFamily="65" charset="-120"/>
              </a:rPr>
              <a:t>圓型斷面特性比較分析</a:t>
            </a:r>
            <a:br>
              <a:rPr lang="en-US" altLang="zh-TW" sz="2400" b="1" dirty="0">
                <a:solidFill>
                  <a:srgbClr val="0000FF"/>
                </a:solidFill>
                <a:latin typeface="標楷體" panose="03000509000000000000" pitchFamily="65" charset="-120"/>
                <a:ea typeface="標楷體" panose="03000509000000000000" pitchFamily="65" charset="-120"/>
              </a:rPr>
            </a:br>
            <a:b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br>
            <a:endParaRPr lang="zh-TW" altLang="en-US" sz="2400" b="1" dirty="0">
              <a:solidFill>
                <a:srgbClr val="0000F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nvPr>
        </p:nvGraphicFramePr>
        <p:xfrm>
          <a:off x="98471" y="936499"/>
          <a:ext cx="8975191" cy="4465495"/>
        </p:xfrm>
        <a:graphic>
          <a:graphicData uri="http://schemas.openxmlformats.org/drawingml/2006/table">
            <a:tbl>
              <a:tblPr firstRow="1" bandRow="1">
                <a:tableStyleId>{5C22544A-7EE6-4342-B048-85BDC9FD1C3A}</a:tableStyleId>
              </a:tblPr>
              <a:tblGrid>
                <a:gridCol w="365763">
                  <a:extLst>
                    <a:ext uri="{9D8B030D-6E8A-4147-A177-3AD203B41FA5}">
                      <a16:colId xmlns:a16="http://schemas.microsoft.com/office/drawing/2014/main" val="20000"/>
                    </a:ext>
                  </a:extLst>
                </a:gridCol>
                <a:gridCol w="647113">
                  <a:extLst>
                    <a:ext uri="{9D8B030D-6E8A-4147-A177-3AD203B41FA5}">
                      <a16:colId xmlns:a16="http://schemas.microsoft.com/office/drawing/2014/main" val="20001"/>
                    </a:ext>
                  </a:extLst>
                </a:gridCol>
                <a:gridCol w="685884">
                  <a:extLst>
                    <a:ext uri="{9D8B030D-6E8A-4147-A177-3AD203B41FA5}">
                      <a16:colId xmlns:a16="http://schemas.microsoft.com/office/drawing/2014/main" val="20002"/>
                    </a:ext>
                  </a:extLst>
                </a:gridCol>
                <a:gridCol w="709982">
                  <a:extLst>
                    <a:ext uri="{9D8B030D-6E8A-4147-A177-3AD203B41FA5}">
                      <a16:colId xmlns:a16="http://schemas.microsoft.com/office/drawing/2014/main" val="20003"/>
                    </a:ext>
                  </a:extLst>
                </a:gridCol>
                <a:gridCol w="581888">
                  <a:extLst>
                    <a:ext uri="{9D8B030D-6E8A-4147-A177-3AD203B41FA5}">
                      <a16:colId xmlns:a16="http://schemas.microsoft.com/office/drawing/2014/main" val="20004"/>
                    </a:ext>
                  </a:extLst>
                </a:gridCol>
                <a:gridCol w="798403">
                  <a:extLst>
                    <a:ext uri="{9D8B030D-6E8A-4147-A177-3AD203B41FA5}">
                      <a16:colId xmlns:a16="http://schemas.microsoft.com/office/drawing/2014/main" val="20005"/>
                    </a:ext>
                  </a:extLst>
                </a:gridCol>
                <a:gridCol w="1002341">
                  <a:extLst>
                    <a:ext uri="{9D8B030D-6E8A-4147-A177-3AD203B41FA5}">
                      <a16:colId xmlns:a16="http://schemas.microsoft.com/office/drawing/2014/main" val="20006"/>
                    </a:ext>
                  </a:extLst>
                </a:gridCol>
                <a:gridCol w="1088947">
                  <a:extLst>
                    <a:ext uri="{9D8B030D-6E8A-4147-A177-3AD203B41FA5}">
                      <a16:colId xmlns:a16="http://schemas.microsoft.com/office/drawing/2014/main" val="20007"/>
                    </a:ext>
                  </a:extLst>
                </a:gridCol>
                <a:gridCol w="1205103">
                  <a:extLst>
                    <a:ext uri="{9D8B030D-6E8A-4147-A177-3AD203B41FA5}">
                      <a16:colId xmlns:a16="http://schemas.microsoft.com/office/drawing/2014/main" val="20008"/>
                    </a:ext>
                  </a:extLst>
                </a:gridCol>
                <a:gridCol w="1045043">
                  <a:extLst>
                    <a:ext uri="{9D8B030D-6E8A-4147-A177-3AD203B41FA5}">
                      <a16:colId xmlns:a16="http://schemas.microsoft.com/office/drawing/2014/main" val="20009"/>
                    </a:ext>
                  </a:extLst>
                </a:gridCol>
                <a:gridCol w="844724">
                  <a:extLst>
                    <a:ext uri="{9D8B030D-6E8A-4147-A177-3AD203B41FA5}">
                      <a16:colId xmlns:a16="http://schemas.microsoft.com/office/drawing/2014/main" val="20010"/>
                    </a:ext>
                  </a:extLst>
                </a:gridCol>
              </a:tblGrid>
              <a:tr h="881124">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斷面型式</a:t>
                      </a:r>
                      <a:endParaRPr lang="en-US" altLang="zh-TW" sz="16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高度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y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寬度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x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厚度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斷面積</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每米重量</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斷面模數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3</a:t>
                      </a:r>
                      <a:r>
                        <a:rPr lang="en-US" sz="1600" b="0" kern="1200" dirty="0">
                          <a:solidFill>
                            <a:schemeClr val="tx1"/>
                          </a:solidFill>
                          <a:latin typeface="Times New Roman" pitchFamily="18" charset="0"/>
                          <a:ea typeface="標楷體" pitchFamily="65" charset="-120"/>
                          <a:cs typeface="Times New Roman" pitchFamily="18" charset="0"/>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轉動慣量</a:t>
                      </a:r>
                      <a:endParaRPr lang="en-US" altLang="zh-TW" sz="1600" b="0" kern="1200" dirty="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a:solidFill>
                            <a:schemeClr val="tx1"/>
                          </a:solidFill>
                          <a:latin typeface="Times New Roman" pitchFamily="18" charset="0"/>
                          <a:ea typeface="標楷體" pitchFamily="65" charset="-120"/>
                          <a:cs typeface="Times New Roman" pitchFamily="18" charset="0"/>
                        </a:rPr>
                        <a:t>Ix</a:t>
                      </a:r>
                      <a:r>
                        <a:rPr lang="zh-TW" altLang="en-US" sz="1600" b="0" kern="1200" baseline="0" dirty="0">
                          <a:solidFill>
                            <a:schemeClr val="tx1"/>
                          </a:solidFill>
                          <a:latin typeface="Times New Roman" pitchFamily="18" charset="0"/>
                          <a:ea typeface="標楷體" pitchFamily="65" charset="-120"/>
                          <a:cs typeface="Times New Roman" pitchFamily="18" charset="0"/>
                        </a:rPr>
                        <a:t> </a:t>
                      </a:r>
                      <a:r>
                        <a:rPr lang="en-US" sz="1600" b="0" kern="1200" dirty="0">
                          <a:solidFill>
                            <a:schemeClr val="tx1"/>
                          </a:solidFill>
                          <a:latin typeface="Times New Roman" pitchFamily="18" charset="0"/>
                          <a:ea typeface="標楷體" pitchFamily="65" charset="-120"/>
                          <a:cs typeface="Times New Roman" pitchFamily="18" charset="0"/>
                        </a:rPr>
                        <a:t>(kg*m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面慣性矩</a:t>
                      </a:r>
                      <a:endParaRPr lang="en-US" altLang="zh-TW" sz="1600" b="0" kern="1200" dirty="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a:solidFill>
                            <a:schemeClr val="tx1"/>
                          </a:solidFill>
                          <a:latin typeface="Times New Roman" pitchFamily="18" charset="0"/>
                          <a:ea typeface="標楷體" pitchFamily="65" charset="-120"/>
                          <a:cs typeface="Times New Roman" pitchFamily="18" charset="0"/>
                        </a:rPr>
                        <a:t>Lx (cm</a:t>
                      </a:r>
                      <a:r>
                        <a:rPr lang="en-US" sz="1600" b="0" kern="1200" baseline="30000" dirty="0">
                          <a:solidFill>
                            <a:schemeClr val="tx1"/>
                          </a:solidFill>
                          <a:latin typeface="Times New Roman" pitchFamily="18" charset="0"/>
                          <a:ea typeface="標楷體" pitchFamily="65" charset="-120"/>
                          <a:cs typeface="Times New Roman" pitchFamily="18" charset="0"/>
                        </a:rPr>
                        <a:t>4</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斷面模數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zh-TW" altLang="en-US" sz="1600" b="0" kern="1200" dirty="0">
                          <a:solidFill>
                            <a:schemeClr val="tx1"/>
                          </a:solidFill>
                          <a:latin typeface="Times New Roman" pitchFamily="18" charset="0"/>
                          <a:ea typeface="標楷體" pitchFamily="65" charset="-120"/>
                          <a:cs typeface="Times New Roman" pitchFamily="18" charset="0"/>
                        </a:rPr>
                        <a:t>重量</a:t>
                      </a:r>
                      <a:endParaRPr lang="en-US" sz="16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754751">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91.5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0.50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0.57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6327">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103.6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FF0000"/>
                          </a:solidFill>
                          <a:effectLst/>
                          <a:latin typeface="Times New Roman"/>
                        </a:rPr>
                        <a:t>0.07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0.55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0.63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6185">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123.7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0.70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3152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184.7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2.34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45588">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198.6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950" y="2082019"/>
            <a:ext cx="270385" cy="26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607" y="3392522"/>
            <a:ext cx="479069" cy="45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19" y="2805988"/>
            <a:ext cx="330045" cy="31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30" y="4012674"/>
            <a:ext cx="529424" cy="53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127" y="4707329"/>
            <a:ext cx="612027" cy="612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內容版面配置區 2"/>
          <p:cNvSpPr>
            <a:spLocks noGrp="1"/>
          </p:cNvSpPr>
          <p:nvPr>
            <p:ph idx="1"/>
          </p:nvPr>
        </p:nvSpPr>
        <p:spPr>
          <a:xfrm>
            <a:off x="243984" y="5444197"/>
            <a:ext cx="8656028" cy="1413803"/>
          </a:xfrm>
        </p:spPr>
        <p:txBody>
          <a:bodyPr>
            <a:normAutofit/>
          </a:bodyPr>
          <a:lstStyle/>
          <a:p>
            <a:pPr marL="182563" indent="-182563">
              <a:lnSpc>
                <a:spcPct val="100000"/>
              </a:lnSpc>
              <a:spcBef>
                <a:spcPts val="600"/>
              </a:spcBef>
              <a:buNone/>
            </a:pPr>
            <a:r>
              <a:rPr lang="zh-TW" altLang="en-US" sz="1800" b="1" dirty="0">
                <a:latin typeface="Times New Roman" pitchFamily="18" charset="0"/>
                <a:ea typeface="標楷體" panose="03000509000000000000" pitchFamily="65" charset="-120"/>
                <a:cs typeface="Times New Roman" pitchFamily="18" charset="0"/>
              </a:rPr>
              <a:t>說明</a:t>
            </a:r>
            <a:r>
              <a:rPr lang="en-US" altLang="zh-TW" sz="1800" b="1" dirty="0">
                <a:latin typeface="Times New Roman" pitchFamily="18" charset="0"/>
                <a:ea typeface="標楷體" panose="03000509000000000000" pitchFamily="65" charset="-120"/>
                <a:cs typeface="Times New Roman" pitchFamily="18" charset="0"/>
              </a:rPr>
              <a:t>：</a:t>
            </a:r>
          </a:p>
          <a:p>
            <a:pPr marL="182563" indent="-182563">
              <a:lnSpc>
                <a:spcPct val="100000"/>
              </a:lnSpc>
              <a:spcBef>
                <a:spcPts val="600"/>
              </a:spcBef>
              <a:buNone/>
            </a:pPr>
            <a:r>
              <a:rPr lang="zh-TW" altLang="en-US" sz="1800" b="1" dirty="0">
                <a:latin typeface="Times New Roman" pitchFamily="18" charset="0"/>
                <a:ea typeface="標楷體" panose="03000509000000000000" pitchFamily="65" charset="-120"/>
                <a:cs typeface="Times New Roman" pitchFamily="18" charset="0"/>
              </a:rPr>
              <a:t>隨著</a:t>
            </a:r>
            <a:r>
              <a:rPr lang="zh-TW" altLang="en-US" sz="1800" b="1" dirty="0">
                <a:solidFill>
                  <a:srgbClr val="0000FF"/>
                </a:solidFill>
                <a:latin typeface="Times New Roman" pitchFamily="18" charset="0"/>
                <a:ea typeface="標楷體" panose="03000509000000000000" pitchFamily="65" charset="-120"/>
                <a:cs typeface="Times New Roman" pitchFamily="18" charset="0"/>
              </a:rPr>
              <a:t>直徑、厚度之變異可能產生結構之強度變化</a:t>
            </a:r>
            <a:r>
              <a:rPr lang="zh-TW" altLang="en-US" sz="1800" b="1" dirty="0">
                <a:latin typeface="Times New Roman" pitchFamily="18" charset="0"/>
                <a:ea typeface="標楷體" panose="03000509000000000000" pitchFamily="65" charset="-120"/>
                <a:cs typeface="Times New Roman" pitchFamily="18" charset="0"/>
              </a:rPr>
              <a:t>，</a:t>
            </a:r>
            <a:r>
              <a:rPr lang="zh-TW" altLang="en-US" sz="1800" b="1" dirty="0">
                <a:solidFill>
                  <a:srgbClr val="FF0000"/>
                </a:solidFill>
                <a:latin typeface="Times New Roman" pitchFamily="18" charset="0"/>
                <a:ea typeface="標楷體" panose="03000509000000000000" pitchFamily="65" charset="-120"/>
                <a:cs typeface="Times New Roman" pitchFamily="18" charset="0"/>
              </a:rPr>
              <a:t>直徑及厚度愈大者，強度愈強</a:t>
            </a:r>
            <a:r>
              <a:rPr lang="zh-TW" altLang="en-US" sz="1800" b="1" dirty="0">
                <a:latin typeface="Times New Roman" pitchFamily="18" charset="0"/>
                <a:ea typeface="標楷體" panose="03000509000000000000" pitchFamily="65" charset="-120"/>
                <a:cs typeface="Times New Roman" pitchFamily="18" charset="0"/>
              </a:rPr>
              <a:t>。</a:t>
            </a:r>
            <a:endParaRPr lang="en-US" altLang="zh-TW" sz="1800" b="1" dirty="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72</a:t>
            </a:fld>
            <a:endParaRPr lang="zh-TW" altLang="en-US" dirty="0">
              <a:solidFill>
                <a:prstClr val="black">
                  <a:tint val="75000"/>
                </a:prstClr>
              </a:solidFill>
            </a:endParaRPr>
          </a:p>
        </p:txBody>
      </p:sp>
    </p:spTree>
    <p:extLst>
      <p:ext uri="{BB962C8B-B14F-4D97-AF65-F5344CB8AC3E}">
        <p14:creationId xmlns:p14="http://schemas.microsoft.com/office/powerpoint/2010/main" val="20402459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21100" y="5595264"/>
            <a:ext cx="9144000" cy="977705"/>
          </a:xfrm>
        </p:spPr>
        <p:txBody>
          <a:bodyPr>
            <a:noAutofit/>
          </a:bodyPr>
          <a:lstStyle/>
          <a:p>
            <a:pPr marL="182563" indent="-182563">
              <a:lnSpc>
                <a:spcPct val="110000"/>
              </a:lnSpc>
              <a:spcBef>
                <a:spcPts val="0"/>
              </a:spcBef>
              <a:buNone/>
            </a:pPr>
            <a:r>
              <a:rPr lang="zh-TW" altLang="en-US" sz="1800" b="1" dirty="0">
                <a:latin typeface="Times New Roman" pitchFamily="18" charset="0"/>
                <a:ea typeface="標楷體" panose="03000509000000000000" pitchFamily="65" charset="-120"/>
                <a:cs typeface="Times New Roman" pitchFamily="18" charset="0"/>
              </a:rPr>
              <a:t>說明</a:t>
            </a:r>
            <a:r>
              <a:rPr lang="en-US" altLang="zh-TW" sz="1800" b="1" dirty="0">
                <a:latin typeface="Times New Roman" pitchFamily="18" charset="0"/>
                <a:ea typeface="標楷體" panose="03000509000000000000" pitchFamily="65" charset="-120"/>
                <a:cs typeface="Times New Roman" pitchFamily="18" charset="0"/>
              </a:rPr>
              <a:t>：</a:t>
            </a:r>
          </a:p>
          <a:p>
            <a:pPr marL="182563" indent="-182563">
              <a:lnSpc>
                <a:spcPct val="110000"/>
              </a:lnSpc>
              <a:spcBef>
                <a:spcPts val="0"/>
              </a:spcBef>
              <a:buNone/>
            </a:pPr>
            <a:r>
              <a:rPr lang="en-US" altLang="zh-TW" sz="1800" b="1" dirty="0">
                <a:latin typeface="Times New Roman" pitchFamily="18" charset="0"/>
                <a:ea typeface="標楷體" panose="03000509000000000000" pitchFamily="65" charset="-120"/>
                <a:cs typeface="Times New Roman" pitchFamily="18" charset="0"/>
              </a:rPr>
              <a:t>1.</a:t>
            </a:r>
            <a:r>
              <a:rPr lang="zh-TW" altLang="en-US" sz="1800" b="1" dirty="0">
                <a:solidFill>
                  <a:srgbClr val="0000FF"/>
                </a:solidFill>
                <a:latin typeface="Times New Roman" pitchFamily="18" charset="0"/>
                <a:ea typeface="標楷體" panose="03000509000000000000" pitchFamily="65" charset="-120"/>
                <a:cs typeface="Times New Roman" pitchFamily="18" charset="0"/>
              </a:rPr>
              <a:t>斷面之高寬比、厚度及安裝受力方向不同</a:t>
            </a:r>
            <a:r>
              <a:rPr lang="zh-TW" altLang="en-US" sz="1800" b="1" dirty="0">
                <a:latin typeface="Times New Roman" pitchFamily="18" charset="0"/>
                <a:ea typeface="標楷體" panose="03000509000000000000" pitchFamily="65" charset="-120"/>
                <a:cs typeface="Times New Roman" pitchFamily="18" charset="0"/>
              </a:rPr>
              <a:t>，</a:t>
            </a:r>
            <a:r>
              <a:rPr lang="zh-TW" altLang="en-US" sz="1800" b="1" dirty="0">
                <a:solidFill>
                  <a:srgbClr val="FF0000"/>
                </a:solidFill>
                <a:latin typeface="Times New Roman" pitchFamily="18" charset="0"/>
                <a:ea typeface="標楷體" panose="03000509000000000000" pitchFamily="65" charset="-120"/>
                <a:cs typeface="Times New Roman" pitchFamily="18" charset="0"/>
              </a:rPr>
              <a:t>會造成結構強度相異</a:t>
            </a:r>
            <a:r>
              <a:rPr lang="zh-TW" altLang="en-US" sz="1800" b="1" dirty="0">
                <a:latin typeface="Times New Roman" pitchFamily="18" charset="0"/>
                <a:ea typeface="標楷體" panose="03000509000000000000" pitchFamily="65" charset="-120"/>
                <a:cs typeface="Times New Roman" pitchFamily="18" charset="0"/>
              </a:rPr>
              <a:t>。</a:t>
            </a:r>
            <a:endParaRPr lang="en-US" altLang="zh-TW" sz="1800" b="1" dirty="0">
              <a:latin typeface="Times New Roman" pitchFamily="18" charset="0"/>
              <a:ea typeface="標楷體" panose="03000509000000000000" pitchFamily="65" charset="-120"/>
              <a:cs typeface="Times New Roman" pitchFamily="18" charset="0"/>
            </a:endParaRPr>
          </a:p>
          <a:p>
            <a:pPr marL="182563" indent="-182563">
              <a:lnSpc>
                <a:spcPct val="110000"/>
              </a:lnSpc>
              <a:spcBef>
                <a:spcPts val="0"/>
              </a:spcBef>
              <a:buNone/>
            </a:pPr>
            <a:r>
              <a:rPr lang="en-US" altLang="zh-TW" sz="1800" b="1" dirty="0">
                <a:latin typeface="Times New Roman" pitchFamily="18" charset="0"/>
                <a:ea typeface="標楷體" panose="03000509000000000000" pitchFamily="65" charset="-120"/>
                <a:cs typeface="Times New Roman" pitchFamily="18" charset="0"/>
              </a:rPr>
              <a:t>2.</a:t>
            </a:r>
            <a:r>
              <a:rPr lang="zh-TW" altLang="en-US" sz="1800" b="1" dirty="0">
                <a:latin typeface="Times New Roman" pitchFamily="18" charset="0"/>
                <a:ea typeface="標楷體" panose="03000509000000000000" pitchFamily="65" charset="-120"/>
                <a:cs typeface="Times New Roman" pitchFamily="18" charset="0"/>
              </a:rPr>
              <a:t>以</a:t>
            </a:r>
            <a:r>
              <a:rPr lang="zh-TW" altLang="en-US" sz="1800" b="1" dirty="0">
                <a:solidFill>
                  <a:srgbClr val="0000FF"/>
                </a:solidFill>
                <a:latin typeface="Times New Roman" pitchFamily="18" charset="0"/>
                <a:ea typeface="標楷體" panose="03000509000000000000" pitchFamily="65" charset="-120"/>
                <a:cs typeface="Times New Roman" pitchFamily="18" charset="0"/>
              </a:rPr>
              <a:t>第</a:t>
            </a:r>
            <a:r>
              <a:rPr lang="en-US" altLang="zh-TW" sz="1800" b="1" dirty="0">
                <a:solidFill>
                  <a:srgbClr val="0000FF"/>
                </a:solidFill>
                <a:latin typeface="Times New Roman" pitchFamily="18" charset="0"/>
                <a:ea typeface="標楷體" panose="03000509000000000000" pitchFamily="65" charset="-120"/>
                <a:cs typeface="Times New Roman" pitchFamily="18" charset="0"/>
              </a:rPr>
              <a:t>5</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項厚度</a:t>
            </a:r>
            <a:r>
              <a:rPr lang="en-US" altLang="zh-TW" sz="1800" b="1" dirty="0">
                <a:solidFill>
                  <a:srgbClr val="0000FF"/>
                </a:solidFill>
                <a:latin typeface="Times New Roman" pitchFamily="18" charset="0"/>
                <a:ea typeface="標楷體" panose="03000509000000000000" pitchFamily="65" charset="-120"/>
                <a:cs typeface="Times New Roman" pitchFamily="18" charset="0"/>
              </a:rPr>
              <a:t>1.6mm</a:t>
            </a:r>
            <a:r>
              <a:rPr lang="zh-TW" altLang="en-US" sz="1800" b="1" dirty="0">
                <a:solidFill>
                  <a:srgbClr val="0000FF"/>
                </a:solidFill>
                <a:latin typeface="Times New Roman" pitchFamily="18" charset="0"/>
                <a:ea typeface="標楷體" panose="03000509000000000000" pitchFamily="65" charset="-120"/>
                <a:cs typeface="Times New Roman" pitchFamily="18" charset="0"/>
              </a:rPr>
              <a:t>及第</a:t>
            </a:r>
            <a:r>
              <a:rPr lang="en-US" altLang="zh-TW" sz="1800" b="1" dirty="0">
                <a:solidFill>
                  <a:srgbClr val="0000FF"/>
                </a:solidFill>
                <a:latin typeface="Times New Roman" pitchFamily="18" charset="0"/>
                <a:ea typeface="標楷體" panose="03000509000000000000" pitchFamily="65" charset="-120"/>
                <a:cs typeface="Times New Roman" pitchFamily="18" charset="0"/>
              </a:rPr>
              <a:t>8</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項</a:t>
            </a:r>
            <a:r>
              <a:rPr lang="en-US" altLang="zh-TW" sz="1800" b="1" dirty="0">
                <a:solidFill>
                  <a:srgbClr val="0000FF"/>
                </a:solidFill>
                <a:latin typeface="Times New Roman" pitchFamily="18" charset="0"/>
                <a:ea typeface="標楷體" panose="03000509000000000000" pitchFamily="65" charset="-120"/>
                <a:cs typeface="Times New Roman" pitchFamily="18" charset="0"/>
              </a:rPr>
              <a:t>2.3mm</a:t>
            </a:r>
            <a:r>
              <a:rPr lang="zh-TW" altLang="en-US" sz="1800" b="1" dirty="0">
                <a:solidFill>
                  <a:srgbClr val="0000FF"/>
                </a:solidFill>
                <a:latin typeface="Times New Roman" pitchFamily="18" charset="0"/>
                <a:ea typeface="標楷體" panose="03000509000000000000" pitchFamily="65" charset="-120"/>
                <a:cs typeface="Times New Roman" pitchFamily="18" charset="0"/>
              </a:rPr>
              <a:t>為例</a:t>
            </a:r>
            <a:r>
              <a:rPr lang="zh-TW" altLang="en-US" sz="1800" b="1" dirty="0">
                <a:latin typeface="Times New Roman" pitchFamily="18" charset="0"/>
                <a:ea typeface="標楷體" panose="03000509000000000000" pitchFamily="65" charset="-120"/>
                <a:cs typeface="Times New Roman" pitchFamily="18" charset="0"/>
              </a:rPr>
              <a:t>，</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前者厚度較薄但因受力方向不同導致結構較強</a:t>
            </a:r>
            <a:r>
              <a:rPr lang="zh-TW" altLang="en-US" sz="1800" b="1" dirty="0">
                <a:latin typeface="Times New Roman" pitchFamily="18" charset="0"/>
                <a:ea typeface="標楷體" panose="03000509000000000000" pitchFamily="65" charset="-120"/>
                <a:cs typeface="Times New Roman" pitchFamily="18" charset="0"/>
              </a:rPr>
              <a:t>。</a:t>
            </a:r>
            <a:endParaRPr lang="en-US" altLang="zh-TW" sz="1800" b="1" dirty="0">
              <a:latin typeface="Times New Roman" pitchFamily="18" charset="0"/>
              <a:ea typeface="標楷體" panose="03000509000000000000" pitchFamily="65" charset="-120"/>
              <a:cs typeface="Times New Roman" pitchFamily="18" charset="0"/>
            </a:endParaRPr>
          </a:p>
        </p:txBody>
      </p:sp>
      <p:sp>
        <p:nvSpPr>
          <p:cNvPr id="38914" name="標題 1"/>
          <p:cNvSpPr>
            <a:spLocks noGrp="1"/>
          </p:cNvSpPr>
          <p:nvPr>
            <p:ph type="title"/>
          </p:nvPr>
        </p:nvSpPr>
        <p:spPr>
          <a:xfrm>
            <a:off x="-161047" y="344439"/>
            <a:ext cx="9144001" cy="611849"/>
          </a:xfrm>
        </p:spPr>
        <p:txBody>
          <a:bodyPr>
            <a:noAutofit/>
          </a:bodyPr>
          <a:lstStyle/>
          <a:p>
            <a:pPr lvl="0" algn="ctr" defTabSz="457200">
              <a:lnSpc>
                <a:spcPct val="100000"/>
              </a:lnSpc>
              <a:spcBef>
                <a:spcPts val="0"/>
              </a:spcBef>
              <a:defRPr/>
            </a:pPr>
            <a:r>
              <a:rPr lang="en-US" altLang="zh-TW" sz="2400" b="1" dirty="0">
                <a:solidFill>
                  <a:srgbClr val="0000FF"/>
                </a:solidFill>
                <a:latin typeface="Times New Roman" pitchFamily="18" charset="0"/>
                <a:ea typeface="標楷體" panose="03000509000000000000" pitchFamily="65" charset="-120"/>
                <a:cs typeface="Times New Roman" pitchFamily="18" charset="0"/>
              </a:rPr>
              <a:t>2.C</a:t>
            </a:r>
            <a:r>
              <a:rPr lang="zh-TW" altLang="en-US" sz="2400" b="1" dirty="0">
                <a:solidFill>
                  <a:srgbClr val="0000FF"/>
                </a:solidFill>
                <a:latin typeface="標楷體" panose="03000509000000000000" pitchFamily="65" charset="-120"/>
                <a:ea typeface="標楷體" panose="03000509000000000000" pitchFamily="65" charset="-120"/>
              </a:rPr>
              <a:t>型斷面特性比較分析</a:t>
            </a:r>
            <a:br>
              <a:rPr lang="en-US" altLang="zh-TW" sz="2400" b="1" dirty="0">
                <a:solidFill>
                  <a:srgbClr val="0000FF"/>
                </a:solidFill>
                <a:latin typeface="標楷體" panose="03000509000000000000" pitchFamily="65" charset="-120"/>
                <a:ea typeface="標楷體" panose="03000509000000000000" pitchFamily="65" charset="-120"/>
              </a:rPr>
            </a:br>
            <a:b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br>
            <a:endParaRPr lang="zh-TW" altLang="en-US" sz="2400" b="1" dirty="0">
              <a:solidFill>
                <a:srgbClr val="0000F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nvPr>
        </p:nvGraphicFramePr>
        <p:xfrm>
          <a:off x="98471" y="683957"/>
          <a:ext cx="8989258" cy="4946521"/>
        </p:xfrm>
        <a:graphic>
          <a:graphicData uri="http://schemas.openxmlformats.org/drawingml/2006/table">
            <a:tbl>
              <a:tblPr firstRow="1" bandRow="1">
                <a:tableStyleId>{5C22544A-7EE6-4342-B048-85BDC9FD1C3A}</a:tableStyleId>
              </a:tblPr>
              <a:tblGrid>
                <a:gridCol w="415066">
                  <a:extLst>
                    <a:ext uri="{9D8B030D-6E8A-4147-A177-3AD203B41FA5}">
                      <a16:colId xmlns:a16="http://schemas.microsoft.com/office/drawing/2014/main" val="20000"/>
                    </a:ext>
                  </a:extLst>
                </a:gridCol>
                <a:gridCol w="597810">
                  <a:extLst>
                    <a:ext uri="{9D8B030D-6E8A-4147-A177-3AD203B41FA5}">
                      <a16:colId xmlns:a16="http://schemas.microsoft.com/office/drawing/2014/main" val="20001"/>
                    </a:ext>
                  </a:extLst>
                </a:gridCol>
                <a:gridCol w="685884">
                  <a:extLst>
                    <a:ext uri="{9D8B030D-6E8A-4147-A177-3AD203B41FA5}">
                      <a16:colId xmlns:a16="http://schemas.microsoft.com/office/drawing/2014/main" val="20002"/>
                    </a:ext>
                  </a:extLst>
                </a:gridCol>
                <a:gridCol w="709982">
                  <a:extLst>
                    <a:ext uri="{9D8B030D-6E8A-4147-A177-3AD203B41FA5}">
                      <a16:colId xmlns:a16="http://schemas.microsoft.com/office/drawing/2014/main" val="20003"/>
                    </a:ext>
                  </a:extLst>
                </a:gridCol>
                <a:gridCol w="581888">
                  <a:extLst>
                    <a:ext uri="{9D8B030D-6E8A-4147-A177-3AD203B41FA5}">
                      <a16:colId xmlns:a16="http://schemas.microsoft.com/office/drawing/2014/main" val="20004"/>
                    </a:ext>
                  </a:extLst>
                </a:gridCol>
                <a:gridCol w="798403">
                  <a:extLst>
                    <a:ext uri="{9D8B030D-6E8A-4147-A177-3AD203B41FA5}">
                      <a16:colId xmlns:a16="http://schemas.microsoft.com/office/drawing/2014/main" val="20005"/>
                    </a:ext>
                  </a:extLst>
                </a:gridCol>
                <a:gridCol w="1002341">
                  <a:extLst>
                    <a:ext uri="{9D8B030D-6E8A-4147-A177-3AD203B41FA5}">
                      <a16:colId xmlns:a16="http://schemas.microsoft.com/office/drawing/2014/main" val="20006"/>
                    </a:ext>
                  </a:extLst>
                </a:gridCol>
                <a:gridCol w="1088947">
                  <a:extLst>
                    <a:ext uri="{9D8B030D-6E8A-4147-A177-3AD203B41FA5}">
                      <a16:colId xmlns:a16="http://schemas.microsoft.com/office/drawing/2014/main" val="20007"/>
                    </a:ext>
                  </a:extLst>
                </a:gridCol>
                <a:gridCol w="1205103">
                  <a:extLst>
                    <a:ext uri="{9D8B030D-6E8A-4147-A177-3AD203B41FA5}">
                      <a16:colId xmlns:a16="http://schemas.microsoft.com/office/drawing/2014/main" val="20008"/>
                    </a:ext>
                  </a:extLst>
                </a:gridCol>
                <a:gridCol w="1045043">
                  <a:extLst>
                    <a:ext uri="{9D8B030D-6E8A-4147-A177-3AD203B41FA5}">
                      <a16:colId xmlns:a16="http://schemas.microsoft.com/office/drawing/2014/main" val="20009"/>
                    </a:ext>
                  </a:extLst>
                </a:gridCol>
                <a:gridCol w="858791">
                  <a:extLst>
                    <a:ext uri="{9D8B030D-6E8A-4147-A177-3AD203B41FA5}">
                      <a16:colId xmlns:a16="http://schemas.microsoft.com/office/drawing/2014/main" val="20010"/>
                    </a:ext>
                  </a:extLst>
                </a:gridCol>
              </a:tblGrid>
              <a:tr h="230557">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斷面型式</a:t>
                      </a:r>
                      <a:endParaRPr lang="en-US" altLang="zh-TW"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高度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y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寬度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x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厚度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斷面積</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每米重量</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斷面模數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3</a:t>
                      </a:r>
                      <a:r>
                        <a:rPr lang="en-US" sz="1600" b="0" kern="1200" dirty="0">
                          <a:solidFill>
                            <a:schemeClr val="tx1"/>
                          </a:solidFill>
                          <a:latin typeface="Times New Roman" pitchFamily="18" charset="0"/>
                          <a:ea typeface="標楷體" pitchFamily="65" charset="-120"/>
                          <a:cs typeface="Times New Roman" pitchFamily="18" charset="0"/>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轉動慣量</a:t>
                      </a:r>
                      <a:endParaRPr lang="en-US" altLang="zh-TW" sz="1600" b="0" kern="1200" dirty="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a:solidFill>
                            <a:schemeClr val="tx1"/>
                          </a:solidFill>
                          <a:latin typeface="Times New Roman" pitchFamily="18" charset="0"/>
                          <a:ea typeface="標楷體" pitchFamily="65" charset="-120"/>
                          <a:cs typeface="Times New Roman" pitchFamily="18" charset="0"/>
                        </a:rPr>
                        <a:t>Ix</a:t>
                      </a:r>
                      <a:r>
                        <a:rPr lang="zh-TW" altLang="en-US" sz="1600" b="0" kern="1200" baseline="0" dirty="0">
                          <a:solidFill>
                            <a:schemeClr val="tx1"/>
                          </a:solidFill>
                          <a:latin typeface="Times New Roman" pitchFamily="18" charset="0"/>
                          <a:ea typeface="標楷體" pitchFamily="65" charset="-120"/>
                          <a:cs typeface="Times New Roman" pitchFamily="18" charset="0"/>
                        </a:rPr>
                        <a:t> </a:t>
                      </a:r>
                      <a:r>
                        <a:rPr lang="en-US" sz="1600" b="0" kern="1200" dirty="0">
                          <a:solidFill>
                            <a:schemeClr val="tx1"/>
                          </a:solidFill>
                          <a:latin typeface="Times New Roman" pitchFamily="18" charset="0"/>
                          <a:ea typeface="標楷體" pitchFamily="65" charset="-120"/>
                          <a:cs typeface="Times New Roman" pitchFamily="18" charset="0"/>
                        </a:rPr>
                        <a:t>(kg*m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面慣性矩</a:t>
                      </a:r>
                      <a:endParaRPr lang="en-US" altLang="zh-TW" sz="1600" b="0" kern="1200" dirty="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a:solidFill>
                            <a:schemeClr val="tx1"/>
                          </a:solidFill>
                          <a:latin typeface="Times New Roman" pitchFamily="18" charset="0"/>
                          <a:ea typeface="標楷體" pitchFamily="65" charset="-120"/>
                          <a:cs typeface="Times New Roman" pitchFamily="18" charset="0"/>
                        </a:rPr>
                        <a:t>Lx (cm</a:t>
                      </a:r>
                      <a:r>
                        <a:rPr lang="en-US" sz="1600" b="0" kern="1200" baseline="30000" dirty="0">
                          <a:solidFill>
                            <a:schemeClr val="tx1"/>
                          </a:solidFill>
                          <a:latin typeface="Times New Roman" pitchFamily="18" charset="0"/>
                          <a:ea typeface="標楷體" pitchFamily="65" charset="-120"/>
                          <a:cs typeface="Times New Roman" pitchFamily="18" charset="0"/>
                        </a:rPr>
                        <a:t>4</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斷面模數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zh-TW" altLang="en-US" sz="1600" b="0" kern="1200" dirty="0">
                          <a:solidFill>
                            <a:schemeClr val="tx1"/>
                          </a:solidFill>
                          <a:latin typeface="Times New Roman" pitchFamily="18" charset="0"/>
                          <a:ea typeface="標楷體" pitchFamily="65" charset="-120"/>
                          <a:cs typeface="Times New Roman" pitchFamily="18" charset="0"/>
                        </a:rPr>
                        <a:t>重量</a:t>
                      </a:r>
                      <a:endParaRPr lang="en-US" sz="16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496061">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140.2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a:solidFill>
                            <a:srgbClr val="FF0000"/>
                          </a:solidFill>
                          <a:effectLst/>
                          <a:latin typeface="Times New Roman"/>
                        </a:rPr>
                        <a:t>0.09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a:solidFill>
                            <a:srgbClr val="000000"/>
                          </a:solidFill>
                          <a:effectLst/>
                          <a:latin typeface="Times New Roman"/>
                        </a:rPr>
                        <a:t>3.55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2.68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464234">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140.2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1.21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0.54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492369">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4.0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8.10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1.69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6437">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3.6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6.76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1.41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89317">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292.0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7.8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a:solidFill>
                            <a:srgbClr val="FF0000"/>
                          </a:solidFill>
                          <a:effectLst/>
                          <a:latin typeface="Times New Roman"/>
                        </a:rPr>
                        <a:t>0.21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29.08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3.08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562735">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292.0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4.4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0.21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10.01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1.77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6"/>
                  </a:ext>
                </a:extLst>
              </a:tr>
              <a:tr h="661181">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451.3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10.8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a:solidFill>
                            <a:srgbClr val="000000"/>
                          </a:solidFill>
                          <a:effectLst/>
                          <a:latin typeface="Times New Roman"/>
                        </a:rPr>
                        <a:t>40.33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3.03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495067">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451.3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13.58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1.70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351" y="2346204"/>
            <a:ext cx="334132" cy="34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14388" y="2885336"/>
            <a:ext cx="334132" cy="34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7" y="1388834"/>
            <a:ext cx="232516" cy="36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65195" y="1839978"/>
            <a:ext cx="232516" cy="36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002" y="4571841"/>
            <a:ext cx="338830" cy="53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626002" y="5160374"/>
            <a:ext cx="338830" cy="53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393" y="3323464"/>
            <a:ext cx="358048" cy="5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16393" y="3951707"/>
            <a:ext cx="358048" cy="5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弧形箭號 (下彎) 5"/>
          <p:cNvSpPr/>
          <p:nvPr/>
        </p:nvSpPr>
        <p:spPr>
          <a:xfrm rot="16200000">
            <a:off x="-650066" y="4173005"/>
            <a:ext cx="1917554" cy="420478"/>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7" name="弧形箭號 (下彎) 16"/>
          <p:cNvSpPr/>
          <p:nvPr/>
        </p:nvSpPr>
        <p:spPr>
          <a:xfrm rot="16200000">
            <a:off x="1499268" y="4237087"/>
            <a:ext cx="1917554" cy="334465"/>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9" name="弧形箭號 (下彎) 18"/>
          <p:cNvSpPr/>
          <p:nvPr/>
        </p:nvSpPr>
        <p:spPr>
          <a:xfrm rot="16200000">
            <a:off x="4072308" y="4256833"/>
            <a:ext cx="1917554" cy="420478"/>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20" name="弧形箭號 (下彎) 19"/>
          <p:cNvSpPr/>
          <p:nvPr/>
        </p:nvSpPr>
        <p:spPr>
          <a:xfrm rot="16200000">
            <a:off x="7259852" y="4256832"/>
            <a:ext cx="1917554" cy="420478"/>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22" name="投影片編號版面配置區 1"/>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73</a:t>
            </a:fld>
            <a:endParaRPr lang="zh-TW" altLang="en-US" dirty="0">
              <a:solidFill>
                <a:prstClr val="black">
                  <a:tint val="75000"/>
                </a:prstClr>
              </a:solidFill>
            </a:endParaRPr>
          </a:p>
        </p:txBody>
      </p:sp>
    </p:spTree>
    <p:extLst>
      <p:ext uri="{BB962C8B-B14F-4D97-AF65-F5344CB8AC3E}">
        <p14:creationId xmlns:p14="http://schemas.microsoft.com/office/powerpoint/2010/main" val="26071296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1" y="287278"/>
            <a:ext cx="9144001" cy="656101"/>
          </a:xfrm>
        </p:spPr>
        <p:txBody>
          <a:bodyPr>
            <a:noAutofit/>
          </a:bodyPr>
          <a:lstStyle/>
          <a:p>
            <a:pPr algn="ctr"/>
            <a:r>
              <a:rPr lang="en-US" altLang="zh-TW" sz="2400" b="1" dirty="0">
                <a:solidFill>
                  <a:srgbClr val="0000FF"/>
                </a:solidFill>
                <a:latin typeface="標楷體" panose="03000509000000000000" pitchFamily="65" charset="-120"/>
                <a:ea typeface="標楷體" panose="03000509000000000000" pitchFamily="65" charset="-120"/>
              </a:rPr>
              <a:t>3.</a:t>
            </a:r>
            <a:r>
              <a:rPr lang="zh-TW" altLang="en-US" sz="2400" b="1" dirty="0">
                <a:solidFill>
                  <a:srgbClr val="0000FF"/>
                </a:solidFill>
                <a:latin typeface="標楷體" panose="03000509000000000000" pitchFamily="65" charset="-120"/>
                <a:ea typeface="標楷體" panose="03000509000000000000" pitchFamily="65" charset="-120"/>
              </a:rPr>
              <a:t>矩型斷面特性比較分析</a:t>
            </a:r>
            <a:br>
              <a:rPr lang="en-US" altLang="zh-TW" sz="2400" b="1" dirty="0">
                <a:solidFill>
                  <a:srgbClr val="0000FF"/>
                </a:solidFill>
                <a:latin typeface="標楷體" panose="03000509000000000000" pitchFamily="65" charset="-120"/>
                <a:ea typeface="標楷體" panose="03000509000000000000" pitchFamily="65" charset="-120"/>
              </a:rPr>
            </a:br>
            <a:endParaRPr lang="zh-TW" altLang="en-US" sz="2400" b="1" dirty="0">
              <a:solidFill>
                <a:srgbClr val="0000F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nvPr>
        </p:nvGraphicFramePr>
        <p:xfrm>
          <a:off x="225083" y="868459"/>
          <a:ext cx="8764172" cy="5104079"/>
        </p:xfrm>
        <a:graphic>
          <a:graphicData uri="http://schemas.openxmlformats.org/drawingml/2006/table">
            <a:tbl>
              <a:tblPr firstRow="1" bandRow="1">
                <a:tableStyleId>{5C22544A-7EE6-4342-B048-85BDC9FD1C3A}</a:tableStyleId>
              </a:tblPr>
              <a:tblGrid>
                <a:gridCol w="340896">
                  <a:extLst>
                    <a:ext uri="{9D8B030D-6E8A-4147-A177-3AD203B41FA5}">
                      <a16:colId xmlns:a16="http://schemas.microsoft.com/office/drawing/2014/main" val="20000"/>
                    </a:ext>
                  </a:extLst>
                </a:gridCol>
                <a:gridCol w="643843">
                  <a:extLst>
                    <a:ext uri="{9D8B030D-6E8A-4147-A177-3AD203B41FA5}">
                      <a16:colId xmlns:a16="http://schemas.microsoft.com/office/drawing/2014/main" val="20001"/>
                    </a:ext>
                  </a:extLst>
                </a:gridCol>
                <a:gridCol w="661181">
                  <a:extLst>
                    <a:ext uri="{9D8B030D-6E8A-4147-A177-3AD203B41FA5}">
                      <a16:colId xmlns:a16="http://schemas.microsoft.com/office/drawing/2014/main" val="20002"/>
                    </a:ext>
                  </a:extLst>
                </a:gridCol>
                <a:gridCol w="687898">
                  <a:extLst>
                    <a:ext uri="{9D8B030D-6E8A-4147-A177-3AD203B41FA5}">
                      <a16:colId xmlns:a16="http://schemas.microsoft.com/office/drawing/2014/main" val="20003"/>
                    </a:ext>
                  </a:extLst>
                </a:gridCol>
                <a:gridCol w="563788">
                  <a:extLst>
                    <a:ext uri="{9D8B030D-6E8A-4147-A177-3AD203B41FA5}">
                      <a16:colId xmlns:a16="http://schemas.microsoft.com/office/drawing/2014/main" val="20004"/>
                    </a:ext>
                  </a:extLst>
                </a:gridCol>
                <a:gridCol w="773569">
                  <a:extLst>
                    <a:ext uri="{9D8B030D-6E8A-4147-A177-3AD203B41FA5}">
                      <a16:colId xmlns:a16="http://schemas.microsoft.com/office/drawing/2014/main" val="20005"/>
                    </a:ext>
                  </a:extLst>
                </a:gridCol>
                <a:gridCol w="971164">
                  <a:extLst>
                    <a:ext uri="{9D8B030D-6E8A-4147-A177-3AD203B41FA5}">
                      <a16:colId xmlns:a16="http://schemas.microsoft.com/office/drawing/2014/main" val="20006"/>
                    </a:ext>
                  </a:extLst>
                </a:gridCol>
                <a:gridCol w="1055076">
                  <a:extLst>
                    <a:ext uri="{9D8B030D-6E8A-4147-A177-3AD203B41FA5}">
                      <a16:colId xmlns:a16="http://schemas.microsoft.com/office/drawing/2014/main" val="20007"/>
                    </a:ext>
                  </a:extLst>
                </a:gridCol>
                <a:gridCol w="1167619">
                  <a:extLst>
                    <a:ext uri="{9D8B030D-6E8A-4147-A177-3AD203B41FA5}">
                      <a16:colId xmlns:a16="http://schemas.microsoft.com/office/drawing/2014/main" val="20008"/>
                    </a:ext>
                  </a:extLst>
                </a:gridCol>
                <a:gridCol w="1012538">
                  <a:extLst>
                    <a:ext uri="{9D8B030D-6E8A-4147-A177-3AD203B41FA5}">
                      <a16:colId xmlns:a16="http://schemas.microsoft.com/office/drawing/2014/main" val="20009"/>
                    </a:ext>
                  </a:extLst>
                </a:gridCol>
                <a:gridCol w="886600">
                  <a:extLst>
                    <a:ext uri="{9D8B030D-6E8A-4147-A177-3AD203B41FA5}">
                      <a16:colId xmlns:a16="http://schemas.microsoft.com/office/drawing/2014/main" val="20010"/>
                    </a:ext>
                  </a:extLst>
                </a:gridCol>
              </a:tblGrid>
              <a:tr h="670974">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a:solidFill>
                            <a:schemeClr val="tx1"/>
                          </a:solidFill>
                          <a:latin typeface="Times New Roman" pitchFamily="18" charset="0"/>
                          <a:ea typeface="標楷體" pitchFamily="65" charset="-120"/>
                          <a:cs typeface="Times New Roman" pitchFamily="18" charset="0"/>
                        </a:rPr>
                        <a:t>斷面型式</a:t>
                      </a:r>
                      <a:endParaRPr lang="en-US" altLang="zh-TW"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高度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y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寬度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x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厚度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斷面積</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每米重量</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斷面模數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3</a:t>
                      </a:r>
                      <a:r>
                        <a:rPr lang="en-US" sz="1600" b="0" kern="1200" dirty="0">
                          <a:solidFill>
                            <a:schemeClr val="tx1"/>
                          </a:solidFill>
                          <a:latin typeface="Times New Roman" pitchFamily="18" charset="0"/>
                          <a:ea typeface="標楷體" pitchFamily="65" charset="-120"/>
                          <a:cs typeface="Times New Roman" pitchFamily="18" charset="0"/>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轉動慣量</a:t>
                      </a:r>
                      <a:endParaRPr lang="en-US" altLang="zh-TW" sz="1600" b="0" kern="1200" dirty="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a:solidFill>
                            <a:schemeClr val="tx1"/>
                          </a:solidFill>
                          <a:latin typeface="Times New Roman" pitchFamily="18" charset="0"/>
                          <a:ea typeface="標楷體" pitchFamily="65" charset="-120"/>
                          <a:cs typeface="Times New Roman" pitchFamily="18" charset="0"/>
                        </a:rPr>
                        <a:t>Ix</a:t>
                      </a:r>
                      <a:r>
                        <a:rPr lang="zh-TW" altLang="en-US" sz="1600" b="0" kern="1200" baseline="0" dirty="0">
                          <a:solidFill>
                            <a:schemeClr val="tx1"/>
                          </a:solidFill>
                          <a:latin typeface="Times New Roman" pitchFamily="18" charset="0"/>
                          <a:ea typeface="標楷體" pitchFamily="65" charset="-120"/>
                          <a:cs typeface="Times New Roman" pitchFamily="18" charset="0"/>
                        </a:rPr>
                        <a:t> </a:t>
                      </a:r>
                      <a:r>
                        <a:rPr lang="en-US" sz="1600" b="0" kern="1200" dirty="0">
                          <a:solidFill>
                            <a:schemeClr val="tx1"/>
                          </a:solidFill>
                          <a:latin typeface="Times New Roman" pitchFamily="18" charset="0"/>
                          <a:ea typeface="標楷體" pitchFamily="65" charset="-120"/>
                          <a:cs typeface="Times New Roman" pitchFamily="18" charset="0"/>
                        </a:rPr>
                        <a:t>(kg*m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面慣性矩</a:t>
                      </a:r>
                      <a:endParaRPr lang="en-US" altLang="zh-TW" sz="1600" b="0" kern="1200" dirty="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a:solidFill>
                            <a:schemeClr val="tx1"/>
                          </a:solidFill>
                          <a:latin typeface="Times New Roman" pitchFamily="18" charset="0"/>
                          <a:ea typeface="標楷體" pitchFamily="65" charset="-120"/>
                          <a:cs typeface="Times New Roman" pitchFamily="18" charset="0"/>
                        </a:rPr>
                        <a:t>Lx (cm</a:t>
                      </a:r>
                      <a:r>
                        <a:rPr lang="en-US" sz="1600" b="0" kern="1200" baseline="30000" dirty="0">
                          <a:solidFill>
                            <a:schemeClr val="tx1"/>
                          </a:solidFill>
                          <a:latin typeface="Times New Roman" pitchFamily="18" charset="0"/>
                          <a:ea typeface="標楷體" pitchFamily="65" charset="-120"/>
                          <a:cs typeface="Times New Roman" pitchFamily="18" charset="0"/>
                        </a:rPr>
                        <a:t>4</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斷面模數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zh-TW" altLang="en-US" sz="1600" b="0" kern="1200" dirty="0">
                          <a:solidFill>
                            <a:schemeClr val="tx1"/>
                          </a:solidFill>
                          <a:latin typeface="Times New Roman" pitchFamily="18" charset="0"/>
                          <a:ea typeface="標楷體" pitchFamily="65" charset="-120"/>
                          <a:cs typeface="Times New Roman" pitchFamily="18" charset="0"/>
                        </a:rPr>
                        <a:t>重量</a:t>
                      </a:r>
                      <a:endParaRPr lang="en-US" sz="16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62267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392.8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3.1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0.26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18.01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1.94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89441">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1111.0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8.7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34.9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0.75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209.19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3.99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3253">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a:solidFill>
                            <a:srgbClr val="0000FF"/>
                          </a:solidFill>
                          <a:latin typeface="Times New Roman" pitchFamily="18" charset="0"/>
                          <a:ea typeface="標楷體" panose="03000509000000000000" pitchFamily="65" charset="-120"/>
                          <a:cs typeface="Times New Roman" pitchFamily="18" charset="0"/>
                        </a:rPr>
                        <a:t>60</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a:solidFill>
                            <a:srgbClr val="0000FF"/>
                          </a:solidFill>
                          <a:latin typeface="Times New Roman" pitchFamily="18" charset="0"/>
                          <a:ea typeface="標楷體" panose="03000509000000000000" pitchFamily="65" charset="-120"/>
                          <a:cs typeface="Times New Roman" pitchFamily="18" charset="0"/>
                        </a:rPr>
                        <a:t>120</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a:solidFill>
                            <a:srgbClr val="0000FF"/>
                          </a:solidFill>
                          <a:latin typeface="Times New Roman" pitchFamily="18" charset="0"/>
                          <a:ea typeface="標楷體" panose="03000509000000000000" pitchFamily="65" charset="-120"/>
                          <a:cs typeface="Times New Roman" pitchFamily="18" charset="0"/>
                        </a:rPr>
                        <a:t>3.2</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a:solidFill>
                            <a:schemeClr val="tx1"/>
                          </a:solidFill>
                          <a:latin typeface="Times New Roman" pitchFamily="18" charset="0"/>
                          <a:ea typeface="標楷體" pitchFamily="65" charset="-120"/>
                          <a:cs typeface="Times New Roman" pitchFamily="18" charset="0"/>
                        </a:rPr>
                        <a:t>1111.0 </a:t>
                      </a:r>
                      <a:endParaRPr lang="en-US" altLang="zh-TW" sz="180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a:solidFill>
                            <a:schemeClr val="tx1"/>
                          </a:solidFill>
                          <a:latin typeface="Times New Roman" pitchFamily="18" charset="0"/>
                          <a:ea typeface="標楷體" pitchFamily="65" charset="-120"/>
                          <a:cs typeface="Times New Roman" pitchFamily="18" charset="0"/>
                        </a:rPr>
                        <a:t>8.7 </a:t>
                      </a:r>
                      <a:endParaRPr lang="en-US" altLang="zh-TW" sz="180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23.4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0.75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70.22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2.68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80433">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1312.64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33.9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0.88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203.68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3.29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798654">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1454.1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11.4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34.9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0.97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209.30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3.05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798654">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976.64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7.7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30.9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0.66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185.27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4.02</a:t>
                      </a:r>
                      <a:r>
                        <a:rPr lang="en-US" altLang="zh-TW" sz="1800" b="0" i="0" u="none" strike="noStrike" dirty="0">
                          <a:solidFill>
                            <a:srgbClr val="000000"/>
                          </a:solidFill>
                          <a:effectLst/>
                          <a:latin typeface="Times New Roman"/>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76872"/>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55" y="3669174"/>
            <a:ext cx="333064" cy="64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856" y="4429322"/>
            <a:ext cx="333064" cy="64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112" y="1647586"/>
            <a:ext cx="236664" cy="43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793" y="3092073"/>
            <a:ext cx="553815" cy="2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227" y="5233182"/>
            <a:ext cx="353600" cy="69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內容版面配置區 2"/>
          <p:cNvSpPr>
            <a:spLocks noGrp="1"/>
          </p:cNvSpPr>
          <p:nvPr>
            <p:ph idx="1"/>
          </p:nvPr>
        </p:nvSpPr>
        <p:spPr>
          <a:xfrm>
            <a:off x="225082" y="5982873"/>
            <a:ext cx="8764173" cy="875128"/>
          </a:xfrm>
        </p:spPr>
        <p:txBody>
          <a:bodyPr>
            <a:noAutofit/>
          </a:bodyPr>
          <a:lstStyle/>
          <a:p>
            <a:pPr marL="182563" indent="-182563">
              <a:lnSpc>
                <a:spcPct val="110000"/>
              </a:lnSpc>
              <a:spcBef>
                <a:spcPts val="0"/>
              </a:spcBef>
              <a:buNone/>
            </a:pPr>
            <a:r>
              <a:rPr lang="zh-TW" altLang="en-US" sz="1800" b="1" dirty="0">
                <a:latin typeface="Times New Roman" pitchFamily="18" charset="0"/>
                <a:ea typeface="標楷體" panose="03000509000000000000" pitchFamily="65" charset="-120"/>
                <a:cs typeface="Times New Roman" pitchFamily="18" charset="0"/>
              </a:rPr>
              <a:t>說明</a:t>
            </a:r>
            <a:r>
              <a:rPr lang="en-US" altLang="zh-TW" sz="1800" b="1" dirty="0">
                <a:latin typeface="Times New Roman" pitchFamily="18" charset="0"/>
                <a:ea typeface="標楷體" panose="03000509000000000000" pitchFamily="65" charset="-120"/>
                <a:cs typeface="Times New Roman" pitchFamily="18" charset="0"/>
              </a:rPr>
              <a:t>：</a:t>
            </a:r>
          </a:p>
          <a:p>
            <a:pPr marL="182563" indent="-182563">
              <a:lnSpc>
                <a:spcPct val="110000"/>
              </a:lnSpc>
              <a:spcBef>
                <a:spcPts val="0"/>
              </a:spcBef>
              <a:buNone/>
            </a:pPr>
            <a:r>
              <a:rPr lang="zh-TW" altLang="en-US" sz="1800" b="1" dirty="0">
                <a:solidFill>
                  <a:srgbClr val="0000FF"/>
                </a:solidFill>
                <a:latin typeface="Times New Roman" pitchFamily="18" charset="0"/>
                <a:ea typeface="標楷體" panose="03000509000000000000" pitchFamily="65" charset="-120"/>
                <a:cs typeface="Times New Roman" pitchFamily="18" charset="0"/>
              </a:rPr>
              <a:t>斷面之高寬與厚度比值會影響結構強度</a:t>
            </a:r>
            <a:r>
              <a:rPr lang="zh-TW" altLang="en-US" sz="1800" b="1" dirty="0">
                <a:latin typeface="Times New Roman" pitchFamily="18" charset="0"/>
                <a:ea typeface="標楷體" panose="03000509000000000000" pitchFamily="65" charset="-120"/>
                <a:cs typeface="Times New Roman" pitchFamily="18" charset="0"/>
              </a:rPr>
              <a:t>，</a:t>
            </a:r>
            <a:r>
              <a:rPr lang="zh-TW" altLang="en-US" sz="1800" b="1" dirty="0">
                <a:solidFill>
                  <a:srgbClr val="FF0000"/>
                </a:solidFill>
                <a:latin typeface="Times New Roman" pitchFamily="18" charset="0"/>
                <a:ea typeface="標楷體" panose="03000509000000000000" pitchFamily="65" charset="-120"/>
                <a:cs typeface="Times New Roman" pitchFamily="18" charset="0"/>
              </a:rPr>
              <a:t>適當的比值會產生較佳的強度</a:t>
            </a:r>
            <a:r>
              <a:rPr lang="zh-TW" altLang="en-US" sz="1800" b="1" dirty="0">
                <a:latin typeface="Times New Roman" pitchFamily="18" charset="0"/>
                <a:ea typeface="標楷體" panose="03000509000000000000" pitchFamily="65" charset="-120"/>
                <a:cs typeface="Times New Roman" pitchFamily="18" charset="0"/>
              </a:rPr>
              <a:t>。</a:t>
            </a:r>
            <a:endParaRPr lang="en-US" altLang="zh-TW" sz="1800" b="1" dirty="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74</a:t>
            </a:fld>
            <a:endParaRPr lang="zh-TW" altLang="en-US" dirty="0">
              <a:solidFill>
                <a:prstClr val="black">
                  <a:tint val="75000"/>
                </a:prstClr>
              </a:solidFill>
            </a:endParaRPr>
          </a:p>
        </p:txBody>
      </p:sp>
      <p:sp>
        <p:nvSpPr>
          <p:cNvPr id="13" name="弧形箭號 (下彎) 12"/>
          <p:cNvSpPr/>
          <p:nvPr/>
        </p:nvSpPr>
        <p:spPr>
          <a:xfrm rot="16200000">
            <a:off x="1911935" y="4226485"/>
            <a:ext cx="1179857" cy="405672"/>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4" name="弧形箭號 (下彎) 13"/>
          <p:cNvSpPr/>
          <p:nvPr/>
        </p:nvSpPr>
        <p:spPr>
          <a:xfrm rot="16200000">
            <a:off x="7539357" y="4299412"/>
            <a:ext cx="1197607" cy="356131"/>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Tree>
    <p:extLst>
      <p:ext uri="{BB962C8B-B14F-4D97-AF65-F5344CB8AC3E}">
        <p14:creationId xmlns:p14="http://schemas.microsoft.com/office/powerpoint/2010/main" val="702818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89" y="1191586"/>
            <a:ext cx="2570082" cy="5020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168031" y="3465684"/>
            <a:ext cx="370614" cy="400110"/>
          </a:xfrm>
          <a:prstGeom prst="rect">
            <a:avLst/>
          </a:prstGeom>
        </p:spPr>
        <p:txBody>
          <a:bodyPr wrap="none">
            <a:spAutoFit/>
          </a:bodyPr>
          <a:lstStyle/>
          <a:p>
            <a:r>
              <a:rPr lang="en-US" altLang="zh-TW" sz="2000" b="1" dirty="0">
                <a:solidFill>
                  <a:prstClr val="black"/>
                </a:solidFill>
                <a:latin typeface="Times New Roman" pitchFamily="18" charset="0"/>
                <a:ea typeface="標楷體" pitchFamily="65" charset="-120"/>
                <a:cs typeface="Times New Roman" pitchFamily="18" charset="0"/>
              </a:rPr>
              <a:t>A</a:t>
            </a:r>
            <a:endParaRPr lang="zh-TW" altLang="en-US" sz="2000" dirty="0">
              <a:solidFill>
                <a:prstClr val="black"/>
              </a:solidFill>
              <a:latin typeface="Times New Roman" pitchFamily="18" charset="0"/>
              <a:cs typeface="Times New Roman" pitchFamily="18" charset="0"/>
            </a:endParaRPr>
          </a:p>
        </p:txBody>
      </p:sp>
      <p:cxnSp>
        <p:nvCxnSpPr>
          <p:cNvPr id="43" name="直線單箭頭接點 42"/>
          <p:cNvCxnSpPr/>
          <p:nvPr/>
        </p:nvCxnSpPr>
        <p:spPr>
          <a:xfrm>
            <a:off x="1519409" y="3650351"/>
            <a:ext cx="413520" cy="21544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192961" y="4318008"/>
            <a:ext cx="370614" cy="400110"/>
          </a:xfrm>
          <a:prstGeom prst="rect">
            <a:avLst/>
          </a:prstGeom>
        </p:spPr>
        <p:txBody>
          <a:bodyPr wrap="none">
            <a:spAutoFit/>
          </a:bodyPr>
          <a:lstStyle/>
          <a:p>
            <a:r>
              <a:rPr lang="en-US" altLang="zh-TW" sz="2000" b="1" dirty="0">
                <a:solidFill>
                  <a:prstClr val="black"/>
                </a:solidFill>
                <a:latin typeface="Times New Roman" pitchFamily="18" charset="0"/>
                <a:cs typeface="Times New Roman" pitchFamily="18" charset="0"/>
              </a:rPr>
              <a:t>C</a:t>
            </a:r>
            <a:endParaRPr lang="zh-TW" altLang="en-US" sz="2000" b="1" dirty="0">
              <a:solidFill>
                <a:prstClr val="black"/>
              </a:solidFill>
              <a:latin typeface="Times New Roman" pitchFamily="18" charset="0"/>
              <a:cs typeface="Times New Roman" pitchFamily="18" charset="0"/>
            </a:endParaRPr>
          </a:p>
        </p:txBody>
      </p:sp>
      <p:cxnSp>
        <p:nvCxnSpPr>
          <p:cNvPr id="45" name="直線單箭頭接點 44"/>
          <p:cNvCxnSpPr/>
          <p:nvPr/>
        </p:nvCxnSpPr>
        <p:spPr>
          <a:xfrm>
            <a:off x="1496631" y="4518063"/>
            <a:ext cx="436298" cy="17502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187267" y="5352063"/>
            <a:ext cx="356188" cy="400110"/>
          </a:xfrm>
          <a:prstGeom prst="rect">
            <a:avLst/>
          </a:prstGeom>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B</a:t>
            </a:r>
            <a:endParaRPr lang="zh-TW" altLang="en-US" sz="2000" dirty="0">
              <a:solidFill>
                <a:srgbClr val="FF0000"/>
              </a:solidFill>
              <a:latin typeface="Times New Roman" pitchFamily="18" charset="0"/>
              <a:cs typeface="Times New Roman" pitchFamily="18" charset="0"/>
            </a:endParaRPr>
          </a:p>
        </p:txBody>
      </p:sp>
      <p:cxnSp>
        <p:nvCxnSpPr>
          <p:cNvPr id="47" name="直線單箭頭接點 46"/>
          <p:cNvCxnSpPr/>
          <p:nvPr/>
        </p:nvCxnSpPr>
        <p:spPr>
          <a:xfrm flipV="1">
            <a:off x="1538645" y="5185459"/>
            <a:ext cx="394284" cy="35127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02488" y="5030702"/>
            <a:ext cx="697627" cy="400110"/>
          </a:xfrm>
          <a:prstGeom prst="rect">
            <a:avLst/>
          </a:prstGeom>
        </p:spPr>
        <p:txBody>
          <a:bodyPr wrap="none">
            <a:spAutoFit/>
          </a:bodyPr>
          <a:lstStyle/>
          <a:p>
            <a:r>
              <a:rPr lang="zh-TW" altLang="en-US" sz="2000" b="1" dirty="0">
                <a:solidFill>
                  <a:srgbClr val="0000FF"/>
                </a:solidFill>
                <a:latin typeface="Times New Roman" pitchFamily="18" charset="0"/>
                <a:ea typeface="標楷體" pitchFamily="65" charset="-120"/>
                <a:cs typeface="Times New Roman" pitchFamily="18" charset="0"/>
              </a:rPr>
              <a:t>土壤</a:t>
            </a:r>
            <a:endParaRPr lang="zh-TW" altLang="en-US" sz="2000" dirty="0">
              <a:solidFill>
                <a:srgbClr val="0000FF"/>
              </a:solidFill>
              <a:latin typeface="Times New Roman" pitchFamily="18" charset="0"/>
              <a:cs typeface="Times New Roman" pitchFamily="18" charset="0"/>
            </a:endParaRPr>
          </a:p>
        </p:txBody>
      </p:sp>
      <p:sp>
        <p:nvSpPr>
          <p:cNvPr id="49" name="矩形 48"/>
          <p:cNvSpPr/>
          <p:nvPr/>
        </p:nvSpPr>
        <p:spPr>
          <a:xfrm>
            <a:off x="97935" y="4052033"/>
            <a:ext cx="697627" cy="400110"/>
          </a:xfrm>
          <a:prstGeom prst="rect">
            <a:avLst/>
          </a:prstGeom>
        </p:spPr>
        <p:txBody>
          <a:bodyPr wrap="none">
            <a:spAutoFit/>
          </a:bodyPr>
          <a:lstStyle/>
          <a:p>
            <a:r>
              <a:rPr lang="zh-TW" altLang="en-US" sz="2000" b="1" dirty="0">
                <a:solidFill>
                  <a:prstClr val="black"/>
                </a:solidFill>
                <a:latin typeface="Times New Roman" pitchFamily="18" charset="0"/>
                <a:ea typeface="標楷體" pitchFamily="65" charset="-120"/>
                <a:cs typeface="Times New Roman" pitchFamily="18" charset="0"/>
              </a:rPr>
              <a:t>大氣</a:t>
            </a:r>
            <a:endParaRPr lang="zh-TW" altLang="en-US" sz="2000" dirty="0">
              <a:solidFill>
                <a:prstClr val="black"/>
              </a:solidFill>
              <a:latin typeface="Times New Roman" pitchFamily="18" charset="0"/>
              <a:cs typeface="Times New Roman" pitchFamily="18" charset="0"/>
            </a:endParaRPr>
          </a:p>
        </p:txBody>
      </p:sp>
      <p:cxnSp>
        <p:nvCxnSpPr>
          <p:cNvPr id="50" name="直線單箭頭接點 49"/>
          <p:cNvCxnSpPr/>
          <p:nvPr/>
        </p:nvCxnSpPr>
        <p:spPr>
          <a:xfrm flipH="1">
            <a:off x="3056000" y="4985404"/>
            <a:ext cx="823828" cy="20005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879828" y="4662238"/>
            <a:ext cx="1627369" cy="646331"/>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化學腐蝕</a:t>
            </a:r>
            <a:endParaRPr lang="en-US" altLang="zh-TW" b="1" dirty="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電位差腐蝕</a:t>
            </a:r>
          </a:p>
        </p:txBody>
      </p:sp>
      <p:cxnSp>
        <p:nvCxnSpPr>
          <p:cNvPr id="51" name="直線單箭頭接點 50"/>
          <p:cNvCxnSpPr/>
          <p:nvPr/>
        </p:nvCxnSpPr>
        <p:spPr>
          <a:xfrm flipH="1">
            <a:off x="3056000" y="4052034"/>
            <a:ext cx="877856" cy="6102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933856" y="3728868"/>
            <a:ext cx="1627369" cy="646331"/>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電位差腐蝕</a:t>
            </a:r>
            <a:endParaRPr lang="en-US" altLang="zh-TW" b="1" dirty="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化學腐蝕</a:t>
            </a:r>
          </a:p>
        </p:txBody>
      </p:sp>
      <p:cxnSp>
        <p:nvCxnSpPr>
          <p:cNvPr id="53" name="直線單箭頭接點 52"/>
          <p:cNvCxnSpPr/>
          <p:nvPr/>
        </p:nvCxnSpPr>
        <p:spPr>
          <a:xfrm flipH="1">
            <a:off x="3056000" y="3159321"/>
            <a:ext cx="877856" cy="6102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933856" y="2836155"/>
            <a:ext cx="1396536" cy="646331"/>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化學腐蝕</a:t>
            </a:r>
            <a:endParaRPr lang="en-US" altLang="zh-TW" b="1" dirty="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物理腐蝕</a:t>
            </a:r>
          </a:p>
        </p:txBody>
      </p:sp>
      <p:cxnSp>
        <p:nvCxnSpPr>
          <p:cNvPr id="55" name="直線單箭頭接點 54"/>
          <p:cNvCxnSpPr>
            <a:stCxn id="56" idx="1"/>
          </p:cNvCxnSpPr>
          <p:nvPr/>
        </p:nvCxnSpPr>
        <p:spPr>
          <a:xfrm flipH="1">
            <a:off x="3040826" y="1376252"/>
            <a:ext cx="839002" cy="43314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879828" y="1191586"/>
            <a:ext cx="1627369" cy="369332"/>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電位差腐蝕</a:t>
            </a:r>
          </a:p>
        </p:txBody>
      </p:sp>
      <p:sp>
        <p:nvSpPr>
          <p:cNvPr id="58" name="矩形 57"/>
          <p:cNvSpPr/>
          <p:nvPr/>
        </p:nvSpPr>
        <p:spPr>
          <a:xfrm>
            <a:off x="1147817" y="1617469"/>
            <a:ext cx="370614" cy="400110"/>
          </a:xfrm>
          <a:prstGeom prst="rect">
            <a:avLst/>
          </a:prstGeom>
        </p:spPr>
        <p:txBody>
          <a:bodyPr wrap="none">
            <a:spAutoFit/>
          </a:bodyPr>
          <a:lstStyle/>
          <a:p>
            <a:r>
              <a:rPr lang="en-US" altLang="zh-TW" sz="2000" b="1" dirty="0">
                <a:solidFill>
                  <a:prstClr val="black"/>
                </a:solidFill>
                <a:latin typeface="Times New Roman" pitchFamily="18" charset="0"/>
                <a:cs typeface="Times New Roman" pitchFamily="18" charset="0"/>
              </a:rPr>
              <a:t>D</a:t>
            </a:r>
            <a:endParaRPr lang="zh-TW" altLang="en-US" sz="2000" b="1" dirty="0">
              <a:solidFill>
                <a:prstClr val="black"/>
              </a:solidFill>
              <a:latin typeface="Times New Roman" pitchFamily="18" charset="0"/>
              <a:cs typeface="Times New Roman" pitchFamily="18" charset="0"/>
            </a:endParaRPr>
          </a:p>
        </p:txBody>
      </p:sp>
      <p:cxnSp>
        <p:nvCxnSpPr>
          <p:cNvPr id="61" name="直線單箭頭接點 60"/>
          <p:cNvCxnSpPr>
            <a:stCxn id="58" idx="3"/>
          </p:cNvCxnSpPr>
          <p:nvPr/>
        </p:nvCxnSpPr>
        <p:spPr>
          <a:xfrm>
            <a:off x="1518431" y="1817524"/>
            <a:ext cx="912425" cy="101863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H="1">
            <a:off x="2599668" y="2210590"/>
            <a:ext cx="1277276" cy="6255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3879828" y="2017579"/>
            <a:ext cx="1627369" cy="369332"/>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電位差腐蝕</a:t>
            </a:r>
          </a:p>
        </p:txBody>
      </p:sp>
      <p:pic>
        <p:nvPicPr>
          <p:cNvPr id="25" name="圖片 24"/>
          <p:cNvPicPr>
            <a:picLocks noChangeAspect="1"/>
          </p:cNvPicPr>
          <p:nvPr/>
        </p:nvPicPr>
        <p:blipFill>
          <a:blip r:embed="rId3"/>
          <a:stretch>
            <a:fillRect/>
          </a:stretch>
        </p:blipFill>
        <p:spPr>
          <a:xfrm>
            <a:off x="6605533" y="2488020"/>
            <a:ext cx="1048358" cy="1980231"/>
          </a:xfrm>
          <a:prstGeom prst="rect">
            <a:avLst/>
          </a:prstGeom>
        </p:spPr>
      </p:pic>
      <p:cxnSp>
        <p:nvCxnSpPr>
          <p:cNvPr id="26" name="直線單箭頭接點 25"/>
          <p:cNvCxnSpPr/>
          <p:nvPr/>
        </p:nvCxnSpPr>
        <p:spPr>
          <a:xfrm flipV="1">
            <a:off x="7421053" y="3815717"/>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825541" y="3329417"/>
            <a:ext cx="802506" cy="923330"/>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底漆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8" name="直線單箭頭接點 27"/>
          <p:cNvCxnSpPr/>
          <p:nvPr/>
        </p:nvCxnSpPr>
        <p:spPr>
          <a:xfrm flipV="1">
            <a:off x="7421053" y="3125479"/>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673856" y="2908984"/>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0" name="直線單箭頭接點 29"/>
          <p:cNvCxnSpPr/>
          <p:nvPr/>
        </p:nvCxnSpPr>
        <p:spPr>
          <a:xfrm flipV="1">
            <a:off x="7414127" y="4353118"/>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670083" y="4190533"/>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土壤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左大括弧 31"/>
          <p:cNvSpPr/>
          <p:nvPr/>
        </p:nvSpPr>
        <p:spPr>
          <a:xfrm>
            <a:off x="7792496" y="3423458"/>
            <a:ext cx="197404" cy="7800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endParaRPr>
          </a:p>
        </p:txBody>
      </p:sp>
      <p:sp>
        <p:nvSpPr>
          <p:cNvPr id="3" name="向右箭號 2"/>
          <p:cNvSpPr/>
          <p:nvPr/>
        </p:nvSpPr>
        <p:spPr>
          <a:xfrm>
            <a:off x="5757650" y="3012188"/>
            <a:ext cx="420624" cy="51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3" name="矩形 32"/>
          <p:cNvSpPr/>
          <p:nvPr/>
        </p:nvSpPr>
        <p:spPr>
          <a:xfrm>
            <a:off x="3238306" y="297550"/>
            <a:ext cx="2646878" cy="461665"/>
          </a:xfrm>
          <a:prstGeom prst="rect">
            <a:avLst/>
          </a:prstGeom>
        </p:spPr>
        <p:txBody>
          <a:bodyPr wrap="none">
            <a:spAutoFit/>
          </a:bodyPr>
          <a:lstStyle/>
          <a:p>
            <a:pPr lvl="0" algn="ctr">
              <a:defRPr/>
            </a:pPr>
            <a:r>
              <a:rPr lang="en-US" altLang="zh-TW" sz="2400" b="1" dirty="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三</a:t>
            </a:r>
            <a:r>
              <a:rPr lang="en-US" altLang="zh-TW" sz="2400" b="1" dirty="0">
                <a:solidFill>
                  <a:srgbClr val="0000FF"/>
                </a:solidFill>
                <a:latin typeface="標楷體" panose="03000509000000000000" pitchFamily="65" charset="-120"/>
                <a:ea typeface="標楷體" panose="03000509000000000000" pitchFamily="65" charset="-120"/>
              </a:rPr>
              <a:t>)</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表面優化</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p>
        </p:txBody>
      </p:sp>
      <p:sp>
        <p:nvSpPr>
          <p:cNvPr id="4" name="圓角矩形 3"/>
          <p:cNvSpPr/>
          <p:nvPr/>
        </p:nvSpPr>
        <p:spPr>
          <a:xfrm>
            <a:off x="3609975" y="5552118"/>
            <a:ext cx="2047875" cy="6604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標楷體" panose="03000509000000000000" pitchFamily="65" charset="-120"/>
                <a:ea typeface="標楷體" panose="03000509000000000000" pitchFamily="65" charset="-120"/>
              </a:rPr>
              <a:t>1.</a:t>
            </a:r>
            <a:r>
              <a:rPr lang="zh-TW" altLang="en-US" b="1" dirty="0">
                <a:solidFill>
                  <a:schemeClr val="tx1"/>
                </a:solidFill>
                <a:latin typeface="標楷體" panose="03000509000000000000" pitchFamily="65" charset="-120"/>
                <a:ea typeface="標楷體" panose="03000509000000000000" pitchFamily="65" charset="-120"/>
              </a:rPr>
              <a:t>腐蝕因子分析</a:t>
            </a:r>
          </a:p>
        </p:txBody>
      </p:sp>
      <p:sp>
        <p:nvSpPr>
          <p:cNvPr id="36" name="圓角矩形 35"/>
          <p:cNvSpPr/>
          <p:nvPr/>
        </p:nvSpPr>
        <p:spPr>
          <a:xfrm>
            <a:off x="6477000" y="5560991"/>
            <a:ext cx="2047875" cy="6604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標楷體" panose="03000509000000000000" pitchFamily="65" charset="-120"/>
                <a:ea typeface="標楷體" panose="03000509000000000000" pitchFamily="65" charset="-120"/>
              </a:rPr>
              <a:t>2.</a:t>
            </a:r>
            <a:r>
              <a:rPr lang="zh-TW" altLang="en-US" b="1" dirty="0">
                <a:solidFill>
                  <a:schemeClr val="tx1"/>
                </a:solidFill>
                <a:latin typeface="標楷體" panose="03000509000000000000" pitchFamily="65" charset="-120"/>
                <a:ea typeface="標楷體" panose="03000509000000000000" pitchFamily="65" charset="-120"/>
              </a:rPr>
              <a:t>腐蝕防制設計</a:t>
            </a:r>
          </a:p>
        </p:txBody>
      </p:sp>
    </p:spTree>
    <p:extLst>
      <p:ext uri="{BB962C8B-B14F-4D97-AF65-F5344CB8AC3E}">
        <p14:creationId xmlns:p14="http://schemas.microsoft.com/office/powerpoint/2010/main" val="33402569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938337"/>
            <a:ext cx="8352928" cy="646331"/>
          </a:xfrm>
          <a:prstGeom prst="rect">
            <a:avLst/>
          </a:prstGeom>
        </p:spPr>
        <p:txBody>
          <a:bodyPr wrap="square">
            <a:spAutoFit/>
          </a:bodyPr>
          <a:lstStyle/>
          <a:p>
            <a:pPr>
              <a:defRPr/>
            </a:pP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溫室結構件鍍鋅鋼管於插入土內的部分，常因土壤化學腐蝕及電位腐蝕，造成耐蝕年限降低，應力破壞點常在此發生。</a:t>
            </a:r>
            <a:endPar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endParaRPr>
          </a:p>
        </p:txBody>
      </p:sp>
      <p:sp>
        <p:nvSpPr>
          <p:cNvPr id="27" name="矩形 26"/>
          <p:cNvSpPr/>
          <p:nvPr/>
        </p:nvSpPr>
        <p:spPr>
          <a:xfrm>
            <a:off x="783332" y="3880953"/>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溫室用鍍鋅鋼管多年使用照</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917883" y="1641263"/>
            <a:ext cx="2745229" cy="2289743"/>
          </a:xfrm>
          <a:prstGeom prst="rect">
            <a:avLst/>
          </a:prstGeom>
        </p:spPr>
      </p:pic>
      <p:pic>
        <p:nvPicPr>
          <p:cNvPr id="7" name="圖片 6"/>
          <p:cNvPicPr>
            <a:picLocks noChangeAspect="1"/>
          </p:cNvPicPr>
          <p:nvPr/>
        </p:nvPicPr>
        <p:blipFill>
          <a:blip r:embed="rId3"/>
          <a:stretch>
            <a:fillRect/>
          </a:stretch>
        </p:blipFill>
        <p:spPr>
          <a:xfrm>
            <a:off x="4323278" y="1641263"/>
            <a:ext cx="1957010" cy="2239690"/>
          </a:xfrm>
          <a:prstGeom prst="rect">
            <a:avLst/>
          </a:prstGeom>
        </p:spPr>
      </p:pic>
      <p:cxnSp>
        <p:nvCxnSpPr>
          <p:cNvPr id="17" name="直線單箭頭接點 16"/>
          <p:cNvCxnSpPr>
            <a:stCxn id="22" idx="3"/>
            <a:endCxn id="7" idx="1"/>
          </p:cNvCxnSpPr>
          <p:nvPr/>
        </p:nvCxnSpPr>
        <p:spPr>
          <a:xfrm flipV="1">
            <a:off x="1474474" y="2761108"/>
            <a:ext cx="2848804" cy="8864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25523" y="3364045"/>
            <a:ext cx="548951" cy="566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9" name="矩形 28"/>
          <p:cNvSpPr/>
          <p:nvPr/>
        </p:nvSpPr>
        <p:spPr>
          <a:xfrm>
            <a:off x="4315147" y="3885693"/>
            <a:ext cx="2061162"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鍍鋅鋼管腐蝕處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3" name="圖片 22"/>
          <p:cNvPicPr>
            <a:picLocks noChangeAspect="1"/>
          </p:cNvPicPr>
          <p:nvPr/>
        </p:nvPicPr>
        <p:blipFill>
          <a:blip r:embed="rId4"/>
          <a:stretch>
            <a:fillRect/>
          </a:stretch>
        </p:blipFill>
        <p:spPr>
          <a:xfrm>
            <a:off x="908788" y="4267200"/>
            <a:ext cx="1987826" cy="2210883"/>
          </a:xfrm>
          <a:prstGeom prst="rect">
            <a:avLst/>
          </a:prstGeom>
        </p:spPr>
      </p:pic>
      <p:pic>
        <p:nvPicPr>
          <p:cNvPr id="24" name="圖片 23"/>
          <p:cNvPicPr>
            <a:picLocks noChangeAspect="1"/>
          </p:cNvPicPr>
          <p:nvPr/>
        </p:nvPicPr>
        <p:blipFill>
          <a:blip r:embed="rId5"/>
          <a:stretch>
            <a:fillRect/>
          </a:stretch>
        </p:blipFill>
        <p:spPr>
          <a:xfrm>
            <a:off x="3583338" y="4454841"/>
            <a:ext cx="2749188" cy="1835599"/>
          </a:xfrm>
          <a:prstGeom prst="rect">
            <a:avLst/>
          </a:prstGeom>
        </p:spPr>
      </p:pic>
      <p:pic>
        <p:nvPicPr>
          <p:cNvPr id="30" name="圖片 29"/>
          <p:cNvPicPr>
            <a:picLocks noChangeAspect="1"/>
          </p:cNvPicPr>
          <p:nvPr/>
        </p:nvPicPr>
        <p:blipFill>
          <a:blip r:embed="rId6"/>
          <a:stretch>
            <a:fillRect/>
          </a:stretch>
        </p:blipFill>
        <p:spPr>
          <a:xfrm>
            <a:off x="6979238" y="4548063"/>
            <a:ext cx="1769226" cy="1604322"/>
          </a:xfrm>
          <a:prstGeom prst="rect">
            <a:avLst/>
          </a:prstGeom>
        </p:spPr>
      </p:pic>
      <p:sp>
        <p:nvSpPr>
          <p:cNvPr id="38" name="矩形 37"/>
          <p:cNvSpPr/>
          <p:nvPr/>
        </p:nvSpPr>
        <p:spPr>
          <a:xfrm>
            <a:off x="6797557" y="3883929"/>
            <a:ext cx="1950907"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結構件塗層處理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0" name="矩形 39"/>
          <p:cNvSpPr/>
          <p:nvPr/>
        </p:nvSpPr>
        <p:spPr>
          <a:xfrm>
            <a:off x="416428" y="6428505"/>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不鏽鋼圍籬受颱吹襲傾倒</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 name="矩形 40"/>
          <p:cNvSpPr/>
          <p:nvPr/>
        </p:nvSpPr>
        <p:spPr>
          <a:xfrm>
            <a:off x="3424949" y="6282116"/>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結構破壞點為地基接合處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42" name="直線單箭頭接點 41"/>
          <p:cNvCxnSpPr>
            <a:stCxn id="43" idx="3"/>
          </p:cNvCxnSpPr>
          <p:nvPr/>
        </p:nvCxnSpPr>
        <p:spPr>
          <a:xfrm flipV="1">
            <a:off x="1537252" y="4675415"/>
            <a:ext cx="2769291" cy="6665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908789" y="5128520"/>
            <a:ext cx="628463" cy="426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45" name="直線單箭頭接點 44"/>
          <p:cNvCxnSpPr>
            <a:stCxn id="46" idx="3"/>
            <a:endCxn id="30" idx="1"/>
          </p:cNvCxnSpPr>
          <p:nvPr/>
        </p:nvCxnSpPr>
        <p:spPr>
          <a:xfrm flipV="1">
            <a:off x="5685183" y="5350224"/>
            <a:ext cx="1294055" cy="270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60050" y="5502736"/>
            <a:ext cx="325133" cy="235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0" name="矩形 49"/>
          <p:cNvSpPr/>
          <p:nvPr/>
        </p:nvSpPr>
        <p:spPr>
          <a:xfrm>
            <a:off x="6829167" y="6155361"/>
            <a:ext cx="2069368"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地基接合處易銹蝕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1" name="圖片 50"/>
          <p:cNvPicPr>
            <a:picLocks noChangeAspect="1"/>
          </p:cNvPicPr>
          <p:nvPr/>
        </p:nvPicPr>
        <p:blipFill>
          <a:blip r:embed="rId7"/>
          <a:stretch>
            <a:fillRect/>
          </a:stretch>
        </p:blipFill>
        <p:spPr>
          <a:xfrm>
            <a:off x="6797557" y="1667294"/>
            <a:ext cx="1048358" cy="1980231"/>
          </a:xfrm>
          <a:prstGeom prst="rect">
            <a:avLst/>
          </a:prstGeom>
        </p:spPr>
      </p:pic>
      <p:cxnSp>
        <p:nvCxnSpPr>
          <p:cNvPr id="52" name="直線單箭頭接點 51"/>
          <p:cNvCxnSpPr/>
          <p:nvPr/>
        </p:nvCxnSpPr>
        <p:spPr>
          <a:xfrm flipV="1">
            <a:off x="7613077" y="2994991"/>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8017565" y="2508691"/>
            <a:ext cx="802506" cy="923330"/>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底漆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59" name="直線單箭頭接點 58"/>
          <p:cNvCxnSpPr/>
          <p:nvPr/>
        </p:nvCxnSpPr>
        <p:spPr>
          <a:xfrm flipV="1">
            <a:off x="7613077" y="2304753"/>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865880" y="2088258"/>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61" name="直線單箭頭接點 60"/>
          <p:cNvCxnSpPr/>
          <p:nvPr/>
        </p:nvCxnSpPr>
        <p:spPr>
          <a:xfrm flipV="1">
            <a:off x="7606151" y="3532392"/>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862107" y="3369807"/>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土壤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3" name="左大括弧 62"/>
          <p:cNvSpPr/>
          <p:nvPr/>
        </p:nvSpPr>
        <p:spPr>
          <a:xfrm>
            <a:off x="7984520" y="2602732"/>
            <a:ext cx="197404" cy="7800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76</a:t>
            </a:fld>
            <a:endParaRPr lang="zh-TW" altLang="en-US" dirty="0">
              <a:solidFill>
                <a:prstClr val="black">
                  <a:tint val="75000"/>
                </a:prstClr>
              </a:solidFill>
            </a:endParaRPr>
          </a:p>
        </p:txBody>
      </p:sp>
      <p:sp>
        <p:nvSpPr>
          <p:cNvPr id="31" name="圓角矩形 30"/>
          <p:cNvSpPr/>
          <p:nvPr/>
        </p:nvSpPr>
        <p:spPr>
          <a:xfrm>
            <a:off x="3474741" y="265966"/>
            <a:ext cx="2047875" cy="6604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標楷體" panose="03000509000000000000" pitchFamily="65" charset="-120"/>
                <a:ea typeface="標楷體" panose="03000509000000000000" pitchFamily="65" charset="-120"/>
              </a:rPr>
              <a:t>3.</a:t>
            </a:r>
            <a:r>
              <a:rPr lang="zh-TW" altLang="en-US" b="1" dirty="0">
                <a:solidFill>
                  <a:schemeClr val="tx1"/>
                </a:solidFill>
                <a:latin typeface="標楷體" panose="03000509000000000000" pitchFamily="65" charset="-120"/>
                <a:ea typeface="標楷體" panose="03000509000000000000" pitchFamily="65" charset="-120"/>
              </a:rPr>
              <a:t>腐蝕實際範例</a:t>
            </a:r>
          </a:p>
        </p:txBody>
      </p:sp>
    </p:spTree>
    <p:extLst>
      <p:ext uri="{BB962C8B-B14F-4D97-AF65-F5344CB8AC3E}">
        <p14:creationId xmlns:p14="http://schemas.microsoft.com/office/powerpoint/2010/main" val="2186176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2422" y="908060"/>
            <a:ext cx="8352928" cy="646331"/>
          </a:xfrm>
          <a:prstGeom prst="rect">
            <a:avLst/>
          </a:prstGeom>
        </p:spPr>
        <p:txBody>
          <a:bodyPr wrap="square">
            <a:spAutoFit/>
          </a:bodyPr>
          <a:lstStyle/>
          <a:p>
            <a:pPr>
              <a:defRPr/>
            </a:pP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經鍍鋅層膜厚測試，不同廠商</a:t>
            </a:r>
            <a:r>
              <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rPr>
              <a:t>1”</a:t>
            </a: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錏管之鋅層厚相異，經表面處理後，其耐蝕性較原材料增加</a:t>
            </a:r>
            <a:r>
              <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rPr>
              <a:t>50%</a:t>
            </a: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以上。</a:t>
            </a:r>
            <a:endPar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endParaRPr>
          </a:p>
        </p:txBody>
      </p:sp>
      <p:sp>
        <p:nvSpPr>
          <p:cNvPr id="13" name="矩形 12"/>
          <p:cNvSpPr/>
          <p:nvPr/>
        </p:nvSpPr>
        <p:spPr>
          <a:xfrm>
            <a:off x="283727" y="6178211"/>
            <a:ext cx="1914525" cy="369332"/>
          </a:xfrm>
          <a:prstGeom prst="rect">
            <a:avLst/>
          </a:prstGeom>
        </p:spPr>
        <p:txBody>
          <a:bodyPr wrap="square">
            <a:spAutoFit/>
          </a:bodyPr>
          <a:lstStyle/>
          <a:p>
            <a:pPr algn="ctr">
              <a:defRP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980Y</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高強度鋼</a:t>
            </a:r>
          </a:p>
        </p:txBody>
      </p:sp>
      <p:sp>
        <p:nvSpPr>
          <p:cNvPr id="15" name="矩形 14"/>
          <p:cNvSpPr/>
          <p:nvPr/>
        </p:nvSpPr>
        <p:spPr>
          <a:xfrm>
            <a:off x="1876360" y="6178211"/>
            <a:ext cx="2232247" cy="369332"/>
          </a:xfrm>
          <a:prstGeom prst="rect">
            <a:avLst/>
          </a:prstGeom>
        </p:spPr>
        <p:txBody>
          <a:bodyPr wrap="square">
            <a:spAutoFit/>
          </a:bodyPr>
          <a:lstStyle/>
          <a:p>
            <a:pPr algn="ctr">
              <a:defRP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980Y</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高強度鋼</a:t>
            </a:r>
          </a:p>
        </p:txBody>
      </p:sp>
      <p:sp>
        <p:nvSpPr>
          <p:cNvPr id="16" name="矩形 15"/>
          <p:cNvSpPr/>
          <p:nvPr/>
        </p:nvSpPr>
        <p:spPr>
          <a:xfrm>
            <a:off x="3825503" y="6178829"/>
            <a:ext cx="1606176" cy="369332"/>
          </a:xfrm>
          <a:prstGeom prst="rect">
            <a:avLst/>
          </a:prstGeom>
        </p:spPr>
        <p:txBody>
          <a:bodyPr wrap="square">
            <a:spAutoFit/>
          </a:bodyPr>
          <a:lstStyle/>
          <a:p>
            <a:pPr algn="ctr">
              <a:defRPr/>
            </a:pP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高強度不銹鋼</a:t>
            </a:r>
          </a:p>
        </p:txBody>
      </p:sp>
      <p:sp>
        <p:nvSpPr>
          <p:cNvPr id="18" name="矩形 17"/>
          <p:cNvSpPr/>
          <p:nvPr/>
        </p:nvSpPr>
        <p:spPr>
          <a:xfrm>
            <a:off x="316023" y="4156745"/>
            <a:ext cx="8496944" cy="646331"/>
          </a:xfrm>
          <a:prstGeom prst="rect">
            <a:avLst/>
          </a:prstGeom>
        </p:spPr>
        <p:txBody>
          <a:bodyPr wrap="square">
            <a:spAutoFit/>
          </a:bodyPr>
          <a:lstStyle/>
          <a:p>
            <a:pPr>
              <a:defRPr/>
            </a:pP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輕量化結構材料開發</a:t>
            </a:r>
            <a:r>
              <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rPr>
              <a:t>:</a:t>
            </a:r>
          </a:p>
          <a:p>
            <a:pPr>
              <a:defRPr/>
            </a:pP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    輕量化高強度鋼</a:t>
            </a:r>
            <a:r>
              <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rPr>
              <a:t>C</a:t>
            </a: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形試製開發</a:t>
            </a:r>
            <a:endPar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endParaRPr>
          </a:p>
        </p:txBody>
      </p:sp>
      <p:sp>
        <p:nvSpPr>
          <p:cNvPr id="21" name="矩形 20"/>
          <p:cNvSpPr/>
          <p:nvPr/>
        </p:nvSpPr>
        <p:spPr>
          <a:xfrm>
            <a:off x="33227" y="3699634"/>
            <a:ext cx="3183498"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加速鹽霧試驗</a:t>
            </a:r>
          </a:p>
        </p:txBody>
      </p:sp>
      <p:sp>
        <p:nvSpPr>
          <p:cNvPr id="25" name="矩形 24"/>
          <p:cNvSpPr/>
          <p:nvPr/>
        </p:nvSpPr>
        <p:spPr>
          <a:xfrm>
            <a:off x="6802631" y="5737139"/>
            <a:ext cx="2088232"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表面處理後無銹蝕</a:t>
            </a:r>
          </a:p>
        </p:txBody>
      </p:sp>
      <p:sp>
        <p:nvSpPr>
          <p:cNvPr id="26" name="矩形 25"/>
          <p:cNvSpPr/>
          <p:nvPr/>
        </p:nvSpPr>
        <p:spPr>
          <a:xfrm>
            <a:off x="3444418" y="3704208"/>
            <a:ext cx="1328378" cy="646331"/>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鍍鋅鋼管內表面銹蝕</a:t>
            </a:r>
          </a:p>
        </p:txBody>
      </p:sp>
      <p:pic>
        <p:nvPicPr>
          <p:cNvPr id="9" name="圖片 8"/>
          <p:cNvPicPr>
            <a:picLocks noChangeAspect="1"/>
          </p:cNvPicPr>
          <p:nvPr/>
        </p:nvPicPr>
        <p:blipFill>
          <a:blip r:embed="rId2"/>
          <a:stretch>
            <a:fillRect/>
          </a:stretch>
        </p:blipFill>
        <p:spPr>
          <a:xfrm>
            <a:off x="4928630" y="1750957"/>
            <a:ext cx="4134662" cy="1483868"/>
          </a:xfrm>
          <a:prstGeom prst="rect">
            <a:avLst/>
          </a:prstGeom>
        </p:spPr>
      </p:pic>
      <p:sp>
        <p:nvSpPr>
          <p:cNvPr id="27" name="矩形 26"/>
          <p:cNvSpPr/>
          <p:nvPr/>
        </p:nvSpPr>
        <p:spPr>
          <a:xfrm>
            <a:off x="4928631" y="3224848"/>
            <a:ext cx="3999020"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錏管鍍鋅層厚度試驗</a:t>
            </a:r>
          </a:p>
        </p:txBody>
      </p:sp>
      <p:pic>
        <p:nvPicPr>
          <p:cNvPr id="6" name="圖片 5"/>
          <p:cNvPicPr>
            <a:picLocks noChangeAspect="1"/>
          </p:cNvPicPr>
          <p:nvPr/>
        </p:nvPicPr>
        <p:blipFill>
          <a:blip r:embed="rId3"/>
          <a:stretch>
            <a:fillRect/>
          </a:stretch>
        </p:blipFill>
        <p:spPr>
          <a:xfrm>
            <a:off x="118904" y="1702817"/>
            <a:ext cx="3181350" cy="2000250"/>
          </a:xfrm>
          <a:prstGeom prst="rect">
            <a:avLst/>
          </a:prstGeom>
        </p:spPr>
      </p:pic>
      <p:pic>
        <p:nvPicPr>
          <p:cNvPr id="8" name="圖片 7"/>
          <p:cNvPicPr>
            <a:picLocks noChangeAspect="1"/>
          </p:cNvPicPr>
          <p:nvPr/>
        </p:nvPicPr>
        <p:blipFill>
          <a:blip r:embed="rId4"/>
          <a:stretch>
            <a:fillRect/>
          </a:stretch>
        </p:blipFill>
        <p:spPr>
          <a:xfrm>
            <a:off x="533117" y="4872668"/>
            <a:ext cx="1381125" cy="1304925"/>
          </a:xfrm>
          <a:prstGeom prst="rect">
            <a:avLst/>
          </a:prstGeom>
        </p:spPr>
      </p:pic>
      <p:pic>
        <p:nvPicPr>
          <p:cNvPr id="10" name="圖片 9"/>
          <p:cNvPicPr>
            <a:picLocks noChangeAspect="1"/>
          </p:cNvPicPr>
          <p:nvPr/>
        </p:nvPicPr>
        <p:blipFill>
          <a:blip r:embed="rId5"/>
          <a:stretch>
            <a:fillRect/>
          </a:stretch>
        </p:blipFill>
        <p:spPr>
          <a:xfrm>
            <a:off x="2224882" y="4899607"/>
            <a:ext cx="1590675" cy="1295400"/>
          </a:xfrm>
          <a:prstGeom prst="rect">
            <a:avLst/>
          </a:prstGeom>
        </p:spPr>
      </p:pic>
      <p:pic>
        <p:nvPicPr>
          <p:cNvPr id="11" name="圖片 10"/>
          <p:cNvPicPr>
            <a:picLocks noChangeAspect="1"/>
          </p:cNvPicPr>
          <p:nvPr/>
        </p:nvPicPr>
        <p:blipFill>
          <a:blip r:embed="rId6"/>
          <a:stretch>
            <a:fillRect/>
          </a:stretch>
        </p:blipFill>
        <p:spPr>
          <a:xfrm>
            <a:off x="4098267" y="4904369"/>
            <a:ext cx="1076325" cy="1285875"/>
          </a:xfrm>
          <a:prstGeom prst="rect">
            <a:avLst/>
          </a:prstGeom>
        </p:spPr>
      </p:pic>
      <p:pic>
        <p:nvPicPr>
          <p:cNvPr id="3" name="圖片 2"/>
          <p:cNvPicPr>
            <a:picLocks noChangeAspect="1"/>
          </p:cNvPicPr>
          <p:nvPr/>
        </p:nvPicPr>
        <p:blipFill>
          <a:blip r:embed="rId7"/>
          <a:stretch>
            <a:fillRect/>
          </a:stretch>
        </p:blipFill>
        <p:spPr>
          <a:xfrm>
            <a:off x="5288723" y="3758845"/>
            <a:ext cx="1462409" cy="2002578"/>
          </a:xfrm>
          <a:prstGeom prst="rect">
            <a:avLst/>
          </a:prstGeom>
        </p:spPr>
      </p:pic>
      <p:pic>
        <p:nvPicPr>
          <p:cNvPr id="4" name="圖片 3"/>
          <p:cNvPicPr>
            <a:picLocks noChangeAspect="1"/>
          </p:cNvPicPr>
          <p:nvPr/>
        </p:nvPicPr>
        <p:blipFill>
          <a:blip r:embed="rId8"/>
          <a:stretch>
            <a:fillRect/>
          </a:stretch>
        </p:blipFill>
        <p:spPr>
          <a:xfrm>
            <a:off x="3417273" y="1707460"/>
            <a:ext cx="1394338" cy="1996439"/>
          </a:xfrm>
          <a:prstGeom prst="rect">
            <a:avLst/>
          </a:prstGeom>
        </p:spPr>
      </p:pic>
      <p:sp>
        <p:nvSpPr>
          <p:cNvPr id="28" name="矩形 27"/>
          <p:cNvSpPr/>
          <p:nvPr/>
        </p:nvSpPr>
        <p:spPr>
          <a:xfrm>
            <a:off x="5355739" y="5719358"/>
            <a:ext cx="1328378" cy="646331"/>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鍍鋅鋼管外表面銹蝕</a:t>
            </a:r>
          </a:p>
        </p:txBody>
      </p:sp>
      <p:pic>
        <p:nvPicPr>
          <p:cNvPr id="12" name="圖片 11"/>
          <p:cNvPicPr>
            <a:picLocks noChangeAspect="1"/>
          </p:cNvPicPr>
          <p:nvPr/>
        </p:nvPicPr>
        <p:blipFill>
          <a:blip r:embed="rId9"/>
          <a:stretch>
            <a:fillRect/>
          </a:stretch>
        </p:blipFill>
        <p:spPr>
          <a:xfrm>
            <a:off x="6897288" y="3751431"/>
            <a:ext cx="1898919" cy="1996928"/>
          </a:xfrm>
          <a:prstGeom prst="rect">
            <a:avLst/>
          </a:prstGeom>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77</a:t>
            </a:fld>
            <a:endParaRPr lang="zh-TW" altLang="en-US" dirty="0">
              <a:solidFill>
                <a:prstClr val="black">
                  <a:tint val="75000"/>
                </a:prstClr>
              </a:solidFill>
            </a:endParaRPr>
          </a:p>
        </p:txBody>
      </p:sp>
      <p:sp>
        <p:nvSpPr>
          <p:cNvPr id="7" name="矩形 6"/>
          <p:cNvSpPr/>
          <p:nvPr/>
        </p:nvSpPr>
        <p:spPr>
          <a:xfrm>
            <a:off x="5288723" y="2505075"/>
            <a:ext cx="1513908"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4944043" y="2898258"/>
            <a:ext cx="230550" cy="300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圓角矩形 22"/>
          <p:cNvSpPr/>
          <p:nvPr/>
        </p:nvSpPr>
        <p:spPr>
          <a:xfrm>
            <a:off x="3474741" y="265966"/>
            <a:ext cx="2047875" cy="6604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標楷體" panose="03000509000000000000" pitchFamily="65" charset="-120"/>
                <a:ea typeface="標楷體" panose="03000509000000000000" pitchFamily="65" charset="-120"/>
              </a:rPr>
              <a:t>4.</a:t>
            </a:r>
            <a:r>
              <a:rPr lang="zh-TW" altLang="en-US" b="1" dirty="0">
                <a:solidFill>
                  <a:schemeClr val="tx1"/>
                </a:solidFill>
                <a:latin typeface="標楷體" panose="03000509000000000000" pitchFamily="65" charset="-120"/>
                <a:ea typeface="標楷體" panose="03000509000000000000" pitchFamily="65" charset="-120"/>
              </a:rPr>
              <a:t>腐蝕測試分析</a:t>
            </a:r>
          </a:p>
        </p:txBody>
      </p:sp>
    </p:spTree>
    <p:extLst>
      <p:ext uri="{BB962C8B-B14F-4D97-AF65-F5344CB8AC3E}">
        <p14:creationId xmlns:p14="http://schemas.microsoft.com/office/powerpoint/2010/main" val="23989658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1" y="215707"/>
            <a:ext cx="9144001" cy="551885"/>
          </a:xfrm>
        </p:spPr>
        <p:txBody>
          <a:bodyPr>
            <a:noAutofit/>
          </a:bodyPr>
          <a:lstStyle/>
          <a:p>
            <a:pPr algn="ctr"/>
            <a:br>
              <a:rPr lang="en-US" altLang="zh-TW" sz="2400" b="1" dirty="0">
                <a:solidFill>
                  <a:srgbClr val="0000FF"/>
                </a:solidFill>
                <a:latin typeface="標楷體" panose="03000509000000000000" pitchFamily="65" charset="-120"/>
                <a:ea typeface="標楷體" panose="03000509000000000000" pitchFamily="65" charset="-120"/>
              </a:rPr>
            </a:br>
            <a:r>
              <a:rPr lang="zh-TW" altLang="en-US" sz="2400" b="1" dirty="0">
                <a:solidFill>
                  <a:srgbClr val="0000FF"/>
                </a:solidFill>
                <a:latin typeface="標楷體" panose="03000509000000000000" pitchFamily="65" charset="-120"/>
                <a:ea typeface="標楷體" panose="03000509000000000000" pitchFamily="65" charset="-120"/>
              </a:rPr>
              <a:t>優化設計材料性能比較分析</a:t>
            </a:r>
          </a:p>
        </p:txBody>
      </p:sp>
      <p:graphicFrame>
        <p:nvGraphicFramePr>
          <p:cNvPr id="12" name="表格 11"/>
          <p:cNvGraphicFramePr>
            <a:graphicFrameLocks noGrp="1"/>
          </p:cNvGraphicFramePr>
          <p:nvPr>
            <p:extLst/>
          </p:nvPr>
        </p:nvGraphicFramePr>
        <p:xfrm>
          <a:off x="196947" y="951129"/>
          <a:ext cx="8665703" cy="5731025"/>
        </p:xfrm>
        <a:graphic>
          <a:graphicData uri="http://schemas.openxmlformats.org/drawingml/2006/table">
            <a:tbl>
              <a:tblPr firstRow="1" bandRow="1">
                <a:tableStyleId>{5C22544A-7EE6-4342-B048-85BDC9FD1C3A}</a:tableStyleId>
              </a:tblPr>
              <a:tblGrid>
                <a:gridCol w="464235">
                  <a:extLst>
                    <a:ext uri="{9D8B030D-6E8A-4147-A177-3AD203B41FA5}">
                      <a16:colId xmlns:a16="http://schemas.microsoft.com/office/drawing/2014/main" val="20000"/>
                    </a:ext>
                  </a:extLst>
                </a:gridCol>
                <a:gridCol w="952034">
                  <a:extLst>
                    <a:ext uri="{9D8B030D-6E8A-4147-A177-3AD203B41FA5}">
                      <a16:colId xmlns:a16="http://schemas.microsoft.com/office/drawing/2014/main" val="20001"/>
                    </a:ext>
                  </a:extLst>
                </a:gridCol>
                <a:gridCol w="871550">
                  <a:extLst>
                    <a:ext uri="{9D8B030D-6E8A-4147-A177-3AD203B41FA5}">
                      <a16:colId xmlns:a16="http://schemas.microsoft.com/office/drawing/2014/main" val="20002"/>
                    </a:ext>
                  </a:extLst>
                </a:gridCol>
                <a:gridCol w="778939">
                  <a:extLst>
                    <a:ext uri="{9D8B030D-6E8A-4147-A177-3AD203B41FA5}">
                      <a16:colId xmlns:a16="http://schemas.microsoft.com/office/drawing/2014/main" val="20003"/>
                    </a:ext>
                  </a:extLst>
                </a:gridCol>
                <a:gridCol w="844062">
                  <a:extLst>
                    <a:ext uri="{9D8B030D-6E8A-4147-A177-3AD203B41FA5}">
                      <a16:colId xmlns:a16="http://schemas.microsoft.com/office/drawing/2014/main" val="20004"/>
                    </a:ext>
                  </a:extLst>
                </a:gridCol>
                <a:gridCol w="970670">
                  <a:extLst>
                    <a:ext uri="{9D8B030D-6E8A-4147-A177-3AD203B41FA5}">
                      <a16:colId xmlns:a16="http://schemas.microsoft.com/office/drawing/2014/main" val="20005"/>
                    </a:ext>
                  </a:extLst>
                </a:gridCol>
                <a:gridCol w="900332">
                  <a:extLst>
                    <a:ext uri="{9D8B030D-6E8A-4147-A177-3AD203B41FA5}">
                      <a16:colId xmlns:a16="http://schemas.microsoft.com/office/drawing/2014/main" val="20006"/>
                    </a:ext>
                  </a:extLst>
                </a:gridCol>
                <a:gridCol w="844062">
                  <a:extLst>
                    <a:ext uri="{9D8B030D-6E8A-4147-A177-3AD203B41FA5}">
                      <a16:colId xmlns:a16="http://schemas.microsoft.com/office/drawing/2014/main" val="20007"/>
                    </a:ext>
                  </a:extLst>
                </a:gridCol>
                <a:gridCol w="844061">
                  <a:extLst>
                    <a:ext uri="{9D8B030D-6E8A-4147-A177-3AD203B41FA5}">
                      <a16:colId xmlns:a16="http://schemas.microsoft.com/office/drawing/2014/main" val="20008"/>
                    </a:ext>
                  </a:extLst>
                </a:gridCol>
                <a:gridCol w="1195758">
                  <a:extLst>
                    <a:ext uri="{9D8B030D-6E8A-4147-A177-3AD203B41FA5}">
                      <a16:colId xmlns:a16="http://schemas.microsoft.com/office/drawing/2014/main" val="20009"/>
                    </a:ext>
                  </a:extLst>
                </a:gridCol>
              </a:tblGrid>
              <a:tr h="375533">
                <a:tc>
                  <a:txBody>
                    <a:bodyPr/>
                    <a:lstStyle/>
                    <a:p>
                      <a:pPr algn="ctr"/>
                      <a:r>
                        <a:rPr lang="zh-TW" altLang="en-US" b="0" dirty="0">
                          <a:solidFill>
                            <a:schemeClr val="tx1"/>
                          </a:solidFill>
                          <a:latin typeface="Times New Roman" pitchFamily="18" charset="0"/>
                          <a:ea typeface="標楷體" pitchFamily="65" charset="-120"/>
                          <a:cs typeface="Times New Roman" pitchFamily="18" charset="0"/>
                        </a:rPr>
                        <a:t>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a:solidFill>
                            <a:schemeClr val="tx1"/>
                          </a:solidFill>
                          <a:latin typeface="Times New Roman" pitchFamily="18" charset="0"/>
                          <a:ea typeface="標楷體" pitchFamily="65" charset="-120"/>
                          <a:cs typeface="Times New Roman" pitchFamily="18" charset="0"/>
                        </a:rPr>
                        <a:t>尺寸</a:t>
                      </a:r>
                      <a:r>
                        <a:rPr lang="en-US" altLang="zh-TW" b="0" dirty="0">
                          <a:solidFill>
                            <a:schemeClr val="tx1"/>
                          </a:solidFill>
                          <a:latin typeface="Times New Roman" pitchFamily="18" charset="0"/>
                          <a:ea typeface="標楷體" pitchFamily="65" charset="-120"/>
                          <a:cs typeface="Times New Roman" pitchFamily="18" charset="0"/>
                        </a:rPr>
                        <a:t>(mm)</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材質</a:t>
                      </a:r>
                      <a:endParaRPr kumimoji="0" lang="zh-TW" altLang="zh-TW"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降伏強度</a:t>
                      </a:r>
                      <a:endParaRPr kumimoji="0" lang="en-US" altLang="zh-TW"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err="1">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抗拉強度</a:t>
                      </a:r>
                      <a:endParaRPr kumimoji="0" lang="en-US" altLang="zh-TW"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err="1">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a:solidFill>
                            <a:schemeClr val="tx1"/>
                          </a:solidFill>
                          <a:latin typeface="Times New Roman" pitchFamily="18" charset="0"/>
                          <a:ea typeface="標楷體" pitchFamily="65" charset="-120"/>
                          <a:cs typeface="Times New Roman" pitchFamily="18" charset="0"/>
                        </a:rPr>
                        <a:t>厚度</a:t>
                      </a:r>
                      <a:r>
                        <a:rPr lang="en-US" altLang="zh-TW" b="0" dirty="0">
                          <a:solidFill>
                            <a:schemeClr val="tx1"/>
                          </a:solidFill>
                          <a:latin typeface="Times New Roman" pitchFamily="18" charset="0"/>
                          <a:ea typeface="標楷體" pitchFamily="65" charset="-120"/>
                          <a:cs typeface="Times New Roman" pitchFamily="18" charset="0"/>
                        </a:rPr>
                        <a:t>(mm)</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a:solidFill>
                            <a:schemeClr val="tx1"/>
                          </a:solidFill>
                          <a:latin typeface="Times New Roman" pitchFamily="18" charset="0"/>
                          <a:ea typeface="標楷體" pitchFamily="65" charset="-120"/>
                          <a:cs typeface="Times New Roman" pitchFamily="18" charset="0"/>
                        </a:rPr>
                        <a:t>斷面積</a:t>
                      </a:r>
                      <a:r>
                        <a:rPr lang="en-US" altLang="zh-TW" b="0" dirty="0">
                          <a:solidFill>
                            <a:schemeClr val="tx1"/>
                          </a:solidFill>
                          <a:latin typeface="Times New Roman" pitchFamily="18" charset="0"/>
                          <a:ea typeface="標楷體" pitchFamily="65" charset="-120"/>
                          <a:cs typeface="Times New Roman" pitchFamily="18" charset="0"/>
                        </a:rPr>
                        <a:t>(mm</a:t>
                      </a:r>
                      <a:r>
                        <a:rPr lang="en-US" altLang="zh-TW" b="0" baseline="30000" dirty="0">
                          <a:solidFill>
                            <a:schemeClr val="tx1"/>
                          </a:solidFill>
                          <a:latin typeface="Times New Roman" pitchFamily="18" charset="0"/>
                          <a:ea typeface="標楷體" pitchFamily="65" charset="-120"/>
                          <a:cs typeface="Times New Roman" pitchFamily="18" charset="0"/>
                        </a:rPr>
                        <a:t>2</a:t>
                      </a:r>
                      <a:r>
                        <a:rPr lang="en-US" altLang="zh-TW" b="0" dirty="0">
                          <a:solidFill>
                            <a:schemeClr val="tx1"/>
                          </a:solidFill>
                          <a:latin typeface="Times New Roman" pitchFamily="18" charset="0"/>
                          <a:ea typeface="標楷體" pitchFamily="65" charset="-120"/>
                          <a:cs typeface="Times New Roman"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a:solidFill>
                            <a:schemeClr val="tx1"/>
                          </a:solidFill>
                          <a:latin typeface="Times New Roman" pitchFamily="18" charset="0"/>
                          <a:ea typeface="標楷體" pitchFamily="65" charset="-120"/>
                          <a:cs typeface="Times New Roman" pitchFamily="18" charset="0"/>
                        </a:rPr>
                        <a:t>最大荷重</a:t>
                      </a:r>
                      <a:r>
                        <a:rPr lang="en-US" altLang="zh-TW" b="0" dirty="0">
                          <a:solidFill>
                            <a:schemeClr val="tx1"/>
                          </a:solidFill>
                          <a:latin typeface="Times New Roman" pitchFamily="18" charset="0"/>
                          <a:ea typeface="標楷體" pitchFamily="65" charset="-120"/>
                          <a:cs typeface="Times New Roman" pitchFamily="18" charset="0"/>
                        </a:rPr>
                        <a:t>(N)</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0" dirty="0">
                          <a:solidFill>
                            <a:schemeClr val="tx1"/>
                          </a:solidFill>
                          <a:latin typeface="Times New Roman" pitchFamily="18" charset="0"/>
                          <a:ea typeface="標楷體" pitchFamily="65" charset="-120"/>
                          <a:cs typeface="Times New Roman" pitchFamily="18" charset="0"/>
                        </a:rPr>
                        <a:t>最大位移</a:t>
                      </a:r>
                      <a:r>
                        <a:rPr lang="en-US" altLang="zh-TW" b="0" dirty="0">
                          <a:solidFill>
                            <a:schemeClr val="tx1"/>
                          </a:solidFill>
                          <a:latin typeface="Times New Roman" pitchFamily="18" charset="0"/>
                          <a:ea typeface="標楷體" pitchFamily="65" charset="-120"/>
                          <a:cs typeface="Times New Roman" pitchFamily="18" charset="0"/>
                        </a:rPr>
                        <a:t>(mm)</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a:solidFill>
                            <a:schemeClr val="tx1"/>
                          </a:solidFill>
                          <a:latin typeface="Times New Roman" pitchFamily="18" charset="0"/>
                          <a:ea typeface="標楷體" pitchFamily="65" charset="-120"/>
                          <a:cs typeface="Times New Roman" pitchFamily="18" charset="0"/>
                        </a:rPr>
                        <a:t>最大荷重</a:t>
                      </a:r>
                      <a:r>
                        <a:rPr lang="en-US" altLang="zh-TW" b="0" dirty="0">
                          <a:solidFill>
                            <a:schemeClr val="tx1"/>
                          </a:solidFill>
                          <a:latin typeface="Times New Roman" pitchFamily="18" charset="0"/>
                          <a:ea typeface="標楷體" pitchFamily="65" charset="-120"/>
                          <a:cs typeface="Times New Roman" pitchFamily="18" charset="0"/>
                        </a:rPr>
                        <a:t>/ </a:t>
                      </a:r>
                      <a:r>
                        <a:rPr lang="zh-TW" altLang="en-US" b="0" dirty="0">
                          <a:solidFill>
                            <a:schemeClr val="tx1"/>
                          </a:solidFill>
                          <a:latin typeface="Times New Roman" pitchFamily="18" charset="0"/>
                          <a:ea typeface="標楷體" pitchFamily="65" charset="-120"/>
                          <a:cs typeface="Times New Roman" pitchFamily="18" charset="0"/>
                        </a:rPr>
                        <a:t>斷面積</a:t>
                      </a:r>
                      <a:r>
                        <a:rPr lang="en-US" altLang="zh-TW" b="0" dirty="0">
                          <a:solidFill>
                            <a:schemeClr val="tx1"/>
                          </a:solidFill>
                          <a:latin typeface="Times New Roman" pitchFamily="18" charset="0"/>
                          <a:ea typeface="標楷體" pitchFamily="65" charset="-120"/>
                          <a:cs typeface="Times New Roman" pitchFamily="18" charset="0"/>
                        </a:rPr>
                        <a:t>(N/mm</a:t>
                      </a:r>
                      <a:r>
                        <a:rPr lang="en-US" altLang="zh-TW" b="0" baseline="30000" dirty="0">
                          <a:solidFill>
                            <a:schemeClr val="tx1"/>
                          </a:solidFill>
                          <a:latin typeface="Times New Roman" pitchFamily="18" charset="0"/>
                          <a:ea typeface="標楷體" pitchFamily="65" charset="-120"/>
                          <a:cs typeface="Times New Roman" pitchFamily="18" charset="0"/>
                        </a:rPr>
                        <a:t>2</a:t>
                      </a:r>
                      <a:r>
                        <a:rPr lang="en-US" altLang="zh-TW" b="0" dirty="0">
                          <a:solidFill>
                            <a:schemeClr val="tx1"/>
                          </a:solidFill>
                          <a:latin typeface="Times New Roman" pitchFamily="18" charset="0"/>
                          <a:ea typeface="標楷體" pitchFamily="65" charset="-120"/>
                          <a:cs typeface="Times New Roman" pitchFamily="18" charset="0"/>
                        </a:rPr>
                        <a:t>)</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694791">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3.2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1111</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a:solidFill>
                            <a:srgbClr val="FF0000"/>
                          </a:solidFill>
                          <a:latin typeface="Times New Roman" pitchFamily="18" charset="0"/>
                          <a:ea typeface="標楷體" pitchFamily="65" charset="-120"/>
                          <a:cs typeface="Times New Roman" pitchFamily="18" charset="0"/>
                        </a:rPr>
                        <a:t>54000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1.7</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rgbClr val="FF0000"/>
                          </a:solidFill>
                          <a:latin typeface="Times New Roman" pitchFamily="18" charset="0"/>
                          <a:ea typeface="標楷體" pitchFamily="65" charset="-120"/>
                          <a:cs typeface="Times New Roman" pitchFamily="18" charset="0"/>
                        </a:rPr>
                        <a:t>48.6</a:t>
                      </a:r>
                      <a:endParaRPr lang="zh-TW" altLang="zh-TW"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717452">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rgbClr val="0000FF"/>
                          </a:solidFill>
                          <a:latin typeface="Times New Roman" pitchFamily="18" charset="0"/>
                          <a:ea typeface="標楷體" panose="03000509000000000000" pitchFamily="65" charset="-120"/>
                          <a:cs typeface="Times New Roman" pitchFamily="18" charset="0"/>
                        </a:rPr>
                        <a:t>      2x</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rgbClr val="0000FF"/>
                          </a:solidFill>
                          <a:latin typeface="Times New Roman" pitchFamily="18" charset="0"/>
                          <a:ea typeface="標楷體" panose="03000509000000000000" pitchFamily="65" charset="-120"/>
                          <a:cs typeface="Times New Roman" pitchFamily="18" charset="0"/>
                        </a:rPr>
                        <a:t>     60x60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a:solidFill>
                            <a:srgbClr val="FF0000"/>
                          </a:solidFill>
                          <a:latin typeface="Times New Roman" pitchFamily="18" charset="0"/>
                          <a:ea typeface="標楷體" pitchFamily="65" charset="-120"/>
                          <a:cs typeface="Times New Roman" pitchFamily="18" charset="0"/>
                        </a:rPr>
                        <a:t>3.2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1454</a:t>
                      </a:r>
                      <a:endParaRPr kumimoji="0" lang="zh-TW" altLang="zh-TW" sz="1800" b="0" i="0" u="none" strike="noStrike" kern="1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TW" sz="1800" b="1" kern="1200" dirty="0">
                          <a:solidFill>
                            <a:srgbClr val="FF0000"/>
                          </a:solidFill>
                          <a:latin typeface="Times New Roman" pitchFamily="18" charset="0"/>
                          <a:ea typeface="標楷體" pitchFamily="65" charset="-120"/>
                          <a:cs typeface="Times New Roman" pitchFamily="18" charset="0"/>
                        </a:rPr>
                        <a:t>65000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a:solidFill>
                            <a:srgbClr val="FF0000"/>
                          </a:solidFill>
                          <a:latin typeface="Times New Roman" pitchFamily="18" charset="0"/>
                          <a:ea typeface="標楷體" pitchFamily="65" charset="-120"/>
                          <a:cs typeface="Times New Roman" pitchFamily="18" charset="0"/>
                        </a:rPr>
                        <a:t>44.7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61182">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JSC</a:t>
                      </a:r>
                      <a:r>
                        <a:rPr lang="zh-TW" altLang="en-US" sz="1800" b="1" kern="1200" dirty="0">
                          <a:solidFill>
                            <a:srgbClr val="0000FF"/>
                          </a:solidFill>
                          <a:latin typeface="Times New Roman" pitchFamily="18" charset="0"/>
                          <a:ea typeface="標楷體" panose="03000509000000000000" pitchFamily="65" charset="-120"/>
                          <a:cs typeface="Times New Roman" pitchFamily="18" charset="0"/>
                        </a:rPr>
                        <a:t> </a:t>
                      </a: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590R</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704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a:solidFill>
                            <a:srgbClr val="FF0000"/>
                          </a:solidFill>
                          <a:latin typeface="Times New Roman" pitchFamily="18" charset="0"/>
                          <a:ea typeface="標楷體" pitchFamily="65" charset="-120"/>
                          <a:cs typeface="Times New Roman" pitchFamily="18" charset="0"/>
                        </a:rPr>
                        <a:t>47000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a:solidFill>
                            <a:srgbClr val="FF0000"/>
                          </a:solidFill>
                          <a:latin typeface="Times New Roman" pitchFamily="18" charset="0"/>
                          <a:ea typeface="標楷體" pitchFamily="65" charset="-120"/>
                          <a:cs typeface="Times New Roman" pitchFamily="18" charset="0"/>
                        </a:rPr>
                        <a:t>66.7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745587">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JSC</a:t>
                      </a:r>
                      <a:r>
                        <a:rPr lang="zh-TW" altLang="en-US" sz="1800" b="1" kern="1200" dirty="0">
                          <a:solidFill>
                            <a:srgbClr val="0000FF"/>
                          </a:solidFill>
                          <a:latin typeface="Times New Roman" pitchFamily="18" charset="0"/>
                          <a:ea typeface="標楷體" panose="03000509000000000000" pitchFamily="65" charset="-120"/>
                          <a:cs typeface="Times New Roman" pitchFamily="18" charset="0"/>
                        </a:rPr>
                        <a:t> </a:t>
                      </a: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980Y</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620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980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426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a:solidFill>
                            <a:srgbClr val="FF0000"/>
                          </a:solidFill>
                          <a:latin typeface="Times New Roman" pitchFamily="18" charset="0"/>
                          <a:ea typeface="標楷體" pitchFamily="65" charset="-120"/>
                          <a:cs typeface="Times New Roman" pitchFamily="18" charset="0"/>
                        </a:rPr>
                        <a:t>57000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a:solidFill>
                            <a:srgbClr val="FF0000"/>
                          </a:solidFill>
                          <a:latin typeface="Times New Roman" pitchFamily="18" charset="0"/>
                          <a:ea typeface="標楷體" pitchFamily="65" charset="-120"/>
                          <a:cs typeface="Times New Roman" pitchFamily="18" charset="0"/>
                        </a:rPr>
                        <a:t>133.7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0">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SUS</a:t>
                      </a:r>
                    </a:p>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202-1</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635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a:solidFill>
                            <a:srgbClr val="FF0000"/>
                          </a:solidFill>
                          <a:latin typeface="Times New Roman" pitchFamily="18" charset="0"/>
                          <a:ea typeface="標楷體" pitchFamily="65" charset="-120"/>
                          <a:cs typeface="Times New Roman" pitchFamily="18" charset="0"/>
                        </a:rPr>
                        <a:t>43000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a:solidFill>
                            <a:srgbClr val="FF0000"/>
                          </a:solidFill>
                          <a:latin typeface="Times New Roman" pitchFamily="18" charset="0"/>
                          <a:ea typeface="標楷體" pitchFamily="65" charset="-120"/>
                          <a:cs typeface="Times New Roman" pitchFamily="18" charset="0"/>
                        </a:rPr>
                        <a:t>67.7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696351">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1" kern="1200" dirty="0">
                          <a:solidFill>
                            <a:srgbClr val="0000FF"/>
                          </a:solidFill>
                          <a:latin typeface="Times New Roman" pitchFamily="18" charset="0"/>
                          <a:ea typeface="標楷體" panose="03000509000000000000" pitchFamily="65" charset="-120"/>
                          <a:cs typeface="Times New Roman" pitchFamily="18" charset="0"/>
                        </a:rPr>
                        <a:t>     120x60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2.8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1312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TW" sz="1800" b="1" kern="1200" dirty="0">
                          <a:solidFill>
                            <a:srgbClr val="FF0000"/>
                          </a:solidFill>
                          <a:latin typeface="Times New Roman" pitchFamily="18" charset="0"/>
                          <a:ea typeface="標楷體" pitchFamily="65" charset="-120"/>
                          <a:cs typeface="Times New Roman" pitchFamily="18" charset="0"/>
                        </a:rPr>
                        <a:t>40000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661182">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1" kern="1200" dirty="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JSC</a:t>
                      </a:r>
                      <a:r>
                        <a:rPr lang="zh-TW" altLang="en-US" sz="1800" b="1" kern="1200" dirty="0">
                          <a:solidFill>
                            <a:srgbClr val="0000FF"/>
                          </a:solidFill>
                          <a:latin typeface="Times New Roman" pitchFamily="18" charset="0"/>
                          <a:ea typeface="標楷體" panose="03000509000000000000" pitchFamily="65" charset="-120"/>
                          <a:cs typeface="Times New Roman" pitchFamily="18" charset="0"/>
                        </a:rPr>
                        <a:t> </a:t>
                      </a: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590R</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2.8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1312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TW" sz="1800" b="1" kern="1200" dirty="0">
                          <a:solidFill>
                            <a:srgbClr val="FF0000"/>
                          </a:solidFill>
                          <a:latin typeface="Times New Roman" pitchFamily="18" charset="0"/>
                          <a:ea typeface="標楷體" pitchFamily="65" charset="-120"/>
                          <a:cs typeface="Times New Roman" pitchFamily="18" charset="0"/>
                        </a:rPr>
                        <a:t>57000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latin typeface="Times New Roman" pitchFamily="18" charset="0"/>
                          <a:ea typeface="標楷體" pitchFamily="65" charset="-120"/>
                          <a:cs typeface="Times New Roman" pitchFamily="18" charset="0"/>
                        </a:rPr>
                        <a:t>2.1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104" y="1919174"/>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503" y="2657866"/>
            <a:ext cx="283253"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505" y="3337666"/>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503" y="4041051"/>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505" y="4730368"/>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503" y="5379875"/>
            <a:ext cx="288251" cy="55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777" y="6091276"/>
            <a:ext cx="288251" cy="55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78</a:t>
            </a:fld>
            <a:endParaRPr lang="zh-TW" altLang="en-US" dirty="0">
              <a:solidFill>
                <a:prstClr val="black">
                  <a:tint val="75000"/>
                </a:prstClr>
              </a:solidFill>
            </a:endParaRPr>
          </a:p>
        </p:txBody>
      </p:sp>
      <p:sp>
        <p:nvSpPr>
          <p:cNvPr id="3" name="矩形 2"/>
          <p:cNvSpPr/>
          <p:nvPr/>
        </p:nvSpPr>
        <p:spPr>
          <a:xfrm>
            <a:off x="3105686" y="0"/>
            <a:ext cx="2646878" cy="461665"/>
          </a:xfrm>
          <a:prstGeom prst="rect">
            <a:avLst/>
          </a:prstGeom>
        </p:spPr>
        <p:txBody>
          <a:bodyPr wrap="none">
            <a:spAutoFit/>
          </a:bodyPr>
          <a:lstStyle/>
          <a:p>
            <a:pPr lvl="0" algn="ctr">
              <a:defRPr/>
            </a:pPr>
            <a:r>
              <a:rPr lang="en-US" altLang="zh-TW" sz="2400" b="1" dirty="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四</a:t>
            </a:r>
            <a:r>
              <a:rPr lang="en-US" altLang="zh-TW" sz="2400" b="1" dirty="0">
                <a:solidFill>
                  <a:srgbClr val="0000FF"/>
                </a:solidFill>
                <a:latin typeface="標楷體" panose="03000509000000000000" pitchFamily="65" charset="-120"/>
                <a:ea typeface="標楷體" panose="03000509000000000000" pitchFamily="65" charset="-120"/>
              </a:rPr>
              <a:t>)</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機能優化</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p>
        </p:txBody>
      </p:sp>
    </p:spTree>
    <p:extLst>
      <p:ext uri="{BB962C8B-B14F-4D97-AF65-F5344CB8AC3E}">
        <p14:creationId xmlns:p14="http://schemas.microsoft.com/office/powerpoint/2010/main" val="11274331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橢圓 96"/>
          <p:cNvSpPr/>
          <p:nvPr/>
        </p:nvSpPr>
        <p:spPr>
          <a:xfrm>
            <a:off x="5572804" y="2351921"/>
            <a:ext cx="98474" cy="826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圓角矩形 6"/>
          <p:cNvSpPr/>
          <p:nvPr/>
        </p:nvSpPr>
        <p:spPr>
          <a:xfrm>
            <a:off x="464234" y="576776"/>
            <a:ext cx="1294228" cy="450166"/>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材料</a:t>
            </a:r>
          </a:p>
        </p:txBody>
      </p:sp>
      <p:sp>
        <p:nvSpPr>
          <p:cNvPr id="8" name="圓角矩形 7"/>
          <p:cNvSpPr/>
          <p:nvPr/>
        </p:nvSpPr>
        <p:spPr>
          <a:xfrm>
            <a:off x="2471192" y="576776"/>
            <a:ext cx="1294228" cy="450166"/>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成形</a:t>
            </a:r>
          </a:p>
        </p:txBody>
      </p:sp>
      <p:sp>
        <p:nvSpPr>
          <p:cNvPr id="9" name="圓角矩形 8"/>
          <p:cNvSpPr/>
          <p:nvPr/>
        </p:nvSpPr>
        <p:spPr>
          <a:xfrm>
            <a:off x="4679662" y="576776"/>
            <a:ext cx="1294228" cy="450166"/>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鍍層</a:t>
            </a:r>
          </a:p>
        </p:txBody>
      </p:sp>
      <p:sp>
        <p:nvSpPr>
          <p:cNvPr id="10" name="圓角矩形 9"/>
          <p:cNvSpPr/>
          <p:nvPr/>
        </p:nvSpPr>
        <p:spPr>
          <a:xfrm>
            <a:off x="6888132" y="576776"/>
            <a:ext cx="1294228" cy="450166"/>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塗層</a:t>
            </a:r>
          </a:p>
        </p:txBody>
      </p:sp>
      <p:sp>
        <p:nvSpPr>
          <p:cNvPr id="11" name="圓角矩形 10"/>
          <p:cNvSpPr/>
          <p:nvPr/>
        </p:nvSpPr>
        <p:spPr>
          <a:xfrm>
            <a:off x="51582" y="4255771"/>
            <a:ext cx="1077100"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材質</a:t>
            </a:r>
          </a:p>
        </p:txBody>
      </p:sp>
      <p:sp>
        <p:nvSpPr>
          <p:cNvPr id="12" name="圓角矩形 11"/>
          <p:cNvSpPr/>
          <p:nvPr/>
        </p:nvSpPr>
        <p:spPr>
          <a:xfrm>
            <a:off x="1307560" y="4274914"/>
            <a:ext cx="1018906"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管材</a:t>
            </a:r>
          </a:p>
        </p:txBody>
      </p:sp>
      <p:sp>
        <p:nvSpPr>
          <p:cNvPr id="13" name="圓角矩形 12"/>
          <p:cNvSpPr/>
          <p:nvPr/>
        </p:nvSpPr>
        <p:spPr>
          <a:xfrm>
            <a:off x="7548189" y="4299509"/>
            <a:ext cx="1488831"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機械性能</a:t>
            </a:r>
          </a:p>
        </p:txBody>
      </p:sp>
      <p:sp>
        <p:nvSpPr>
          <p:cNvPr id="14" name="圓角矩形 13"/>
          <p:cNvSpPr/>
          <p:nvPr/>
        </p:nvSpPr>
        <p:spPr>
          <a:xfrm>
            <a:off x="2501794" y="4288489"/>
            <a:ext cx="1284850"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腐蝕因子</a:t>
            </a:r>
          </a:p>
        </p:txBody>
      </p:sp>
      <p:sp>
        <p:nvSpPr>
          <p:cNvPr id="15" name="圓角矩形 14"/>
          <p:cNvSpPr/>
          <p:nvPr/>
        </p:nvSpPr>
        <p:spPr>
          <a:xfrm>
            <a:off x="3917091" y="4288489"/>
            <a:ext cx="1055752"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鍍膜</a:t>
            </a:r>
          </a:p>
        </p:txBody>
      </p:sp>
      <p:sp>
        <p:nvSpPr>
          <p:cNvPr id="16" name="圓角矩形 15"/>
          <p:cNvSpPr/>
          <p:nvPr/>
        </p:nvSpPr>
        <p:spPr>
          <a:xfrm>
            <a:off x="5103290" y="4288489"/>
            <a:ext cx="1182505"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鍍層</a:t>
            </a:r>
          </a:p>
        </p:txBody>
      </p:sp>
      <p:sp>
        <p:nvSpPr>
          <p:cNvPr id="17" name="圓角矩形 16"/>
          <p:cNvSpPr/>
          <p:nvPr/>
        </p:nvSpPr>
        <p:spPr>
          <a:xfrm>
            <a:off x="6416244" y="4288489"/>
            <a:ext cx="1018911"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塗層</a:t>
            </a:r>
          </a:p>
        </p:txBody>
      </p:sp>
      <p:sp>
        <p:nvSpPr>
          <p:cNvPr id="18" name="圓角矩形 17"/>
          <p:cNvSpPr/>
          <p:nvPr/>
        </p:nvSpPr>
        <p:spPr>
          <a:xfrm>
            <a:off x="42204" y="4730656"/>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SS400</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9" name="圓角矩形 18"/>
          <p:cNvSpPr/>
          <p:nvPr/>
        </p:nvSpPr>
        <p:spPr>
          <a:xfrm>
            <a:off x="42204" y="5174953"/>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SPHC</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0" name="圓角矩形 19"/>
          <p:cNvSpPr/>
          <p:nvPr/>
        </p:nvSpPr>
        <p:spPr>
          <a:xfrm>
            <a:off x="42204" y="5625119"/>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SPHT3</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1" name="圓角矩形 20"/>
          <p:cNvSpPr/>
          <p:nvPr/>
        </p:nvSpPr>
        <p:spPr>
          <a:xfrm>
            <a:off x="42204" y="6075285"/>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SPHT1</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2" name="圓角矩形 21"/>
          <p:cNvSpPr/>
          <p:nvPr/>
        </p:nvSpPr>
        <p:spPr>
          <a:xfrm>
            <a:off x="42204" y="6525451"/>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SPCC</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3" name="圓角矩形 22"/>
          <p:cNvSpPr/>
          <p:nvPr/>
        </p:nvSpPr>
        <p:spPr>
          <a:xfrm>
            <a:off x="1307560" y="4749799"/>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流體管</a:t>
            </a:r>
          </a:p>
        </p:txBody>
      </p:sp>
      <p:sp>
        <p:nvSpPr>
          <p:cNvPr id="24" name="圓角矩形 23"/>
          <p:cNvSpPr/>
          <p:nvPr/>
        </p:nvSpPr>
        <p:spPr>
          <a:xfrm>
            <a:off x="1307561" y="5183564"/>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結構管</a:t>
            </a:r>
          </a:p>
        </p:txBody>
      </p:sp>
      <p:sp>
        <p:nvSpPr>
          <p:cNvPr id="28" name="圓角矩形 27"/>
          <p:cNvSpPr/>
          <p:nvPr/>
        </p:nvSpPr>
        <p:spPr>
          <a:xfrm>
            <a:off x="7546601" y="4774394"/>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降伏強度</a:t>
            </a:r>
            <a:r>
              <a:rPr lang="en-US" altLang="zh-TW" b="1" dirty="0">
                <a:solidFill>
                  <a:prstClr val="black"/>
                </a:solidFill>
                <a:latin typeface="Times New Roman" pitchFamily="18" charset="0"/>
                <a:ea typeface="標楷體" pitchFamily="65" charset="-120"/>
                <a:cs typeface="Times New Roman" pitchFamily="18" charset="0"/>
              </a:rPr>
              <a:t>A</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9" name="圓角矩形 28"/>
          <p:cNvSpPr/>
          <p:nvPr/>
        </p:nvSpPr>
        <p:spPr>
          <a:xfrm>
            <a:off x="7546601" y="5218691"/>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抗拉強度</a:t>
            </a:r>
            <a:r>
              <a:rPr lang="en-US" altLang="zh-TW" b="1" dirty="0">
                <a:solidFill>
                  <a:prstClr val="black"/>
                </a:solidFill>
                <a:latin typeface="Times New Roman" pitchFamily="18" charset="0"/>
                <a:ea typeface="標楷體" pitchFamily="65" charset="-120"/>
                <a:cs typeface="Times New Roman" pitchFamily="18" charset="0"/>
              </a:rPr>
              <a:t>B</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0" name="圓角矩形 29"/>
          <p:cNvSpPr/>
          <p:nvPr/>
        </p:nvSpPr>
        <p:spPr>
          <a:xfrm>
            <a:off x="7546601" y="5668857"/>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延伸率</a:t>
            </a:r>
          </a:p>
        </p:txBody>
      </p:sp>
      <p:sp>
        <p:nvSpPr>
          <p:cNvPr id="31" name="圓角矩形 30"/>
          <p:cNvSpPr/>
          <p:nvPr/>
        </p:nvSpPr>
        <p:spPr>
          <a:xfrm>
            <a:off x="7546601" y="6119023"/>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black"/>
                </a:solidFill>
                <a:latin typeface="Times New Roman" pitchFamily="18" charset="0"/>
                <a:ea typeface="標楷體" pitchFamily="65" charset="-120"/>
                <a:cs typeface="Times New Roman" pitchFamily="18" charset="0"/>
              </a:rPr>
              <a:t>B/A</a:t>
            </a:r>
            <a:r>
              <a:rPr lang="zh-TW" altLang="en-US" b="1" dirty="0">
                <a:solidFill>
                  <a:prstClr val="black"/>
                </a:solidFill>
                <a:latin typeface="Times New Roman" pitchFamily="18" charset="0"/>
                <a:ea typeface="標楷體" pitchFamily="65" charset="-120"/>
                <a:cs typeface="Times New Roman" pitchFamily="18" charset="0"/>
              </a:rPr>
              <a:t>比值</a:t>
            </a:r>
          </a:p>
        </p:txBody>
      </p:sp>
      <p:sp>
        <p:nvSpPr>
          <p:cNvPr id="32" name="圓角矩形 31"/>
          <p:cNvSpPr/>
          <p:nvPr/>
        </p:nvSpPr>
        <p:spPr>
          <a:xfrm>
            <a:off x="2492515" y="4763374"/>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物理</a:t>
            </a:r>
          </a:p>
        </p:txBody>
      </p:sp>
      <p:sp>
        <p:nvSpPr>
          <p:cNvPr id="33" name="圓角矩形 32"/>
          <p:cNvSpPr/>
          <p:nvPr/>
        </p:nvSpPr>
        <p:spPr>
          <a:xfrm>
            <a:off x="2492515" y="5207671"/>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化學</a:t>
            </a:r>
          </a:p>
        </p:txBody>
      </p:sp>
      <p:sp>
        <p:nvSpPr>
          <p:cNvPr id="34" name="圓角矩形 33"/>
          <p:cNvSpPr/>
          <p:nvPr/>
        </p:nvSpPr>
        <p:spPr>
          <a:xfrm>
            <a:off x="2505394" y="5657837"/>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電化學</a:t>
            </a:r>
          </a:p>
        </p:txBody>
      </p:sp>
      <p:sp>
        <p:nvSpPr>
          <p:cNvPr id="35" name="圓角矩形 34"/>
          <p:cNvSpPr/>
          <p:nvPr/>
        </p:nvSpPr>
        <p:spPr>
          <a:xfrm>
            <a:off x="3917091" y="4763374"/>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鍍鋅</a:t>
            </a:r>
          </a:p>
        </p:txBody>
      </p:sp>
      <p:sp>
        <p:nvSpPr>
          <p:cNvPr id="36" name="圓角矩形 35"/>
          <p:cNvSpPr/>
          <p:nvPr/>
        </p:nvSpPr>
        <p:spPr>
          <a:xfrm>
            <a:off x="3917091" y="5193619"/>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鍍鋁</a:t>
            </a:r>
          </a:p>
        </p:txBody>
      </p:sp>
      <p:sp>
        <p:nvSpPr>
          <p:cNvPr id="37" name="圓角矩形 36"/>
          <p:cNvSpPr/>
          <p:nvPr/>
        </p:nvSpPr>
        <p:spPr>
          <a:xfrm>
            <a:off x="3917091" y="5643785"/>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鍍鋁鋅</a:t>
            </a:r>
          </a:p>
        </p:txBody>
      </p:sp>
      <p:sp>
        <p:nvSpPr>
          <p:cNvPr id="38" name="圓角矩形 37"/>
          <p:cNvSpPr/>
          <p:nvPr/>
        </p:nvSpPr>
        <p:spPr>
          <a:xfrm>
            <a:off x="5103289" y="4763374"/>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膜厚</a:t>
            </a:r>
          </a:p>
        </p:txBody>
      </p:sp>
      <p:sp>
        <p:nvSpPr>
          <p:cNvPr id="39" name="圓角矩形 38"/>
          <p:cNvSpPr/>
          <p:nvPr/>
        </p:nvSpPr>
        <p:spPr>
          <a:xfrm>
            <a:off x="5103289" y="5210020"/>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耐蝕測試</a:t>
            </a:r>
          </a:p>
        </p:txBody>
      </p:sp>
      <p:sp>
        <p:nvSpPr>
          <p:cNvPr id="40" name="圓角矩形 39"/>
          <p:cNvSpPr/>
          <p:nvPr/>
        </p:nvSpPr>
        <p:spPr>
          <a:xfrm>
            <a:off x="5103289" y="5660186"/>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壽命</a:t>
            </a:r>
          </a:p>
        </p:txBody>
      </p:sp>
      <p:sp>
        <p:nvSpPr>
          <p:cNvPr id="41" name="圓角矩形 40"/>
          <p:cNvSpPr/>
          <p:nvPr/>
        </p:nvSpPr>
        <p:spPr>
          <a:xfrm>
            <a:off x="6406866" y="4763374"/>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膜厚</a:t>
            </a:r>
          </a:p>
        </p:txBody>
      </p:sp>
      <p:sp>
        <p:nvSpPr>
          <p:cNvPr id="42" name="圓角矩形 41"/>
          <p:cNvSpPr/>
          <p:nvPr/>
        </p:nvSpPr>
        <p:spPr>
          <a:xfrm>
            <a:off x="6406866" y="5210020"/>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結合力</a:t>
            </a:r>
          </a:p>
        </p:txBody>
      </p:sp>
      <p:sp>
        <p:nvSpPr>
          <p:cNvPr id="43" name="圓角矩形 42"/>
          <p:cNvSpPr/>
          <p:nvPr/>
        </p:nvSpPr>
        <p:spPr>
          <a:xfrm>
            <a:off x="6406866" y="5660186"/>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壽命</a:t>
            </a:r>
          </a:p>
        </p:txBody>
      </p:sp>
      <p:sp>
        <p:nvSpPr>
          <p:cNvPr id="44" name="矩形 43"/>
          <p:cNvSpPr/>
          <p:nvPr/>
        </p:nvSpPr>
        <p:spPr>
          <a:xfrm>
            <a:off x="469925" y="1335538"/>
            <a:ext cx="1294228" cy="33762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5" name="矩形 44"/>
          <p:cNvSpPr/>
          <p:nvPr/>
        </p:nvSpPr>
        <p:spPr>
          <a:xfrm>
            <a:off x="469925" y="1687460"/>
            <a:ext cx="415499" cy="369332"/>
          </a:xfrm>
          <a:prstGeom prst="rect">
            <a:avLst/>
          </a:prstGeom>
        </p:spPr>
        <p:txBody>
          <a:bodyPr wrap="non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胚</a:t>
            </a:r>
          </a:p>
        </p:txBody>
      </p:sp>
      <p:sp>
        <p:nvSpPr>
          <p:cNvPr id="46" name="向下箭號 45"/>
          <p:cNvSpPr/>
          <p:nvPr/>
        </p:nvSpPr>
        <p:spPr>
          <a:xfrm>
            <a:off x="920091" y="1778670"/>
            <a:ext cx="393894" cy="3235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7" name="矩形 46"/>
          <p:cNvSpPr/>
          <p:nvPr/>
        </p:nvSpPr>
        <p:spPr>
          <a:xfrm>
            <a:off x="472771" y="2201928"/>
            <a:ext cx="1294228" cy="1688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8" name="矩形 47"/>
          <p:cNvSpPr/>
          <p:nvPr/>
        </p:nvSpPr>
        <p:spPr>
          <a:xfrm>
            <a:off x="481567" y="2419576"/>
            <a:ext cx="415499" cy="369332"/>
          </a:xfrm>
          <a:prstGeom prst="rect">
            <a:avLst/>
          </a:prstGeom>
        </p:spPr>
        <p:txBody>
          <a:bodyPr wrap="non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板</a:t>
            </a:r>
          </a:p>
        </p:txBody>
      </p:sp>
      <p:sp>
        <p:nvSpPr>
          <p:cNvPr id="49" name="向下箭號 48"/>
          <p:cNvSpPr/>
          <p:nvPr/>
        </p:nvSpPr>
        <p:spPr>
          <a:xfrm>
            <a:off x="920091" y="2641154"/>
            <a:ext cx="393894" cy="3235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0" name="矩形 49"/>
          <p:cNvSpPr/>
          <p:nvPr/>
        </p:nvSpPr>
        <p:spPr>
          <a:xfrm>
            <a:off x="475616" y="3113984"/>
            <a:ext cx="1288538" cy="1688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1" name="矩形 50"/>
          <p:cNvSpPr/>
          <p:nvPr/>
        </p:nvSpPr>
        <p:spPr>
          <a:xfrm>
            <a:off x="675249" y="3324106"/>
            <a:ext cx="872197"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鍍鋅板</a:t>
            </a:r>
          </a:p>
        </p:txBody>
      </p:sp>
      <p:cxnSp>
        <p:nvCxnSpPr>
          <p:cNvPr id="53" name="直線接點 52"/>
          <p:cNvCxnSpPr/>
          <p:nvPr/>
        </p:nvCxnSpPr>
        <p:spPr>
          <a:xfrm>
            <a:off x="481567" y="3122126"/>
            <a:ext cx="12942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475616" y="3280532"/>
            <a:ext cx="12942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向右箭號 54"/>
          <p:cNvSpPr/>
          <p:nvPr/>
        </p:nvSpPr>
        <p:spPr>
          <a:xfrm>
            <a:off x="1907172" y="1359263"/>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6" name="向右箭號 55"/>
          <p:cNvSpPr/>
          <p:nvPr/>
        </p:nvSpPr>
        <p:spPr>
          <a:xfrm>
            <a:off x="1907172" y="2141247"/>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7" name="向右箭號 56"/>
          <p:cNvSpPr/>
          <p:nvPr/>
        </p:nvSpPr>
        <p:spPr>
          <a:xfrm>
            <a:off x="1907172" y="3053303"/>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8" name="橢圓 57"/>
          <p:cNvSpPr/>
          <p:nvPr/>
        </p:nvSpPr>
        <p:spPr>
          <a:xfrm>
            <a:off x="2905981" y="1149560"/>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59" name="橢圓 58"/>
          <p:cNvSpPr/>
          <p:nvPr/>
        </p:nvSpPr>
        <p:spPr>
          <a:xfrm>
            <a:off x="2832124" y="1087567"/>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0" name="矩形 59"/>
          <p:cNvSpPr/>
          <p:nvPr/>
        </p:nvSpPr>
        <p:spPr>
          <a:xfrm>
            <a:off x="2608216" y="1673162"/>
            <a:ext cx="1141826"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無縫鋼管</a:t>
            </a:r>
          </a:p>
        </p:txBody>
      </p:sp>
      <p:sp>
        <p:nvSpPr>
          <p:cNvPr id="61" name="橢圓 60"/>
          <p:cNvSpPr/>
          <p:nvPr/>
        </p:nvSpPr>
        <p:spPr>
          <a:xfrm>
            <a:off x="2922392" y="2071777"/>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2" name="橢圓 61"/>
          <p:cNvSpPr/>
          <p:nvPr/>
        </p:nvSpPr>
        <p:spPr>
          <a:xfrm>
            <a:off x="2848535" y="2009784"/>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3" name="矩形 62"/>
          <p:cNvSpPr/>
          <p:nvPr/>
        </p:nvSpPr>
        <p:spPr>
          <a:xfrm>
            <a:off x="2624627" y="2595379"/>
            <a:ext cx="1141826"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有縫鋼管</a:t>
            </a:r>
          </a:p>
        </p:txBody>
      </p:sp>
      <p:sp>
        <p:nvSpPr>
          <p:cNvPr id="64" name="橢圓 63"/>
          <p:cNvSpPr/>
          <p:nvPr/>
        </p:nvSpPr>
        <p:spPr>
          <a:xfrm>
            <a:off x="2922392" y="3005632"/>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5" name="橢圓 64"/>
          <p:cNvSpPr/>
          <p:nvPr/>
        </p:nvSpPr>
        <p:spPr>
          <a:xfrm>
            <a:off x="2848535" y="2943639"/>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6" name="矩形 65"/>
          <p:cNvSpPr/>
          <p:nvPr/>
        </p:nvSpPr>
        <p:spPr>
          <a:xfrm>
            <a:off x="2312789" y="3529234"/>
            <a:ext cx="1814736"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有縫預鍍鋅鋼管</a:t>
            </a:r>
          </a:p>
        </p:txBody>
      </p:sp>
      <p:sp>
        <p:nvSpPr>
          <p:cNvPr id="67" name="橢圓 66"/>
          <p:cNvSpPr/>
          <p:nvPr/>
        </p:nvSpPr>
        <p:spPr>
          <a:xfrm>
            <a:off x="3434690" y="2285440"/>
            <a:ext cx="98474" cy="826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9" name="橢圓 68"/>
          <p:cNvSpPr/>
          <p:nvPr/>
        </p:nvSpPr>
        <p:spPr>
          <a:xfrm>
            <a:off x="2848535" y="2940209"/>
            <a:ext cx="672908" cy="6348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71" name="橢圓 70"/>
          <p:cNvSpPr/>
          <p:nvPr/>
        </p:nvSpPr>
        <p:spPr>
          <a:xfrm>
            <a:off x="2922392" y="3006975"/>
            <a:ext cx="525195" cy="510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8" name="橢圓 67"/>
          <p:cNvSpPr/>
          <p:nvPr/>
        </p:nvSpPr>
        <p:spPr>
          <a:xfrm>
            <a:off x="3434690" y="3241486"/>
            <a:ext cx="98474" cy="826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2" name="向右箭號 71"/>
          <p:cNvSpPr/>
          <p:nvPr/>
        </p:nvSpPr>
        <p:spPr>
          <a:xfrm>
            <a:off x="4005601" y="1304248"/>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3" name="向右箭號 72"/>
          <p:cNvSpPr/>
          <p:nvPr/>
        </p:nvSpPr>
        <p:spPr>
          <a:xfrm>
            <a:off x="4005601" y="2086232"/>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4" name="向右箭號 73"/>
          <p:cNvSpPr/>
          <p:nvPr/>
        </p:nvSpPr>
        <p:spPr>
          <a:xfrm>
            <a:off x="4005601" y="2998288"/>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7" name="矩形 76"/>
          <p:cNvSpPr/>
          <p:nvPr/>
        </p:nvSpPr>
        <p:spPr>
          <a:xfrm>
            <a:off x="4411218" y="1660406"/>
            <a:ext cx="1814736"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無縫後鍍鋅鋼管</a:t>
            </a:r>
          </a:p>
        </p:txBody>
      </p:sp>
      <p:sp>
        <p:nvSpPr>
          <p:cNvPr id="80" name="矩形 79"/>
          <p:cNvSpPr/>
          <p:nvPr/>
        </p:nvSpPr>
        <p:spPr>
          <a:xfrm>
            <a:off x="4406529" y="2618266"/>
            <a:ext cx="1814735"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有縫後鍍鋅鋼管</a:t>
            </a:r>
          </a:p>
        </p:txBody>
      </p:sp>
      <p:sp>
        <p:nvSpPr>
          <p:cNvPr id="81" name="橢圓 80"/>
          <p:cNvSpPr/>
          <p:nvPr/>
        </p:nvSpPr>
        <p:spPr>
          <a:xfrm>
            <a:off x="5061850" y="3005632"/>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82" name="橢圓 81"/>
          <p:cNvSpPr/>
          <p:nvPr/>
        </p:nvSpPr>
        <p:spPr>
          <a:xfrm>
            <a:off x="4987993" y="2943639"/>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83" name="矩形 82"/>
          <p:cNvSpPr/>
          <p:nvPr/>
        </p:nvSpPr>
        <p:spPr>
          <a:xfrm>
            <a:off x="4127524" y="3529234"/>
            <a:ext cx="2588455"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有縫預鍍鋅再處理鋼管</a:t>
            </a:r>
          </a:p>
        </p:txBody>
      </p:sp>
      <p:sp>
        <p:nvSpPr>
          <p:cNvPr id="85" name="橢圓 84"/>
          <p:cNvSpPr/>
          <p:nvPr/>
        </p:nvSpPr>
        <p:spPr>
          <a:xfrm>
            <a:off x="4987993" y="2940209"/>
            <a:ext cx="672908" cy="6348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86" name="橢圓 85"/>
          <p:cNvSpPr/>
          <p:nvPr/>
        </p:nvSpPr>
        <p:spPr>
          <a:xfrm>
            <a:off x="5061850" y="3006975"/>
            <a:ext cx="525195" cy="510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87" name="橢圓 86"/>
          <p:cNvSpPr/>
          <p:nvPr/>
        </p:nvSpPr>
        <p:spPr>
          <a:xfrm>
            <a:off x="5574148" y="3241486"/>
            <a:ext cx="98474" cy="826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8" name="橢圓 87"/>
          <p:cNvSpPr/>
          <p:nvPr/>
        </p:nvSpPr>
        <p:spPr>
          <a:xfrm>
            <a:off x="5060507" y="1160973"/>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89" name="橢圓 88"/>
          <p:cNvSpPr/>
          <p:nvPr/>
        </p:nvSpPr>
        <p:spPr>
          <a:xfrm>
            <a:off x="4986650" y="1098980"/>
            <a:ext cx="672907"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0" name="橢圓 89"/>
          <p:cNvSpPr/>
          <p:nvPr/>
        </p:nvSpPr>
        <p:spPr>
          <a:xfrm>
            <a:off x="4987992" y="1095550"/>
            <a:ext cx="671565" cy="6348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1" name="橢圓 90"/>
          <p:cNvSpPr/>
          <p:nvPr/>
        </p:nvSpPr>
        <p:spPr>
          <a:xfrm>
            <a:off x="5061850" y="1162316"/>
            <a:ext cx="523852" cy="510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3" name="橢圓 92"/>
          <p:cNvSpPr/>
          <p:nvPr/>
        </p:nvSpPr>
        <p:spPr>
          <a:xfrm>
            <a:off x="5060506" y="2116067"/>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4" name="橢圓 93"/>
          <p:cNvSpPr/>
          <p:nvPr/>
        </p:nvSpPr>
        <p:spPr>
          <a:xfrm>
            <a:off x="4986649" y="2054074"/>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5" name="橢圓 94"/>
          <p:cNvSpPr/>
          <p:nvPr/>
        </p:nvSpPr>
        <p:spPr>
          <a:xfrm>
            <a:off x="4987993" y="2050644"/>
            <a:ext cx="671564" cy="6348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6" name="橢圓 95"/>
          <p:cNvSpPr/>
          <p:nvPr/>
        </p:nvSpPr>
        <p:spPr>
          <a:xfrm>
            <a:off x="5061850" y="2117410"/>
            <a:ext cx="523851" cy="510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8" name="右大括弧 97"/>
          <p:cNvSpPr/>
          <p:nvPr/>
        </p:nvSpPr>
        <p:spPr>
          <a:xfrm>
            <a:off x="6225954" y="1098980"/>
            <a:ext cx="296767" cy="247949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prstClr val="black"/>
              </a:solidFill>
            </a:endParaRPr>
          </a:p>
        </p:txBody>
      </p:sp>
      <p:sp>
        <p:nvSpPr>
          <p:cNvPr id="100" name="橢圓 99"/>
          <p:cNvSpPr/>
          <p:nvPr/>
        </p:nvSpPr>
        <p:spPr>
          <a:xfrm>
            <a:off x="5648003" y="3198389"/>
            <a:ext cx="49237" cy="1450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6" name="橢圓 105"/>
          <p:cNvSpPr/>
          <p:nvPr/>
        </p:nvSpPr>
        <p:spPr>
          <a:xfrm>
            <a:off x="7094454" y="2099928"/>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07" name="橢圓 106"/>
          <p:cNvSpPr/>
          <p:nvPr/>
        </p:nvSpPr>
        <p:spPr>
          <a:xfrm>
            <a:off x="7020597" y="2037935"/>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08" name="橢圓 107"/>
          <p:cNvSpPr/>
          <p:nvPr/>
        </p:nvSpPr>
        <p:spPr>
          <a:xfrm>
            <a:off x="7020597" y="2034505"/>
            <a:ext cx="672908" cy="6348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09" name="橢圓 108"/>
          <p:cNvSpPr/>
          <p:nvPr/>
        </p:nvSpPr>
        <p:spPr>
          <a:xfrm>
            <a:off x="7094454" y="2101271"/>
            <a:ext cx="525195" cy="510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10" name="矩形 109"/>
          <p:cNvSpPr/>
          <p:nvPr/>
        </p:nvSpPr>
        <p:spPr>
          <a:xfrm>
            <a:off x="6555546" y="2695442"/>
            <a:ext cx="1631852"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鍍鋅鋼管塗層</a:t>
            </a:r>
          </a:p>
        </p:txBody>
      </p:sp>
      <p:sp>
        <p:nvSpPr>
          <p:cNvPr id="111" name="橢圓 110"/>
          <p:cNvSpPr/>
          <p:nvPr/>
        </p:nvSpPr>
        <p:spPr>
          <a:xfrm>
            <a:off x="6986380" y="1999086"/>
            <a:ext cx="732782" cy="70567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13" name="橢圓 112"/>
          <p:cNvSpPr/>
          <p:nvPr/>
        </p:nvSpPr>
        <p:spPr>
          <a:xfrm>
            <a:off x="7133315" y="2131896"/>
            <a:ext cx="459192" cy="450727"/>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9" name="圓角矩形 98"/>
          <p:cNvSpPr/>
          <p:nvPr/>
        </p:nvSpPr>
        <p:spPr>
          <a:xfrm>
            <a:off x="1256045" y="5633730"/>
            <a:ext cx="114935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Times New Roman" pitchFamily="18" charset="0"/>
                <a:ea typeface="標楷體" pitchFamily="65" charset="-120"/>
                <a:cs typeface="Times New Roman" pitchFamily="18" charset="0"/>
              </a:rPr>
              <a:t>抗彎性能</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01" name="圓角矩形 100"/>
          <p:cNvSpPr/>
          <p:nvPr/>
        </p:nvSpPr>
        <p:spPr>
          <a:xfrm>
            <a:off x="1307562" y="6083896"/>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外徑</a:t>
            </a:r>
          </a:p>
        </p:txBody>
      </p:sp>
      <p:sp>
        <p:nvSpPr>
          <p:cNvPr id="102" name="圓角矩形 101"/>
          <p:cNvSpPr/>
          <p:nvPr/>
        </p:nvSpPr>
        <p:spPr>
          <a:xfrm>
            <a:off x="1320438" y="6534062"/>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厚度</a:t>
            </a:r>
          </a:p>
        </p:txBody>
      </p:sp>
      <p:sp>
        <p:nvSpPr>
          <p:cNvPr id="105" name="標題 1"/>
          <p:cNvSpPr txBox="1">
            <a:spLocks/>
          </p:cNvSpPr>
          <p:nvPr/>
        </p:nvSpPr>
        <p:spPr>
          <a:xfrm>
            <a:off x="-165471" y="-93478"/>
            <a:ext cx="9144000" cy="5767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溫室結構管材技術分析</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4" name="矩形 3"/>
          <p:cNvSpPr/>
          <p:nvPr/>
        </p:nvSpPr>
        <p:spPr>
          <a:xfrm>
            <a:off x="1" y="4114800"/>
            <a:ext cx="1202424" cy="274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TW" altLang="en-US" b="1">
              <a:solidFill>
                <a:prstClr val="white"/>
              </a:solidFill>
            </a:endParaRPr>
          </a:p>
        </p:txBody>
      </p:sp>
      <p:sp>
        <p:nvSpPr>
          <p:cNvPr id="103" name="矩形 102"/>
          <p:cNvSpPr/>
          <p:nvPr/>
        </p:nvSpPr>
        <p:spPr>
          <a:xfrm>
            <a:off x="1230895" y="4133619"/>
            <a:ext cx="1190391" cy="274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TW" altLang="en-US" b="1">
              <a:solidFill>
                <a:prstClr val="white"/>
              </a:solidFill>
            </a:endParaRPr>
          </a:p>
        </p:txBody>
      </p:sp>
      <p:sp>
        <p:nvSpPr>
          <p:cNvPr id="104" name="矩形 103"/>
          <p:cNvSpPr/>
          <p:nvPr/>
        </p:nvSpPr>
        <p:spPr>
          <a:xfrm>
            <a:off x="2441385" y="4133560"/>
            <a:ext cx="5019939" cy="2109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TW" altLang="en-US" b="1">
              <a:solidFill>
                <a:prstClr val="white"/>
              </a:solidFill>
            </a:endParaRPr>
          </a:p>
        </p:txBody>
      </p:sp>
      <p:sp>
        <p:nvSpPr>
          <p:cNvPr id="112" name="矩形 111"/>
          <p:cNvSpPr/>
          <p:nvPr/>
        </p:nvSpPr>
        <p:spPr>
          <a:xfrm>
            <a:off x="7512454" y="4133560"/>
            <a:ext cx="1577603" cy="2708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TW" altLang="en-US" b="1">
              <a:solidFill>
                <a:prstClr val="white"/>
              </a:solidFill>
            </a:endParaRPr>
          </a:p>
        </p:txBody>
      </p:sp>
      <p:sp>
        <p:nvSpPr>
          <p:cNvPr id="114" name="圓角矩形 113"/>
          <p:cNvSpPr/>
          <p:nvPr/>
        </p:nvSpPr>
        <p:spPr>
          <a:xfrm>
            <a:off x="7546601" y="6435945"/>
            <a:ext cx="1488831" cy="406428"/>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機械性能</a:t>
            </a:r>
          </a:p>
        </p:txBody>
      </p:sp>
      <p:sp>
        <p:nvSpPr>
          <p:cNvPr id="115" name="圓角矩形 114"/>
          <p:cNvSpPr/>
          <p:nvPr/>
        </p:nvSpPr>
        <p:spPr>
          <a:xfrm>
            <a:off x="309151" y="3805820"/>
            <a:ext cx="584124" cy="318773"/>
          </a:xfrm>
          <a:prstGeom prst="round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Times New Roman" pitchFamily="18" charset="0"/>
                <a:ea typeface="標楷體" pitchFamily="65" charset="-120"/>
                <a:cs typeface="Times New Roman" pitchFamily="18" charset="0"/>
              </a:rPr>
              <a:t>質</a:t>
            </a:r>
          </a:p>
        </p:txBody>
      </p:sp>
      <p:sp>
        <p:nvSpPr>
          <p:cNvPr id="116" name="圓角矩形 115"/>
          <p:cNvSpPr/>
          <p:nvPr/>
        </p:nvSpPr>
        <p:spPr>
          <a:xfrm>
            <a:off x="1631436" y="3798913"/>
            <a:ext cx="502231" cy="333738"/>
          </a:xfrm>
          <a:prstGeom prst="round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Times New Roman" pitchFamily="18" charset="0"/>
                <a:ea typeface="標楷體" pitchFamily="65" charset="-120"/>
                <a:cs typeface="Times New Roman" pitchFamily="18" charset="0"/>
              </a:rPr>
              <a:t>形</a:t>
            </a:r>
          </a:p>
        </p:txBody>
      </p:sp>
      <p:sp>
        <p:nvSpPr>
          <p:cNvPr id="117" name="圓角矩形 116"/>
          <p:cNvSpPr/>
          <p:nvPr/>
        </p:nvSpPr>
        <p:spPr>
          <a:xfrm>
            <a:off x="4240606" y="3833204"/>
            <a:ext cx="668624" cy="299447"/>
          </a:xfrm>
          <a:prstGeom prst="round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Times New Roman" pitchFamily="18" charset="0"/>
                <a:ea typeface="標楷體" pitchFamily="65" charset="-120"/>
                <a:cs typeface="Times New Roman" pitchFamily="18" charset="0"/>
              </a:rPr>
              <a:t>貌</a:t>
            </a:r>
          </a:p>
        </p:txBody>
      </p:sp>
      <p:sp>
        <p:nvSpPr>
          <p:cNvPr id="118" name="圓角矩形 117"/>
          <p:cNvSpPr/>
          <p:nvPr/>
        </p:nvSpPr>
        <p:spPr>
          <a:xfrm>
            <a:off x="8030000" y="3830493"/>
            <a:ext cx="488855" cy="302157"/>
          </a:xfrm>
          <a:prstGeom prst="round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Times New Roman" pitchFamily="18" charset="0"/>
                <a:ea typeface="標楷體" pitchFamily="65" charset="-120"/>
                <a:cs typeface="Times New Roman" pitchFamily="18" charset="0"/>
              </a:rPr>
              <a:t>能</a:t>
            </a:r>
          </a:p>
        </p:txBody>
      </p:sp>
    </p:spTree>
    <p:extLst>
      <p:ext uri="{BB962C8B-B14F-4D97-AF65-F5344CB8AC3E}">
        <p14:creationId xmlns:p14="http://schemas.microsoft.com/office/powerpoint/2010/main" val="2138831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262536139"/>
              </p:ext>
            </p:extLst>
          </p:nvPr>
        </p:nvGraphicFramePr>
        <p:xfrm>
          <a:off x="362695" y="818067"/>
          <a:ext cx="8571754" cy="4860166"/>
        </p:xfrm>
        <a:graphic>
          <a:graphicData uri="http://schemas.openxmlformats.org/drawingml/2006/table">
            <a:tbl>
              <a:tblPr firstRow="1" bandRow="1">
                <a:tableStyleId>{5C22544A-7EE6-4342-B048-85BDC9FD1C3A}</a:tableStyleId>
              </a:tblPr>
              <a:tblGrid>
                <a:gridCol w="1189880">
                  <a:extLst>
                    <a:ext uri="{9D8B030D-6E8A-4147-A177-3AD203B41FA5}">
                      <a16:colId xmlns:a16="http://schemas.microsoft.com/office/drawing/2014/main" val="20000"/>
                    </a:ext>
                  </a:extLst>
                </a:gridCol>
                <a:gridCol w="1209675">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933450">
                  <a:extLst>
                    <a:ext uri="{9D8B030D-6E8A-4147-A177-3AD203B41FA5}">
                      <a16:colId xmlns:a16="http://schemas.microsoft.com/office/drawing/2014/main" val="20003"/>
                    </a:ext>
                  </a:extLst>
                </a:gridCol>
                <a:gridCol w="4457699">
                  <a:extLst>
                    <a:ext uri="{9D8B030D-6E8A-4147-A177-3AD203B41FA5}">
                      <a16:colId xmlns:a16="http://schemas.microsoft.com/office/drawing/2014/main" val="20004"/>
                    </a:ext>
                  </a:extLst>
                </a:gridCol>
              </a:tblGrid>
              <a:tr h="394084">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1" i="0" u="none" strike="noStrike" kern="1200" baseline="0" dirty="0">
                          <a:solidFill>
                            <a:srgbClr val="0000FF"/>
                          </a:solidFill>
                          <a:latin typeface="Times New Roman" pitchFamily="18" charset="0"/>
                          <a:ea typeface="標楷體" pitchFamily="65" charset="-120"/>
                          <a:cs typeface="Times New Roman" pitchFamily="18" charset="0"/>
                        </a:rPr>
                        <a:t>2</a:t>
                      </a:r>
                      <a:r>
                        <a:rPr lang="zh-TW" altLang="en-US" sz="2400" b="1" i="0" u="none" strike="noStrike" kern="1200" baseline="0" dirty="0">
                          <a:solidFill>
                            <a:srgbClr val="0000FF"/>
                          </a:solidFill>
                          <a:latin typeface="Times New Roman" pitchFamily="18" charset="0"/>
                          <a:ea typeface="標楷體" pitchFamily="65" charset="-120"/>
                          <a:cs typeface="Times New Roman" pitchFamily="18" charset="0"/>
                        </a:rPr>
                        <a:t>、經濟</a:t>
                      </a:r>
                      <a:r>
                        <a:rPr lang="en-US" altLang="zh-TW" sz="2400" b="1" i="0" u="none" strike="noStrike" kern="1200" baseline="0" dirty="0">
                          <a:solidFill>
                            <a:srgbClr val="0000FF"/>
                          </a:solidFill>
                          <a:latin typeface="Times New Roman" pitchFamily="18" charset="0"/>
                          <a:ea typeface="標楷體" pitchFamily="65" charset="-120"/>
                          <a:cs typeface="Times New Roman" pitchFamily="18" charset="0"/>
                        </a:rPr>
                        <a:t>/</a:t>
                      </a:r>
                      <a:r>
                        <a:rPr lang="zh-TW" altLang="en-US" sz="2400" b="1" i="0" u="none" strike="noStrike" kern="1200" baseline="0" dirty="0">
                          <a:solidFill>
                            <a:srgbClr val="0000FF"/>
                          </a:solidFill>
                          <a:latin typeface="Times New Roman" pitchFamily="18" charset="0"/>
                          <a:ea typeface="標楷體" pitchFamily="65" charset="-120"/>
                          <a:cs typeface="Times New Roman" pitchFamily="18" charset="0"/>
                        </a:rPr>
                        <a:t>效率產出構面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669942">
                <a:tc>
                  <a:txBody>
                    <a:bodyPr/>
                    <a:lstStyle/>
                    <a:p>
                      <a:pPr algn="ctr"/>
                      <a:r>
                        <a:rPr lang="zh-TW" altLang="en-US" sz="1600" b="0" i="0" u="none" strike="noStrike" baseline="0" dirty="0">
                          <a:solidFill>
                            <a:schemeClr val="tx1"/>
                          </a:solidFill>
                          <a:latin typeface="Times New Roman" pitchFamily="18" charset="0"/>
                          <a:ea typeface="標楷體" pitchFamily="65" charset="-120"/>
                          <a:cs typeface="Times New Roman" pitchFamily="18" charset="0"/>
                        </a:rPr>
                        <a:t>共通性</a:t>
                      </a:r>
                      <a:endParaRPr lang="en-US" altLang="zh-TW" sz="16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600" b="0" i="0" u="none" strike="noStrike" baseline="0" dirty="0">
                          <a:solidFill>
                            <a:schemeClr val="tx1"/>
                          </a:solidFill>
                          <a:latin typeface="Times New Roman" pitchFamily="18" charset="0"/>
                          <a:ea typeface="標楷體" pitchFamily="65" charset="-120"/>
                          <a:cs typeface="Times New Roman" pitchFamily="18" charset="0"/>
                        </a:rPr>
                        <a:t>指標項目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600" b="0" i="0" u="none" strike="noStrike" baseline="0" dirty="0">
                          <a:solidFill>
                            <a:schemeClr val="tx1"/>
                          </a:solidFill>
                          <a:latin typeface="Times New Roman" pitchFamily="18" charset="0"/>
                          <a:ea typeface="標楷體" pitchFamily="65" charset="-120"/>
                          <a:cs typeface="Times New Roman" pitchFamily="18" charset="0"/>
                        </a:rPr>
                        <a:t>細項指標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600" b="0" i="0" u="none" strike="noStrike" baseline="0" dirty="0">
                          <a:solidFill>
                            <a:schemeClr val="tx1"/>
                          </a:solidFill>
                          <a:latin typeface="Times New Roman" pitchFamily="18" charset="0"/>
                          <a:ea typeface="標楷體" pitchFamily="65" charset="-120"/>
                          <a:cs typeface="Times New Roman" pitchFamily="18" charset="0"/>
                        </a:rPr>
                        <a:t>預估</a:t>
                      </a:r>
                      <a:endParaRPr lang="en-US" altLang="zh-TW" sz="16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600" b="0" i="0" u="none" strike="noStrike" baseline="0" dirty="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600" b="0" i="0" u="none" strike="noStrike" baseline="0" dirty="0">
                          <a:solidFill>
                            <a:schemeClr val="tx1"/>
                          </a:solidFill>
                          <a:latin typeface="Times New Roman" pitchFamily="18" charset="0"/>
                          <a:ea typeface="標楷體" pitchFamily="65" charset="-120"/>
                          <a:cs typeface="Times New Roman" pitchFamily="18" charset="0"/>
                        </a:rPr>
                        <a:t>實際</a:t>
                      </a:r>
                      <a:endParaRPr lang="en-US" altLang="zh-TW" sz="16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600" b="0" i="0" u="none" strike="noStrike" baseline="0" dirty="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600" b="0" i="0" u="none" strike="noStrike" baseline="0" dirty="0">
                          <a:solidFill>
                            <a:schemeClr val="tx1"/>
                          </a:solidFill>
                          <a:latin typeface="Times New Roman" pitchFamily="18" charset="0"/>
                          <a:ea typeface="標楷體" pitchFamily="65" charset="-120"/>
                          <a:cs typeface="Times New Roman" pitchFamily="18" charset="0"/>
                        </a:rPr>
                        <a:t>效益說明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379293">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tx1"/>
                          </a:solidFill>
                          <a:latin typeface="Times New Roman" pitchFamily="18" charset="0"/>
                          <a:ea typeface="標楷體" pitchFamily="65" charset="-120"/>
                          <a:cs typeface="Times New Roman" pitchFamily="18" charset="0"/>
                        </a:rPr>
                        <a:t>技術或</a:t>
                      </a:r>
                      <a:endParaRPr lang="en-US" altLang="zh-TW" sz="1800" b="1" kern="1200" dirty="0">
                        <a:solidFill>
                          <a:schemeClr val="tx1"/>
                        </a:solidFill>
                        <a:latin typeface="Times New Roman" pitchFamily="18" charset="0"/>
                        <a:ea typeface="標楷體" pitchFamily="65" charset="-12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tx1"/>
                          </a:solidFill>
                          <a:latin typeface="Times New Roman" pitchFamily="18" charset="0"/>
                          <a:ea typeface="標楷體" pitchFamily="65" charset="-120"/>
                          <a:cs typeface="Times New Roman" pitchFamily="18" charset="0"/>
                        </a:rPr>
                        <a:t>器資材</a:t>
                      </a:r>
                      <a:endParaRPr lang="en-US" altLang="zh-TW" sz="1800" b="1" kern="1200" dirty="0">
                        <a:solidFill>
                          <a:schemeClr val="tx1"/>
                        </a:solidFill>
                        <a:latin typeface="Times New Roman" pitchFamily="18" charset="0"/>
                        <a:ea typeface="標楷體" pitchFamily="65" charset="-12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tx1"/>
                          </a:solidFill>
                          <a:latin typeface="Times New Roman" pitchFamily="18" charset="0"/>
                          <a:ea typeface="標楷體" pitchFamily="65" charset="-120"/>
                          <a:cs typeface="Times New Roman" pitchFamily="18" charset="0"/>
                        </a:rPr>
                        <a:t>供應服務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7625" marR="103505">
                        <a:lnSpc>
                          <a:spcPct val="100000"/>
                        </a:lnSpc>
                        <a:spcBef>
                          <a:spcPts val="0"/>
                        </a:spcBef>
                        <a:spcAft>
                          <a:spcPts val="0"/>
                        </a:spcAft>
                      </a:pPr>
                      <a:r>
                        <a:rPr lang="zh-TW" sz="1800" kern="1200" dirty="0">
                          <a:solidFill>
                            <a:schemeClr val="tx1"/>
                          </a:solidFill>
                          <a:latin typeface="Times New Roman" pitchFamily="18" charset="0"/>
                          <a:ea typeface="標楷體" pitchFamily="65" charset="-120"/>
                          <a:cs typeface="Times New Roman" pitchFamily="18" charset="0"/>
                        </a:rPr>
                        <a:t>技術或器資材</a:t>
                      </a:r>
                      <a:r>
                        <a:rPr lang="zh-TW" altLang="en-US" sz="1800" kern="1200" dirty="0">
                          <a:solidFill>
                            <a:schemeClr val="tx1"/>
                          </a:solidFill>
                          <a:latin typeface="Times New Roman" pitchFamily="18" charset="0"/>
                          <a:ea typeface="標楷體" pitchFamily="65" charset="-120"/>
                          <a:cs typeface="Times New Roman" pitchFamily="18" charset="0"/>
                        </a:rPr>
                        <a:t>供</a:t>
                      </a:r>
                      <a:r>
                        <a:rPr lang="zh-TW" sz="1800" kern="1200" dirty="0">
                          <a:solidFill>
                            <a:schemeClr val="tx1"/>
                          </a:solidFill>
                          <a:latin typeface="Times New Roman" pitchFamily="18" charset="0"/>
                          <a:ea typeface="標楷體" pitchFamily="65" charset="-120"/>
                          <a:cs typeface="Times New Roman" pitchFamily="18" charset="0"/>
                        </a:rPr>
                        <a:t>應服務</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spcBef>
                          <a:spcPts val="805"/>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1 件</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dirty="0">
                          <a:solidFill>
                            <a:srgbClr val="0000FF"/>
                          </a:solidFill>
                          <a:latin typeface="Times New Roman" pitchFamily="18" charset="0"/>
                          <a:ea typeface="標楷體" pitchFamily="65" charset="-120"/>
                          <a:cs typeface="Times New Roman" pitchFamily="18" charset="0"/>
                        </a:rPr>
                        <a:t>4</a:t>
                      </a:r>
                      <a:r>
                        <a:rPr lang="zh-TW" altLang="en-US" sz="1800" b="1" dirty="0">
                          <a:solidFill>
                            <a:srgbClr val="0000FF"/>
                          </a:solidFill>
                          <a:latin typeface="Times New Roman" pitchFamily="18" charset="0"/>
                          <a:ea typeface="標楷體" pitchFamily="65" charset="-120"/>
                          <a:cs typeface="Times New Roman" pitchFamily="18" charset="0"/>
                        </a:rPr>
                        <a:t>件</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0" indent="0" algn="just" defTabSz="914400" rtl="0" eaLnBrk="1" fontAlgn="auto" latinLnBrk="0" hangingPunct="1">
                        <a:lnSpc>
                          <a:spcPts val="1800"/>
                        </a:lnSpc>
                        <a:spcBef>
                          <a:spcPts val="0"/>
                        </a:spcBef>
                        <a:spcAft>
                          <a:spcPts val="0"/>
                        </a:spcAft>
                        <a:buClrTx/>
                        <a:buSzTx/>
                        <a:buFontTx/>
                        <a:buNone/>
                        <a:tabLst/>
                        <a:defRPr/>
                      </a:pPr>
                      <a:r>
                        <a:rPr lang="zh-TW" altLang="en-US" sz="1800" kern="1200" dirty="0">
                          <a:solidFill>
                            <a:schemeClr val="tx1"/>
                          </a:solidFill>
                          <a:latin typeface="Times New Roman" pitchFamily="18" charset="0"/>
                          <a:ea typeface="標楷體" pitchFamily="65" charset="-120"/>
                          <a:cs typeface="Times New Roman" pitchFamily="18" charset="0"/>
                        </a:rPr>
                        <a:t>技術服務收入共</a:t>
                      </a:r>
                      <a:r>
                        <a:rPr lang="en-US" altLang="zh-TW" sz="1800" kern="1200" dirty="0">
                          <a:solidFill>
                            <a:schemeClr val="tx1"/>
                          </a:solidFill>
                          <a:latin typeface="Times New Roman" pitchFamily="18" charset="0"/>
                          <a:ea typeface="標楷體" pitchFamily="65" charset="-120"/>
                          <a:cs typeface="Times New Roman" pitchFamily="18" charset="0"/>
                        </a:rPr>
                        <a:t>4</a:t>
                      </a:r>
                      <a:r>
                        <a:rPr lang="zh-TW" altLang="en-US" sz="1800" kern="1200" dirty="0">
                          <a:solidFill>
                            <a:schemeClr val="tx1"/>
                          </a:solidFill>
                          <a:latin typeface="Times New Roman" pitchFamily="18" charset="0"/>
                          <a:ea typeface="標楷體" pitchFamily="65" charset="-120"/>
                          <a:cs typeface="Times New Roman" pitchFamily="18" charset="0"/>
                        </a:rPr>
                        <a:t>件，合計</a:t>
                      </a:r>
                      <a:r>
                        <a:rPr lang="en-US" altLang="zh-TW" sz="1800" kern="1200" dirty="0">
                          <a:solidFill>
                            <a:schemeClr val="tx1"/>
                          </a:solidFill>
                          <a:latin typeface="Times New Roman" pitchFamily="18" charset="0"/>
                          <a:ea typeface="標楷體" pitchFamily="65" charset="-120"/>
                          <a:cs typeface="Times New Roman" pitchFamily="18" charset="0"/>
                        </a:rPr>
                        <a:t>1455</a:t>
                      </a:r>
                      <a:r>
                        <a:rPr lang="zh-TW" altLang="en-US" sz="1800" kern="1200" dirty="0">
                          <a:solidFill>
                            <a:schemeClr val="tx1"/>
                          </a:solidFill>
                          <a:latin typeface="Times New Roman" pitchFamily="18" charset="0"/>
                          <a:ea typeface="標楷體" pitchFamily="65" charset="-120"/>
                          <a:cs typeface="Times New Roman" pitchFamily="18" charset="0"/>
                        </a:rPr>
                        <a:t>萬元</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1.</a:t>
                      </a:r>
                      <a:r>
                        <a:rPr lang="zh-TW" altLang="en-US" sz="1800" kern="1200" dirty="0">
                          <a:solidFill>
                            <a:schemeClr val="tx1"/>
                          </a:solidFill>
                          <a:latin typeface="Times New Roman" pitchFamily="18" charset="0"/>
                          <a:ea typeface="標楷體" pitchFamily="65" charset="-120"/>
                          <a:cs typeface="Times New Roman" pitchFamily="18" charset="0"/>
                        </a:rPr>
                        <a:t>皆展</a:t>
                      </a:r>
                      <a:r>
                        <a:rPr lang="en-US" altLang="zh-TW" sz="1800" kern="1200" dirty="0">
                          <a:solidFill>
                            <a:schemeClr val="tx1"/>
                          </a:solidFill>
                          <a:latin typeface="Times New Roman" pitchFamily="18" charset="0"/>
                          <a:ea typeface="標楷體" pitchFamily="65" charset="-120"/>
                          <a:cs typeface="Times New Roman" pitchFamily="18" charset="0"/>
                        </a:rPr>
                        <a:t>【</a:t>
                      </a:r>
                      <a:r>
                        <a:rPr lang="zh-TW" altLang="en-US" sz="1800" kern="1200" dirty="0">
                          <a:solidFill>
                            <a:schemeClr val="tx1"/>
                          </a:solidFill>
                          <a:latin typeface="Times New Roman" pitchFamily="18" charset="0"/>
                          <a:ea typeface="標楷體" pitchFamily="65" charset="-120"/>
                          <a:cs typeface="Times New Roman" pitchFamily="18" charset="0"/>
                        </a:rPr>
                        <a:t>先進溫室技術研究開發</a:t>
                      </a:r>
                      <a:r>
                        <a:rPr lang="en-US" altLang="zh-TW" sz="1800" kern="1200" dirty="0">
                          <a:solidFill>
                            <a:schemeClr val="tx1"/>
                          </a:solidFill>
                          <a:latin typeface="Times New Roman" pitchFamily="18" charset="0"/>
                          <a:ea typeface="標楷體" pitchFamily="65" charset="-120"/>
                          <a:cs typeface="Times New Roman" pitchFamily="18" charset="0"/>
                        </a:rPr>
                        <a:t>】</a:t>
                      </a:r>
                      <a:r>
                        <a:rPr lang="zh-TW" altLang="en-US" sz="1800" kern="1200" dirty="0">
                          <a:solidFill>
                            <a:schemeClr val="tx1"/>
                          </a:solidFill>
                          <a:latin typeface="Times New Roman" pitchFamily="18" charset="0"/>
                          <a:ea typeface="標楷體" pitchFamily="65" charset="-120"/>
                          <a:cs typeface="Times New Roman" pitchFamily="18" charset="0"/>
                        </a:rPr>
                        <a:t>計畫</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2.</a:t>
                      </a:r>
                      <a:r>
                        <a:rPr lang="zh-TW" altLang="en-US" sz="1800" kern="1200" dirty="0">
                          <a:solidFill>
                            <a:schemeClr val="tx1"/>
                          </a:solidFill>
                          <a:latin typeface="Times New Roman" pitchFamily="18" charset="0"/>
                          <a:ea typeface="標楷體" pitchFamily="65" charset="-120"/>
                          <a:cs typeface="Times New Roman" pitchFamily="18" charset="0"/>
                        </a:rPr>
                        <a:t>向陽 </a:t>
                      </a:r>
                      <a:r>
                        <a:rPr lang="en-US" altLang="zh-TW" sz="1800" kern="1200" dirty="0">
                          <a:solidFill>
                            <a:schemeClr val="tx1"/>
                          </a:solidFill>
                          <a:latin typeface="Times New Roman" pitchFamily="18" charset="0"/>
                          <a:ea typeface="標楷體" pitchFamily="65" charset="-120"/>
                          <a:cs typeface="Times New Roman" pitchFamily="18" charset="0"/>
                        </a:rPr>
                        <a:t>【</a:t>
                      </a:r>
                      <a:r>
                        <a:rPr lang="zh-TW" altLang="en-US" sz="1800" kern="1200" dirty="0">
                          <a:solidFill>
                            <a:schemeClr val="tx1"/>
                          </a:solidFill>
                          <a:latin typeface="Times New Roman" pitchFamily="18" charset="0"/>
                          <a:ea typeface="標楷體" pitchFamily="65" charset="-120"/>
                          <a:cs typeface="Times New Roman" pitchFamily="18" charset="0"/>
                        </a:rPr>
                        <a:t>太陽能農棚研究開發</a:t>
                      </a:r>
                      <a:r>
                        <a:rPr lang="en-US" altLang="zh-TW" sz="1800" kern="1200" dirty="0">
                          <a:solidFill>
                            <a:schemeClr val="tx1"/>
                          </a:solidFill>
                          <a:latin typeface="Times New Roman" pitchFamily="18" charset="0"/>
                          <a:ea typeface="標楷體" pitchFamily="65" charset="-120"/>
                          <a:cs typeface="Times New Roman" pitchFamily="18" charset="0"/>
                        </a:rPr>
                        <a:t>】</a:t>
                      </a:r>
                      <a:r>
                        <a:rPr lang="zh-TW" altLang="en-US" sz="1800" kern="1200" dirty="0">
                          <a:solidFill>
                            <a:schemeClr val="tx1"/>
                          </a:solidFill>
                          <a:latin typeface="Times New Roman" pitchFamily="18" charset="0"/>
                          <a:ea typeface="標楷體" pitchFamily="65" charset="-120"/>
                          <a:cs typeface="Times New Roman" pitchFamily="18" charset="0"/>
                        </a:rPr>
                        <a:t>計畫</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algn="just">
                        <a:lnSpc>
                          <a:spcPts val="1800"/>
                        </a:lnSpc>
                        <a:spcBef>
                          <a:spcPts val="0"/>
                        </a:spcBef>
                        <a:spcAft>
                          <a:spcPts val="0"/>
                        </a:spcAft>
                      </a:pPr>
                      <a:r>
                        <a:rPr lang="en-US" altLang="zh-TW" sz="1800" kern="1200" dirty="0">
                          <a:solidFill>
                            <a:schemeClr val="tx1"/>
                          </a:solidFill>
                          <a:latin typeface="Times New Roman" pitchFamily="18" charset="0"/>
                          <a:ea typeface="標楷體" pitchFamily="65" charset="-120"/>
                          <a:cs typeface="Times New Roman" pitchFamily="18" charset="0"/>
                        </a:rPr>
                        <a:t>3.</a:t>
                      </a:r>
                      <a:r>
                        <a:rPr lang="zh-TW" altLang="en-US" sz="1800" kern="1200" dirty="0">
                          <a:solidFill>
                            <a:schemeClr val="tx1"/>
                          </a:solidFill>
                          <a:latin typeface="Times New Roman" pitchFamily="18" charset="0"/>
                          <a:ea typeface="標楷體" pitchFamily="65" charset="-120"/>
                          <a:cs typeface="Times New Roman" pitchFamily="18" charset="0"/>
                        </a:rPr>
                        <a:t>斯特樂</a:t>
                      </a:r>
                      <a:r>
                        <a:rPr lang="en-US" altLang="zh-TW" sz="1800" kern="1200" dirty="0">
                          <a:solidFill>
                            <a:schemeClr val="tx1"/>
                          </a:solidFill>
                          <a:latin typeface="Times New Roman" pitchFamily="18" charset="0"/>
                          <a:ea typeface="標楷體" pitchFamily="65" charset="-120"/>
                          <a:cs typeface="Times New Roman" pitchFamily="18" charset="0"/>
                        </a:rPr>
                        <a:t>【</a:t>
                      </a:r>
                      <a:r>
                        <a:rPr lang="zh-TW" altLang="en-US" sz="1800" kern="1200" dirty="0">
                          <a:solidFill>
                            <a:schemeClr val="tx1"/>
                          </a:solidFill>
                          <a:latin typeface="Times New Roman" pitchFamily="18" charset="0"/>
                          <a:ea typeface="標楷體" pitchFamily="65" charset="-120"/>
                          <a:cs typeface="Times New Roman" pitchFamily="18" charset="0"/>
                        </a:rPr>
                        <a:t>溫室型材研究開發</a:t>
                      </a:r>
                      <a:r>
                        <a:rPr lang="en-US" altLang="zh-TW" sz="1800" kern="1200" dirty="0">
                          <a:solidFill>
                            <a:schemeClr val="tx1"/>
                          </a:solidFill>
                          <a:latin typeface="Times New Roman" pitchFamily="18" charset="0"/>
                          <a:ea typeface="標楷體" pitchFamily="65" charset="-120"/>
                          <a:cs typeface="Times New Roman" pitchFamily="18" charset="0"/>
                        </a:rPr>
                        <a:t>】</a:t>
                      </a:r>
                      <a:r>
                        <a:rPr lang="zh-TW" altLang="en-US" sz="1800" kern="1200" dirty="0">
                          <a:solidFill>
                            <a:schemeClr val="tx1"/>
                          </a:solidFill>
                          <a:latin typeface="Times New Roman" pitchFamily="18" charset="0"/>
                          <a:ea typeface="標楷體" pitchFamily="65" charset="-120"/>
                          <a:cs typeface="Times New Roman" pitchFamily="18" charset="0"/>
                        </a:rPr>
                        <a:t>計畫</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algn="just">
                        <a:lnSpc>
                          <a:spcPts val="1800"/>
                        </a:lnSpc>
                        <a:spcBef>
                          <a:spcPts val="0"/>
                        </a:spcBef>
                        <a:spcAft>
                          <a:spcPts val="0"/>
                        </a:spcAft>
                      </a:pPr>
                      <a:r>
                        <a:rPr lang="en-US" altLang="zh-TW" sz="1800" kern="1200" dirty="0">
                          <a:solidFill>
                            <a:schemeClr val="tx1"/>
                          </a:solidFill>
                          <a:latin typeface="Times New Roman" pitchFamily="18" charset="0"/>
                          <a:ea typeface="標楷體" pitchFamily="65" charset="-120"/>
                          <a:cs typeface="Times New Roman" pitchFamily="18" charset="0"/>
                        </a:rPr>
                        <a:t>4.</a:t>
                      </a:r>
                      <a:r>
                        <a:rPr lang="zh-TW" altLang="en-US" sz="1800" kern="1200" dirty="0">
                          <a:solidFill>
                            <a:schemeClr val="tx1"/>
                          </a:solidFill>
                          <a:latin typeface="Times New Roman" pitchFamily="18" charset="0"/>
                          <a:ea typeface="標楷體" pitchFamily="65" charset="-120"/>
                          <a:cs typeface="Times New Roman" pitchFamily="18" charset="0"/>
                        </a:rPr>
                        <a:t>農業</a:t>
                      </a:r>
                      <a:r>
                        <a:rPr lang="en-US" altLang="zh-TW" sz="1800" kern="1200" dirty="0">
                          <a:solidFill>
                            <a:schemeClr val="tx1"/>
                          </a:solidFill>
                          <a:latin typeface="Times New Roman" pitchFamily="18" charset="0"/>
                          <a:ea typeface="標楷體" pitchFamily="65" charset="-120"/>
                          <a:cs typeface="Times New Roman" pitchFamily="18" charset="0"/>
                        </a:rPr>
                        <a:t>4.0【</a:t>
                      </a:r>
                      <a:r>
                        <a:rPr lang="zh-TW" altLang="en-US" sz="1800" kern="1200" dirty="0">
                          <a:solidFill>
                            <a:schemeClr val="tx1"/>
                          </a:solidFill>
                          <a:latin typeface="Times New Roman" pitchFamily="18" charset="0"/>
                          <a:ea typeface="標楷體" pitchFamily="65" charset="-120"/>
                          <a:cs typeface="Times New Roman" pitchFamily="18" charset="0"/>
                        </a:rPr>
                        <a:t>智慧化溫室防颱系統開發</a:t>
                      </a:r>
                      <a:r>
                        <a:rPr lang="en-US" altLang="zh-TW" sz="1800" kern="1200" dirty="0">
                          <a:solidFill>
                            <a:schemeClr val="tx1"/>
                          </a:solidFill>
                          <a:latin typeface="Times New Roman" pitchFamily="18" charset="0"/>
                          <a:ea typeface="標楷體" pitchFamily="65" charset="-120"/>
                          <a:cs typeface="Times New Roman" pitchFamily="18" charset="0"/>
                        </a:rPr>
                        <a:t>】</a:t>
                      </a:r>
                      <a:r>
                        <a:rPr lang="zh-TW" altLang="en-US" sz="1800" kern="1200" dirty="0">
                          <a:solidFill>
                            <a:schemeClr val="tx1"/>
                          </a:solidFill>
                          <a:latin typeface="Times New Roman" pitchFamily="18" charset="0"/>
                          <a:ea typeface="標楷體" pitchFamily="65" charset="-120"/>
                          <a:cs typeface="Times New Roman" pitchFamily="18" charset="0"/>
                        </a:rPr>
                        <a:t>計畫</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103433">
                <a:tc vMerge="1">
                  <a:txBody>
                    <a:bodyPr/>
                    <a:lstStyle/>
                    <a:p>
                      <a:pPr algn="ctr"/>
                      <a:endParaRPr lang="zh-TW" altLang="en-US" sz="1400" b="0" i="0" u="none" strike="noStrike" baseline="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7625" marR="103505">
                        <a:lnSpc>
                          <a:spcPct val="100000"/>
                        </a:lnSpc>
                        <a:spcBef>
                          <a:spcPts val="0"/>
                        </a:spcBef>
                        <a:spcAft>
                          <a:spcPts val="0"/>
                        </a:spcAft>
                      </a:pPr>
                      <a:r>
                        <a:rPr lang="zh-TW" sz="1800" kern="1200" dirty="0">
                          <a:solidFill>
                            <a:schemeClr val="tx1"/>
                          </a:solidFill>
                          <a:latin typeface="Times New Roman" pitchFamily="18" charset="0"/>
                          <a:ea typeface="標楷體" pitchFamily="65" charset="-120"/>
                          <a:cs typeface="Times New Roman" pitchFamily="18" charset="0"/>
                        </a:rPr>
                        <a:t>技術或器資材</a:t>
                      </a:r>
                      <a:r>
                        <a:rPr lang="zh-TW" altLang="en-US" sz="1800" kern="1200" dirty="0">
                          <a:solidFill>
                            <a:schemeClr val="tx1"/>
                          </a:solidFill>
                          <a:latin typeface="Times New Roman" pitchFamily="18" charset="0"/>
                          <a:ea typeface="標楷體" pitchFamily="65" charset="-120"/>
                          <a:cs typeface="Times New Roman" pitchFamily="18" charset="0"/>
                        </a:rPr>
                        <a:t>供</a:t>
                      </a:r>
                      <a:r>
                        <a:rPr lang="zh-TW" sz="1800" kern="1200" dirty="0">
                          <a:solidFill>
                            <a:schemeClr val="tx1"/>
                          </a:solidFill>
                          <a:latin typeface="Times New Roman" pitchFamily="18" charset="0"/>
                          <a:ea typeface="標楷體" pitchFamily="65" charset="-120"/>
                          <a:cs typeface="Times New Roman" pitchFamily="18" charset="0"/>
                        </a:rPr>
                        <a:t>應服務收入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270"/>
                        </a:lnSpc>
                        <a:spcBef>
                          <a:spcPts val="255"/>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1,000</a:t>
                      </a:r>
                    </a:p>
                    <a:p>
                      <a:pPr marL="45720" algn="ctr">
                        <a:lnSpc>
                          <a:spcPts val="1270"/>
                        </a:lnSpc>
                        <a:spcBef>
                          <a:spcPts val="255"/>
                        </a:spcBef>
                        <a:spcAft>
                          <a:spcPts val="0"/>
                        </a:spcAft>
                      </a:pPr>
                      <a:endParaRPr lang="en-US" sz="1800" b="1" kern="1200" dirty="0">
                        <a:solidFill>
                          <a:srgbClr val="0000FF"/>
                        </a:solidFill>
                        <a:latin typeface="Times New Roman" pitchFamily="18" charset="0"/>
                        <a:ea typeface="標楷體" pitchFamily="65" charset="-120"/>
                        <a:cs typeface="Times New Roman" pitchFamily="18" charset="0"/>
                      </a:endParaRPr>
                    </a:p>
                    <a:p>
                      <a:pPr marL="45720" algn="ctr">
                        <a:lnSpc>
                          <a:spcPts val="1270"/>
                        </a:lnSpc>
                        <a:spcBef>
                          <a:spcPts val="255"/>
                        </a:spcBef>
                        <a:spcAft>
                          <a:spcPts val="0"/>
                        </a:spcAft>
                      </a:pPr>
                      <a:r>
                        <a:rPr lang="en-US" sz="1800" b="1" kern="1200" dirty="0" err="1">
                          <a:solidFill>
                            <a:srgbClr val="0000FF"/>
                          </a:solidFill>
                          <a:latin typeface="Times New Roman" pitchFamily="18" charset="0"/>
                          <a:ea typeface="標楷體" pitchFamily="65" charset="-120"/>
                          <a:cs typeface="Times New Roman" pitchFamily="18" charset="0"/>
                        </a:rPr>
                        <a:t>千元</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itchFamily="65" charset="-120"/>
                          <a:cs typeface="Times New Roman" pitchFamily="18" charset="0"/>
                        </a:rPr>
                        <a:t>14,550</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err="1">
                          <a:solidFill>
                            <a:srgbClr val="0000FF"/>
                          </a:solidFill>
                          <a:latin typeface="Times New Roman" pitchFamily="18" charset="0"/>
                          <a:ea typeface="標楷體" pitchFamily="65" charset="-120"/>
                          <a:cs typeface="Times New Roman" pitchFamily="18" charset="0"/>
                        </a:rPr>
                        <a:t>千元</a:t>
                      </a:r>
                      <a:endParaRPr lang="zh-TW" alt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1.</a:t>
                      </a:r>
                      <a:r>
                        <a:rPr lang="zh-TW" altLang="en-US" sz="1800" kern="1200" dirty="0">
                          <a:solidFill>
                            <a:schemeClr val="tx1"/>
                          </a:solidFill>
                          <a:latin typeface="Times New Roman" pitchFamily="18" charset="0"/>
                          <a:ea typeface="標楷體" pitchFamily="65" charset="-120"/>
                          <a:cs typeface="Times New Roman" pitchFamily="18" charset="0"/>
                        </a:rPr>
                        <a:t>皆展計畫金額</a:t>
                      </a:r>
                      <a:r>
                        <a:rPr lang="en-US" altLang="zh-TW" sz="1800" kern="1200" dirty="0">
                          <a:solidFill>
                            <a:schemeClr val="tx1"/>
                          </a:solidFill>
                          <a:latin typeface="Times New Roman" pitchFamily="18" charset="0"/>
                          <a:ea typeface="標楷體" pitchFamily="65" charset="-120"/>
                          <a:cs typeface="Times New Roman" pitchFamily="18" charset="0"/>
                        </a:rPr>
                        <a:t>132</a:t>
                      </a:r>
                      <a:r>
                        <a:rPr lang="zh-TW" altLang="en-US" sz="1800" kern="1200" dirty="0">
                          <a:solidFill>
                            <a:schemeClr val="tx1"/>
                          </a:solidFill>
                          <a:latin typeface="Times New Roman" pitchFamily="18" charset="0"/>
                          <a:ea typeface="標楷體" pitchFamily="65" charset="-120"/>
                          <a:cs typeface="Times New Roman" pitchFamily="18" charset="0"/>
                        </a:rPr>
                        <a:t>萬元。</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2.</a:t>
                      </a:r>
                      <a:r>
                        <a:rPr lang="zh-TW" altLang="en-US" sz="1800" kern="1200" dirty="0">
                          <a:solidFill>
                            <a:schemeClr val="tx1"/>
                          </a:solidFill>
                          <a:latin typeface="Times New Roman" pitchFamily="18" charset="0"/>
                          <a:ea typeface="標楷體" pitchFamily="65" charset="-120"/>
                          <a:cs typeface="Times New Roman" pitchFamily="18" charset="0"/>
                        </a:rPr>
                        <a:t>向陽計畫金額</a:t>
                      </a:r>
                      <a:r>
                        <a:rPr lang="en-US" altLang="zh-TW" sz="1800" kern="1200" dirty="0">
                          <a:solidFill>
                            <a:schemeClr val="tx1"/>
                          </a:solidFill>
                          <a:latin typeface="Times New Roman" pitchFamily="18" charset="0"/>
                          <a:ea typeface="標楷體" pitchFamily="65" charset="-120"/>
                          <a:cs typeface="Times New Roman" pitchFamily="18" charset="0"/>
                        </a:rPr>
                        <a:t>399</a:t>
                      </a:r>
                      <a:r>
                        <a:rPr lang="zh-TW" altLang="en-US" sz="1800" kern="1200" dirty="0">
                          <a:solidFill>
                            <a:schemeClr val="tx1"/>
                          </a:solidFill>
                          <a:latin typeface="Times New Roman" pitchFamily="18" charset="0"/>
                          <a:ea typeface="標楷體" pitchFamily="65" charset="-120"/>
                          <a:cs typeface="Times New Roman" pitchFamily="18" charset="0"/>
                        </a:rPr>
                        <a:t>萬元。</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3.</a:t>
                      </a:r>
                      <a:r>
                        <a:rPr lang="zh-TW" altLang="en-US" sz="1800" kern="1200" dirty="0">
                          <a:solidFill>
                            <a:schemeClr val="tx1"/>
                          </a:solidFill>
                          <a:latin typeface="Times New Roman" pitchFamily="18" charset="0"/>
                          <a:ea typeface="標楷體" pitchFamily="65" charset="-120"/>
                          <a:cs typeface="Times New Roman" pitchFamily="18" charset="0"/>
                        </a:rPr>
                        <a:t>斯特樂金額</a:t>
                      </a:r>
                      <a:r>
                        <a:rPr lang="en-US" altLang="zh-TW" sz="1800" kern="1200" dirty="0">
                          <a:solidFill>
                            <a:schemeClr val="tx1"/>
                          </a:solidFill>
                          <a:latin typeface="Times New Roman" pitchFamily="18" charset="0"/>
                          <a:ea typeface="標楷體" pitchFamily="65" charset="-120"/>
                          <a:cs typeface="Times New Roman" pitchFamily="18" charset="0"/>
                        </a:rPr>
                        <a:t>399</a:t>
                      </a:r>
                      <a:r>
                        <a:rPr lang="zh-TW" altLang="en-US" sz="1800" kern="1200" dirty="0">
                          <a:solidFill>
                            <a:schemeClr val="tx1"/>
                          </a:solidFill>
                          <a:latin typeface="Times New Roman" pitchFamily="18" charset="0"/>
                          <a:ea typeface="標楷體" pitchFamily="65" charset="-120"/>
                          <a:cs typeface="Times New Roman" pitchFamily="18" charset="0"/>
                        </a:rPr>
                        <a:t>萬元。</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4.</a:t>
                      </a:r>
                      <a:r>
                        <a:rPr lang="zh-TW" altLang="en-US" sz="1800" kern="1200" dirty="0">
                          <a:solidFill>
                            <a:schemeClr val="tx1"/>
                          </a:solidFill>
                          <a:latin typeface="Times New Roman" pitchFamily="18" charset="0"/>
                          <a:ea typeface="標楷體" pitchFamily="65" charset="-120"/>
                          <a:cs typeface="Times New Roman" pitchFamily="18" charset="0"/>
                        </a:rPr>
                        <a:t>皆展計畫金額</a:t>
                      </a:r>
                      <a:r>
                        <a:rPr lang="en-US" altLang="zh-TW" sz="1800" kern="1200" dirty="0">
                          <a:solidFill>
                            <a:schemeClr val="tx1"/>
                          </a:solidFill>
                          <a:latin typeface="Times New Roman" pitchFamily="18" charset="0"/>
                          <a:ea typeface="標楷體" pitchFamily="65" charset="-120"/>
                          <a:cs typeface="Times New Roman" pitchFamily="18" charset="0"/>
                        </a:rPr>
                        <a:t>525</a:t>
                      </a:r>
                      <a:r>
                        <a:rPr lang="zh-TW" altLang="en-US" sz="1800" kern="1200" dirty="0">
                          <a:solidFill>
                            <a:schemeClr val="tx1"/>
                          </a:solidFill>
                          <a:latin typeface="Times New Roman" pitchFamily="18" charset="0"/>
                          <a:ea typeface="標楷體" pitchFamily="65" charset="-120"/>
                          <a:cs typeface="Times New Roman" pitchFamily="18" charset="0"/>
                        </a:rPr>
                        <a:t>萬元。</a:t>
                      </a:r>
                      <a:endParaRPr lang="en-US" alt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51718">
                <a:tc vMerge="1">
                  <a:txBody>
                    <a:bodyPr/>
                    <a:lstStyle/>
                    <a:p>
                      <a:pPr marL="47625" marR="105410" algn="ctr">
                        <a:lnSpc>
                          <a:spcPct val="100000"/>
                        </a:lnSpc>
                        <a:spcBef>
                          <a:spcPts val="0"/>
                        </a:spcBef>
                        <a:spcAft>
                          <a:spcPts val="0"/>
                        </a:spcAft>
                      </a:pPr>
                      <a:endParaRPr lang="zh-TW" sz="14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7625" marR="103505">
                        <a:lnSpc>
                          <a:spcPct val="100000"/>
                        </a:lnSpc>
                        <a:spcBef>
                          <a:spcPts val="0"/>
                        </a:spcBef>
                        <a:spcAft>
                          <a:spcPts val="0"/>
                        </a:spcAft>
                      </a:pPr>
                      <a:r>
                        <a:rPr lang="zh-TW" sz="1800" kern="1200" dirty="0">
                          <a:solidFill>
                            <a:schemeClr val="tx1"/>
                          </a:solidFill>
                          <a:latin typeface="Times New Roman" pitchFamily="18" charset="0"/>
                          <a:ea typeface="標楷體" pitchFamily="65" charset="-120"/>
                          <a:cs typeface="Times New Roman" pitchFamily="18" charset="0"/>
                        </a:rPr>
                        <a:t>技術或器資材</a:t>
                      </a:r>
                      <a:r>
                        <a:rPr lang="zh-TW" altLang="en-US" sz="1800" kern="1200" dirty="0">
                          <a:solidFill>
                            <a:schemeClr val="tx1"/>
                          </a:solidFill>
                          <a:latin typeface="Times New Roman" pitchFamily="18" charset="0"/>
                          <a:ea typeface="標楷體" pitchFamily="65" charset="-120"/>
                          <a:cs typeface="Times New Roman" pitchFamily="18" charset="0"/>
                        </a:rPr>
                        <a:t>供</a:t>
                      </a:r>
                      <a:r>
                        <a:rPr lang="zh-TW" sz="1800" kern="1200" dirty="0">
                          <a:solidFill>
                            <a:schemeClr val="tx1"/>
                          </a:solidFill>
                          <a:latin typeface="Times New Roman" pitchFamily="18" charset="0"/>
                          <a:ea typeface="標楷體" pitchFamily="65" charset="-120"/>
                          <a:cs typeface="Times New Roman" pitchFamily="18" charset="0"/>
                        </a:rPr>
                        <a:t>應服務單位數</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spcBef>
                          <a:spcPts val="805"/>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1 家</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dirty="0">
                          <a:solidFill>
                            <a:srgbClr val="0000FF"/>
                          </a:solidFill>
                          <a:latin typeface="Times New Roman" pitchFamily="18" charset="0"/>
                          <a:ea typeface="標楷體" pitchFamily="65" charset="-120"/>
                          <a:cs typeface="Times New Roman" pitchFamily="18" charset="0"/>
                        </a:rPr>
                        <a:t>4</a:t>
                      </a:r>
                      <a:r>
                        <a:rPr lang="zh-TW" altLang="en-US" sz="1800" b="1" dirty="0">
                          <a:solidFill>
                            <a:srgbClr val="0000FF"/>
                          </a:solidFill>
                          <a:latin typeface="Times New Roman" pitchFamily="18" charset="0"/>
                          <a:ea typeface="標楷體" pitchFamily="65" charset="-120"/>
                          <a:cs typeface="Times New Roman" pitchFamily="18" charset="0"/>
                        </a:rPr>
                        <a:t>家次</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just">
                        <a:lnSpc>
                          <a:spcPts val="1800"/>
                        </a:lnSpc>
                        <a:spcBef>
                          <a:spcPts val="0"/>
                        </a:spcBef>
                        <a:spcAft>
                          <a:spcPts val="0"/>
                        </a:spcAft>
                      </a:pPr>
                      <a:r>
                        <a:rPr lang="zh-TW" altLang="en-US" sz="1800" kern="1200" dirty="0">
                          <a:solidFill>
                            <a:schemeClr val="tx1"/>
                          </a:solidFill>
                          <a:latin typeface="Times New Roman" pitchFamily="18" charset="0"/>
                          <a:ea typeface="標楷體" pitchFamily="65" charset="-120"/>
                          <a:cs typeface="Times New Roman" pitchFamily="18" charset="0"/>
                        </a:rPr>
                        <a:t>皆展</a:t>
                      </a:r>
                      <a:r>
                        <a:rPr lang="en-US" altLang="zh-TW" sz="1800" kern="1200" dirty="0">
                          <a:solidFill>
                            <a:schemeClr val="tx1"/>
                          </a:solidFill>
                          <a:latin typeface="Times New Roman" pitchFamily="18" charset="0"/>
                          <a:ea typeface="標楷體" pitchFamily="65" charset="-120"/>
                          <a:cs typeface="Times New Roman" pitchFamily="18" charset="0"/>
                        </a:rPr>
                        <a:t>2</a:t>
                      </a:r>
                      <a:r>
                        <a:rPr lang="zh-TW" altLang="en-US" sz="1800" kern="1200" dirty="0">
                          <a:solidFill>
                            <a:schemeClr val="tx1"/>
                          </a:solidFill>
                          <a:latin typeface="Times New Roman" pitchFamily="18" charset="0"/>
                          <a:ea typeface="標楷體" pitchFamily="65" charset="-120"/>
                          <a:cs typeface="Times New Roman" pitchFamily="18" charset="0"/>
                        </a:rPr>
                        <a:t>家次、向陽</a:t>
                      </a:r>
                      <a:r>
                        <a:rPr lang="en-US" altLang="zh-TW" sz="1800" kern="1200" dirty="0">
                          <a:solidFill>
                            <a:schemeClr val="tx1"/>
                          </a:solidFill>
                          <a:latin typeface="Times New Roman" pitchFamily="18" charset="0"/>
                          <a:ea typeface="標楷體" pitchFamily="65" charset="-120"/>
                          <a:cs typeface="Times New Roman" pitchFamily="18" charset="0"/>
                        </a:rPr>
                        <a:t>1</a:t>
                      </a:r>
                      <a:r>
                        <a:rPr lang="zh-TW" altLang="en-US" sz="1800" kern="1200" dirty="0">
                          <a:solidFill>
                            <a:schemeClr val="tx1"/>
                          </a:solidFill>
                          <a:latin typeface="Times New Roman" pitchFamily="18" charset="0"/>
                          <a:ea typeface="標楷體" pitchFamily="65" charset="-120"/>
                          <a:cs typeface="Times New Roman" pitchFamily="18" charset="0"/>
                        </a:rPr>
                        <a:t>家次及斯特樂</a:t>
                      </a:r>
                      <a:r>
                        <a:rPr lang="en-US" altLang="zh-TW" sz="1800" kern="1200" dirty="0">
                          <a:solidFill>
                            <a:schemeClr val="tx1"/>
                          </a:solidFill>
                          <a:latin typeface="Times New Roman" pitchFamily="18" charset="0"/>
                          <a:ea typeface="標楷體" pitchFamily="65" charset="-120"/>
                          <a:cs typeface="Times New Roman" pitchFamily="18" charset="0"/>
                        </a:rPr>
                        <a:t>1</a:t>
                      </a:r>
                      <a:r>
                        <a:rPr lang="zh-TW" altLang="en-US" sz="1800" kern="1200" dirty="0">
                          <a:solidFill>
                            <a:schemeClr val="tx1"/>
                          </a:solidFill>
                          <a:latin typeface="Times New Roman" pitchFamily="18" charset="0"/>
                          <a:ea typeface="標楷體" pitchFamily="65" charset="-120"/>
                          <a:cs typeface="Times New Roman" pitchFamily="18" charset="0"/>
                        </a:rPr>
                        <a:t>家次。</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8</a:t>
            </a:fld>
            <a:endParaRPr lang="zh-TW" altLang="en-US" dirty="0">
              <a:solidFill>
                <a:prstClr val="black">
                  <a:tint val="75000"/>
                </a:prst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357214556"/>
              </p:ext>
            </p:extLst>
          </p:nvPr>
        </p:nvGraphicFramePr>
        <p:xfrm>
          <a:off x="353170" y="5525215"/>
          <a:ext cx="8571754" cy="942260"/>
        </p:xfrm>
        <a:graphic>
          <a:graphicData uri="http://schemas.openxmlformats.org/drawingml/2006/table">
            <a:tbl>
              <a:tblPr firstRow="1" bandRow="1">
                <a:tableStyleId>{5C22544A-7EE6-4342-B048-85BDC9FD1C3A}</a:tableStyleId>
              </a:tblPr>
              <a:tblGrid>
                <a:gridCol w="1180355">
                  <a:extLst>
                    <a:ext uri="{9D8B030D-6E8A-4147-A177-3AD203B41FA5}">
                      <a16:colId xmlns:a16="http://schemas.microsoft.com/office/drawing/2014/main" val="20000"/>
                    </a:ext>
                  </a:extLst>
                </a:gridCol>
                <a:gridCol w="1228725">
                  <a:extLst>
                    <a:ext uri="{9D8B030D-6E8A-4147-A177-3AD203B41FA5}">
                      <a16:colId xmlns:a16="http://schemas.microsoft.com/office/drawing/2014/main" val="20001"/>
                    </a:ext>
                  </a:extLst>
                </a:gridCol>
                <a:gridCol w="790575">
                  <a:extLst>
                    <a:ext uri="{9D8B030D-6E8A-4147-A177-3AD203B41FA5}">
                      <a16:colId xmlns:a16="http://schemas.microsoft.com/office/drawing/2014/main" val="20002"/>
                    </a:ext>
                  </a:extLst>
                </a:gridCol>
                <a:gridCol w="923925">
                  <a:extLst>
                    <a:ext uri="{9D8B030D-6E8A-4147-A177-3AD203B41FA5}">
                      <a16:colId xmlns:a16="http://schemas.microsoft.com/office/drawing/2014/main" val="20003"/>
                    </a:ext>
                  </a:extLst>
                </a:gridCol>
                <a:gridCol w="4448174">
                  <a:extLst>
                    <a:ext uri="{9D8B030D-6E8A-4147-A177-3AD203B41FA5}">
                      <a16:colId xmlns:a16="http://schemas.microsoft.com/office/drawing/2014/main" val="20004"/>
                    </a:ext>
                  </a:extLst>
                </a:gridCol>
              </a:tblGrid>
              <a:tr h="942260">
                <a:tc>
                  <a:txBody>
                    <a:bodyPr/>
                    <a:lstStyle/>
                    <a:p>
                      <a:pPr marL="47625" marR="105410" algn="ctr">
                        <a:lnSpc>
                          <a:spcPct val="100000"/>
                        </a:lnSpc>
                        <a:spcBef>
                          <a:spcPts val="0"/>
                        </a:spcBef>
                        <a:spcAft>
                          <a:spcPts val="0"/>
                        </a:spcAft>
                      </a:pPr>
                      <a:r>
                        <a:rPr lang="en-US" sz="1800" kern="1200" dirty="0" err="1">
                          <a:solidFill>
                            <a:schemeClr val="tx1"/>
                          </a:solidFill>
                          <a:latin typeface="Times New Roman" pitchFamily="18" charset="0"/>
                          <a:ea typeface="標楷體" pitchFamily="65" charset="-120"/>
                          <a:cs typeface="Times New Roman" pitchFamily="18" charset="0"/>
                        </a:rPr>
                        <a:t>生產收入與</a:t>
                      </a:r>
                      <a:endParaRPr lang="en-US" sz="1800" kern="1200" dirty="0">
                        <a:solidFill>
                          <a:schemeClr val="tx1"/>
                        </a:solidFill>
                        <a:latin typeface="Times New Roman" pitchFamily="18" charset="0"/>
                        <a:ea typeface="標楷體" pitchFamily="65" charset="-120"/>
                        <a:cs typeface="Times New Roman" pitchFamily="18" charset="0"/>
                      </a:endParaRPr>
                    </a:p>
                    <a:p>
                      <a:pPr marL="47625" marR="105410" algn="ctr">
                        <a:lnSpc>
                          <a:spcPct val="100000"/>
                        </a:lnSpc>
                        <a:spcBef>
                          <a:spcPts val="0"/>
                        </a:spcBef>
                        <a:spcAft>
                          <a:spcPts val="0"/>
                        </a:spcAft>
                      </a:pPr>
                      <a:r>
                        <a:rPr lang="en-US" sz="1800" kern="1200" dirty="0" err="1">
                          <a:solidFill>
                            <a:schemeClr val="tx1"/>
                          </a:solidFill>
                          <a:latin typeface="Times New Roman" pitchFamily="18" charset="0"/>
                          <a:ea typeface="標楷體" pitchFamily="65" charset="-120"/>
                          <a:cs typeface="Times New Roman" pitchFamily="18" charset="0"/>
                        </a:rPr>
                        <a:t>效率表現</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7625" marR="103505">
                        <a:lnSpc>
                          <a:spcPct val="100000"/>
                        </a:lnSpc>
                        <a:spcBef>
                          <a:spcPts val="0"/>
                        </a:spcBef>
                        <a:spcAft>
                          <a:spcPts val="0"/>
                        </a:spcAft>
                      </a:pPr>
                      <a:r>
                        <a:rPr lang="zh-TW" sz="1400" kern="1200" dirty="0">
                          <a:solidFill>
                            <a:schemeClr val="tx1"/>
                          </a:solidFill>
                          <a:latin typeface="Times New Roman" pitchFamily="18" charset="0"/>
                          <a:ea typeface="標楷體" pitchFamily="65" charset="-120"/>
                          <a:cs typeface="Times New Roman" pitchFamily="18" charset="0"/>
                        </a:rPr>
                        <a:t>技術或器資材供應服務收入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270"/>
                        </a:lnSpc>
                        <a:spcBef>
                          <a:spcPts val="255"/>
                        </a:spcBef>
                        <a:spcAft>
                          <a:spcPts val="0"/>
                        </a:spcAft>
                      </a:pPr>
                      <a:r>
                        <a:rPr lang="en-US" sz="1800" kern="1200" dirty="0">
                          <a:solidFill>
                            <a:srgbClr val="0000FF"/>
                          </a:solidFill>
                          <a:latin typeface="Times New Roman" pitchFamily="18" charset="0"/>
                          <a:ea typeface="標楷體" pitchFamily="65" charset="-120"/>
                          <a:cs typeface="Times New Roman" pitchFamily="18" charset="0"/>
                        </a:rPr>
                        <a:t>1,000</a:t>
                      </a:r>
                    </a:p>
                    <a:p>
                      <a:pPr marL="45720" algn="ctr">
                        <a:lnSpc>
                          <a:spcPts val="1270"/>
                        </a:lnSpc>
                        <a:spcBef>
                          <a:spcPts val="255"/>
                        </a:spcBef>
                        <a:spcAft>
                          <a:spcPts val="0"/>
                        </a:spcAft>
                      </a:pPr>
                      <a:r>
                        <a:rPr lang="en-US" sz="1800" kern="1200" dirty="0" err="1">
                          <a:solidFill>
                            <a:srgbClr val="0000FF"/>
                          </a:solidFill>
                          <a:latin typeface="Times New Roman" pitchFamily="18" charset="0"/>
                          <a:ea typeface="標楷體" pitchFamily="65" charset="-120"/>
                          <a:cs typeface="Times New Roman" pitchFamily="18" charset="0"/>
                        </a:rPr>
                        <a:t>千元</a:t>
                      </a:r>
                      <a:endParaRPr lang="zh-TW" sz="1800"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rgbClr val="0000FF"/>
                          </a:solidFill>
                          <a:latin typeface="Times New Roman" pitchFamily="18" charset="0"/>
                          <a:ea typeface="標楷體" pitchFamily="65" charset="-120"/>
                          <a:cs typeface="Times New Roman" pitchFamily="18" charset="0"/>
                        </a:rPr>
                        <a:t>14,550</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err="1">
                          <a:solidFill>
                            <a:srgbClr val="0000FF"/>
                          </a:solidFill>
                          <a:latin typeface="Times New Roman" pitchFamily="18" charset="0"/>
                          <a:ea typeface="標楷體" pitchFamily="65" charset="-120"/>
                          <a:cs typeface="Times New Roman" pitchFamily="18" charset="0"/>
                        </a:rPr>
                        <a:t>千元</a:t>
                      </a:r>
                      <a:endParaRPr lang="zh-TW" altLang="zh-TW" sz="1800"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ts val="1800"/>
                        </a:lnSpc>
                        <a:spcBef>
                          <a:spcPts val="0"/>
                        </a:spcBef>
                        <a:spcAft>
                          <a:spcPts val="0"/>
                        </a:spcAft>
                        <a:buClrTx/>
                        <a:buSzTx/>
                        <a:buFontTx/>
                        <a:buNone/>
                        <a:tabLst/>
                        <a:defRPr/>
                      </a:pPr>
                      <a:r>
                        <a:rPr lang="zh-TW" altLang="en-US" sz="1800" kern="1200" dirty="0">
                          <a:solidFill>
                            <a:schemeClr val="tx1"/>
                          </a:solidFill>
                          <a:latin typeface="Times New Roman" pitchFamily="18" charset="0"/>
                          <a:ea typeface="標楷體" pitchFamily="65" charset="-120"/>
                          <a:cs typeface="Times New Roman" pitchFamily="18" charset="0"/>
                        </a:rPr>
                        <a:t>協助皆展、向陽及斯特樂進行技術研究開發，達到</a:t>
                      </a:r>
                      <a:r>
                        <a:rPr lang="zh-TW" altLang="zh-TW" sz="1800" kern="1200" dirty="0">
                          <a:solidFill>
                            <a:schemeClr val="tx1"/>
                          </a:solidFill>
                          <a:latin typeface="Times New Roman" pitchFamily="18" charset="0"/>
                          <a:ea typeface="標楷體" pitchFamily="65" charset="-120"/>
                          <a:cs typeface="Times New Roman" pitchFamily="18" charset="0"/>
                        </a:rPr>
                        <a:t>技術</a:t>
                      </a:r>
                      <a:r>
                        <a:rPr lang="zh-TW" altLang="en-US" sz="1800" kern="1200" dirty="0">
                          <a:solidFill>
                            <a:schemeClr val="tx1"/>
                          </a:solidFill>
                          <a:latin typeface="Times New Roman" pitchFamily="18" charset="0"/>
                          <a:ea typeface="標楷體" pitchFamily="65" charset="-120"/>
                          <a:cs typeface="Times New Roman" pitchFamily="18" charset="0"/>
                        </a:rPr>
                        <a:t>服務收入。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93399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0957" y="578892"/>
            <a:ext cx="8107387" cy="5266558"/>
          </a:xfrm>
        </p:spPr>
        <p:txBody>
          <a:bodyPr>
            <a:normAutofit/>
          </a:bodyPr>
          <a:lstStyle/>
          <a:p>
            <a:pPr marL="182563" indent="-182563">
              <a:lnSpc>
                <a:spcPct val="100000"/>
              </a:lnSpc>
              <a:spcBef>
                <a:spcPts val="600"/>
              </a:spcBef>
              <a:buNone/>
            </a:pPr>
            <a:r>
              <a:rPr lang="en-US" altLang="zh-TW" sz="2000" b="1" dirty="0">
                <a:latin typeface="Times New Roman" pitchFamily="18" charset="0"/>
                <a:ea typeface="標楷體" panose="03000509000000000000" pitchFamily="65" charset="-120"/>
                <a:cs typeface="Times New Roman" pitchFamily="18" charset="0"/>
              </a:rPr>
              <a:t>(</a:t>
            </a:r>
            <a:r>
              <a:rPr lang="zh-TW" altLang="en-US" sz="2000" b="1" dirty="0">
                <a:latin typeface="Times New Roman" pitchFamily="18" charset="0"/>
                <a:ea typeface="標楷體" panose="03000509000000000000" pitchFamily="65" charset="-120"/>
                <a:cs typeface="Times New Roman" pitchFamily="18" charset="0"/>
              </a:rPr>
              <a:t>一</a:t>
            </a:r>
            <a:r>
              <a:rPr lang="en-US" altLang="zh-TW" sz="2000" b="1" dirty="0">
                <a:latin typeface="Times New Roman" pitchFamily="18" charset="0"/>
                <a:ea typeface="標楷體" panose="03000509000000000000" pitchFamily="65" charset="-120"/>
                <a:cs typeface="Times New Roman" pitchFamily="18" charset="0"/>
              </a:rPr>
              <a:t>)</a:t>
            </a:r>
            <a:r>
              <a:rPr lang="zh-TW" altLang="en-US" sz="2000" b="1" dirty="0">
                <a:latin typeface="Times New Roman" pitchFamily="18" charset="0"/>
                <a:ea typeface="標楷體" panose="03000509000000000000" pitchFamily="65" charset="-120"/>
                <a:cs typeface="Times New Roman" pitchFamily="18" charset="0"/>
              </a:rPr>
              <a:t>原標準及新標準之比較分析</a:t>
            </a:r>
            <a:r>
              <a:rPr lang="en-US" altLang="zh-TW" sz="2000" b="1" dirty="0">
                <a:latin typeface="Times New Roman" pitchFamily="18" charset="0"/>
                <a:ea typeface="標楷體" panose="03000509000000000000" pitchFamily="65" charset="-120"/>
                <a:cs typeface="Times New Roman" pitchFamily="18" charset="0"/>
              </a:rPr>
              <a:t>：</a:t>
            </a:r>
          </a:p>
          <a:p>
            <a:pPr marL="182563" indent="-182563">
              <a:lnSpc>
                <a:spcPct val="100000"/>
              </a:lnSpc>
              <a:spcBef>
                <a:spcPts val="600"/>
              </a:spcBef>
              <a:buNone/>
            </a:pPr>
            <a:r>
              <a:rPr lang="en-US" altLang="zh-TW" sz="2000" b="1" kern="100" dirty="0">
                <a:solidFill>
                  <a:srgbClr val="0000FF"/>
                </a:solidFill>
                <a:latin typeface="Times New Roman" pitchFamily="18" charset="0"/>
                <a:ea typeface="標楷體"/>
                <a:cs typeface="Times New Roman" pitchFamily="18" charset="0"/>
              </a:rPr>
              <a:t>UBP</a:t>
            </a:r>
            <a:r>
              <a:rPr lang="zh-TW" altLang="en-US" sz="2000" b="1" kern="100" dirty="0">
                <a:solidFill>
                  <a:srgbClr val="0000FF"/>
                </a:solidFill>
                <a:latin typeface="Times New Roman" pitchFamily="18" charset="0"/>
                <a:ea typeface="標楷體"/>
                <a:cs typeface="Times New Roman" pitchFamily="18" charset="0"/>
              </a:rPr>
              <a:t>圓頂塑膠型溫室及</a:t>
            </a:r>
            <a:r>
              <a:rPr lang="en-US" altLang="zh-TW" sz="2000" b="1" kern="100" dirty="0">
                <a:solidFill>
                  <a:srgbClr val="0000FF"/>
                </a:solidFill>
                <a:latin typeface="Times New Roman" pitchFamily="18" charset="0"/>
                <a:ea typeface="標楷體"/>
                <a:cs typeface="Times New Roman" pitchFamily="18" charset="0"/>
              </a:rPr>
              <a:t>UTP</a:t>
            </a:r>
            <a:r>
              <a:rPr lang="zh-TW" altLang="en-US" sz="2000" b="1" kern="100" dirty="0">
                <a:solidFill>
                  <a:srgbClr val="0000FF"/>
                </a:solidFill>
                <a:latin typeface="Times New Roman" pitchFamily="18" charset="0"/>
                <a:ea typeface="標楷體"/>
                <a:cs typeface="Times New Roman" pitchFamily="18" charset="0"/>
              </a:rPr>
              <a:t>圓頂力霸塑膠型溫室，</a:t>
            </a:r>
            <a:endParaRPr lang="en-US" altLang="zh-TW" sz="2000" b="1" kern="100" dirty="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r>
              <a:rPr lang="en-US" altLang="zh-TW" sz="2000" b="1" kern="100" dirty="0">
                <a:solidFill>
                  <a:srgbClr val="FF0000"/>
                </a:solidFill>
                <a:latin typeface="Times New Roman" pitchFamily="18" charset="0"/>
                <a:ea typeface="標楷體"/>
                <a:cs typeface="Times New Roman" pitchFamily="18" charset="0"/>
              </a:rPr>
              <a:t>1.</a:t>
            </a:r>
            <a:r>
              <a:rPr lang="zh-TW" altLang="en-US" sz="2000" b="1" kern="100" dirty="0">
                <a:solidFill>
                  <a:srgbClr val="FF0000"/>
                </a:solidFill>
                <a:latin typeface="Times New Roman" pitchFamily="18" charset="0"/>
                <a:ea typeface="標楷體"/>
                <a:cs typeface="Times New Roman" pitchFamily="18" charset="0"/>
              </a:rPr>
              <a:t>溫室構件尺寸原標準及新標準比較列表如下</a:t>
            </a:r>
            <a:r>
              <a:rPr lang="zh-TW" altLang="en-US" sz="2000" b="1" kern="100" dirty="0">
                <a:solidFill>
                  <a:srgbClr val="0000FF"/>
                </a:solidFill>
                <a:latin typeface="標楷體"/>
                <a:ea typeface="標楷體"/>
                <a:cs typeface="Times New Roman" pitchFamily="18" charset="0"/>
              </a:rPr>
              <a:t>：</a:t>
            </a:r>
            <a:endParaRPr lang="en-US" altLang="zh-TW" sz="2000" b="1" kern="100" dirty="0">
              <a:solidFill>
                <a:srgbClr val="0000FF"/>
              </a:solidFill>
              <a:latin typeface="標楷體"/>
              <a:ea typeface="標楷體"/>
              <a:cs typeface="Times New Roman" pitchFamily="18" charset="0"/>
            </a:endParaRPr>
          </a:p>
          <a:p>
            <a:pPr marL="182563" indent="-182563" algn="ctr">
              <a:lnSpc>
                <a:spcPct val="100000"/>
              </a:lnSpc>
              <a:spcBef>
                <a:spcPts val="1200"/>
              </a:spcBef>
              <a:buNone/>
            </a:pPr>
            <a:r>
              <a:rPr lang="en-US" altLang="zh-TW" sz="1800" kern="100" dirty="0">
                <a:latin typeface="Times New Roman" pitchFamily="18" charset="0"/>
                <a:ea typeface="標楷體"/>
                <a:cs typeface="Times New Roman" pitchFamily="18" charset="0"/>
              </a:rPr>
              <a:t>UBP</a:t>
            </a:r>
            <a:r>
              <a:rPr lang="zh-TW" altLang="en-US" sz="1800" kern="100" dirty="0">
                <a:latin typeface="Times New Roman" pitchFamily="18" charset="0"/>
                <a:ea typeface="標楷體"/>
                <a:cs typeface="Times New Roman" pitchFamily="18" charset="0"/>
              </a:rPr>
              <a:t>圓頂塑膠型溫室構件尺寸比較表</a:t>
            </a:r>
            <a:endParaRPr lang="en-US" altLang="zh-TW" sz="1800" kern="100" dirty="0">
              <a:latin typeface="Times New Roman" pitchFamily="18" charset="0"/>
              <a:ea typeface="標楷體"/>
              <a:cs typeface="Times New Roman" pitchFamily="18" charset="0"/>
            </a:endParaRPr>
          </a:p>
          <a:p>
            <a:pPr marL="182563" indent="-182563">
              <a:lnSpc>
                <a:spcPct val="100000"/>
              </a:lnSpc>
              <a:spcBef>
                <a:spcPts val="120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gn="ctr">
              <a:lnSpc>
                <a:spcPct val="100000"/>
              </a:lnSpc>
              <a:spcBef>
                <a:spcPts val="600"/>
              </a:spcBef>
              <a:buNone/>
            </a:pPr>
            <a:r>
              <a:rPr lang="en-US" altLang="zh-TW" sz="1800" kern="100" dirty="0">
                <a:latin typeface="Times New Roman" pitchFamily="18" charset="0"/>
                <a:ea typeface="標楷體"/>
                <a:cs typeface="Times New Roman" pitchFamily="18" charset="0"/>
              </a:rPr>
              <a:t>UTP</a:t>
            </a:r>
            <a:r>
              <a:rPr lang="zh-TW" altLang="en-US" sz="1800" kern="100" dirty="0">
                <a:latin typeface="Times New Roman" pitchFamily="18" charset="0"/>
                <a:ea typeface="標楷體"/>
                <a:cs typeface="Times New Roman" pitchFamily="18" charset="0"/>
              </a:rPr>
              <a:t>圓頂力霸塑膠型溫室構件尺寸比較表</a:t>
            </a:r>
            <a:endParaRPr lang="en-US" altLang="zh-TW" sz="1800" kern="100" dirty="0">
              <a:latin typeface="Times New Roman" pitchFamily="18" charset="0"/>
              <a:ea typeface="標楷體"/>
              <a:cs typeface="Times New Roman" pitchFamily="18" charset="0"/>
            </a:endParaRPr>
          </a:p>
          <a:p>
            <a:pPr marL="182563" indent="-182563" algn="ctr">
              <a:lnSpc>
                <a:spcPct val="100000"/>
              </a:lnSpc>
              <a:spcBef>
                <a:spcPts val="600"/>
              </a:spcBef>
              <a:buNone/>
            </a:pPr>
            <a:endParaRPr lang="en-US" altLang="zh-TW" sz="2000" b="1" dirty="0">
              <a:solidFill>
                <a:srgbClr val="0070C0"/>
              </a:solidFill>
              <a:latin typeface="Times New Roman" pitchFamily="18" charset="0"/>
              <a:ea typeface="標楷體"/>
              <a:cs typeface="Times New Roman" pitchFamily="18" charset="0"/>
            </a:endParaRPr>
          </a:p>
          <a:p>
            <a:pPr marL="0" indent="0">
              <a:lnSpc>
                <a:spcPct val="100000"/>
              </a:lnSpc>
              <a:spcBef>
                <a:spcPts val="0"/>
              </a:spcBef>
              <a:buNone/>
            </a:pPr>
            <a:endParaRPr lang="en-US" altLang="zh-TW" sz="2000" b="1" dirty="0">
              <a:solidFill>
                <a:srgbClr val="0070C0"/>
              </a:solidFill>
              <a:latin typeface="Times New Roman" pitchFamily="18" charset="0"/>
              <a:ea typeface="標楷體" pitchFamily="65" charset="-120"/>
              <a:cs typeface="Times New Roman" pitchFamily="18" charset="0"/>
            </a:endParaRPr>
          </a:p>
        </p:txBody>
      </p:sp>
      <p:graphicFrame>
        <p:nvGraphicFramePr>
          <p:cNvPr id="13" name="表格 12"/>
          <p:cNvGraphicFramePr>
            <a:graphicFrameLocks noGrp="1"/>
          </p:cNvGraphicFramePr>
          <p:nvPr>
            <p:extLst/>
          </p:nvPr>
        </p:nvGraphicFramePr>
        <p:xfrm>
          <a:off x="337002" y="2174464"/>
          <a:ext cx="8675298" cy="2225040"/>
        </p:xfrm>
        <a:graphic>
          <a:graphicData uri="http://schemas.openxmlformats.org/drawingml/2006/table">
            <a:tbl>
              <a:tblPr firstRow="1" bandRow="1">
                <a:tableStyleId>{5C22544A-7EE6-4342-B048-85BDC9FD1C3A}</a:tableStyleId>
              </a:tblPr>
              <a:tblGrid>
                <a:gridCol w="1153551">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430073">
                  <a:extLst>
                    <a:ext uri="{9D8B030D-6E8A-4147-A177-3AD203B41FA5}">
                      <a16:colId xmlns:a16="http://schemas.microsoft.com/office/drawing/2014/main" val="20002"/>
                    </a:ext>
                  </a:extLst>
                </a:gridCol>
                <a:gridCol w="1415197">
                  <a:extLst>
                    <a:ext uri="{9D8B030D-6E8A-4147-A177-3AD203B41FA5}">
                      <a16:colId xmlns:a16="http://schemas.microsoft.com/office/drawing/2014/main" val="20003"/>
                    </a:ext>
                  </a:extLst>
                </a:gridCol>
                <a:gridCol w="1507594">
                  <a:extLst>
                    <a:ext uri="{9D8B030D-6E8A-4147-A177-3AD203B41FA5}">
                      <a16:colId xmlns:a16="http://schemas.microsoft.com/office/drawing/2014/main" val="20004"/>
                    </a:ext>
                  </a:extLst>
                </a:gridCol>
                <a:gridCol w="1340083">
                  <a:extLst>
                    <a:ext uri="{9D8B030D-6E8A-4147-A177-3AD203B41FA5}">
                      <a16:colId xmlns:a16="http://schemas.microsoft.com/office/drawing/2014/main" val="20005"/>
                    </a:ext>
                  </a:extLst>
                </a:gridCol>
              </a:tblGrid>
              <a:tr h="370840">
                <a:tc>
                  <a:txBody>
                    <a:bodyPr/>
                    <a:lstStyle/>
                    <a:p>
                      <a:pPr algn="ctr"/>
                      <a:r>
                        <a:rPr lang="en-US" altLang="zh-TW" b="1" dirty="0">
                          <a:solidFill>
                            <a:schemeClr val="tx1"/>
                          </a:solidFill>
                          <a:latin typeface="Times New Roman" pitchFamily="18" charset="0"/>
                          <a:ea typeface="標楷體" pitchFamily="65" charset="-120"/>
                          <a:cs typeface="Times New Roman" pitchFamily="18" charset="0"/>
                        </a:rPr>
                        <a:t>UBP-G11</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主立柱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屋面弧管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屋頂桁管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弧管支撐管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上網桁管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原標準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a:t>
                      </a:r>
                      <a:r>
                        <a:rPr lang="en-US" altLang="zh-TW" dirty="0">
                          <a:solidFill>
                            <a:schemeClr val="tx1"/>
                          </a:solidFill>
                          <a:latin typeface="Times New Roman" pitchFamily="18" charset="0"/>
                          <a:ea typeface="標楷體" pitchFamily="65" charset="-120"/>
                          <a:cs typeface="Times New Roman" pitchFamily="18" charset="0"/>
                        </a:rPr>
                        <a:t>120x60x3.2t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a:solidFill>
                            <a:schemeClr val="tx1"/>
                          </a:solidFill>
                          <a:latin typeface="Times New Roman" pitchFamily="18" charset="0"/>
                          <a:ea typeface="標楷體" pitchFamily="65" charset="-120"/>
                          <a:cs typeface="Times New Roman" pitchFamily="18" charset="0"/>
                        </a:rPr>
                        <a:t>ϕ</a:t>
                      </a:r>
                      <a:r>
                        <a:rPr lang="en-US" altLang="zh-TW" dirty="0">
                          <a:solidFill>
                            <a:schemeClr val="tx1"/>
                          </a:solidFill>
                          <a:latin typeface="Times New Roman" pitchFamily="18" charset="0"/>
                          <a:ea typeface="標楷體" pitchFamily="65" charset="-120"/>
                          <a:cs typeface="Times New Roman" pitchFamily="18" charset="0"/>
                        </a:rPr>
                        <a:t>1”x1.8t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3/4”x1.8t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3/4”x1.8t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1”x1.8t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latin typeface="Times New Roman" pitchFamily="18" charset="0"/>
                          <a:ea typeface="標楷體" pitchFamily="65" charset="-120"/>
                          <a:cs typeface="Times New Roman" pitchFamily="18" charset="0"/>
                        </a:rPr>
                        <a:t>新標準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a:t>
                      </a:r>
                      <a:r>
                        <a:rPr lang="zh-TW" altLang="en-US" dirty="0">
                          <a:solidFill>
                            <a:schemeClr val="tx1"/>
                          </a:solidFill>
                          <a:latin typeface="Times New Roman" pitchFamily="18" charset="0"/>
                          <a:ea typeface="標楷體" pitchFamily="65" charset="-120"/>
                          <a:cs typeface="Times New Roman" pitchFamily="18" charset="0"/>
                        </a:rPr>
                        <a:t>□□</a:t>
                      </a:r>
                      <a:r>
                        <a:rPr lang="en-US" altLang="zh-TW" dirty="0">
                          <a:solidFill>
                            <a:schemeClr val="tx1"/>
                          </a:solidFill>
                          <a:latin typeface="Times New Roman" pitchFamily="18" charset="0"/>
                          <a:ea typeface="標楷體" pitchFamily="65" charset="-120"/>
                          <a:cs typeface="Times New Roman" pitchFamily="18" charset="0"/>
                        </a:rPr>
                        <a:t>60x60x3.2t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1-1/4”x3.2t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1-1/4”x3.2t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2”x2.3t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2”x2.3t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管件名稱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latin typeface="Times New Roman" pitchFamily="18" charset="0"/>
                          <a:ea typeface="標楷體" pitchFamily="65" charset="-120"/>
                          <a:cs typeface="Times New Roman" pitchFamily="18" charset="0"/>
                        </a:rPr>
                        <a:t>內網桁管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內網支撐管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latin typeface="Times New Roman" pitchFamily="18" charset="0"/>
                          <a:ea typeface="標楷體" pitchFamily="65" charset="-120"/>
                          <a:cs typeface="Times New Roman" pitchFamily="18" charset="0"/>
                        </a:rPr>
                        <a:t>上網橫管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側樑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屋面拉桿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3"/>
                  </a:ext>
                </a:extLst>
              </a:tr>
              <a:tr h="370840">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原標準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1”x1.8t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1”x1.8t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1”x1.8t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a:t>
                      </a:r>
                      <a:r>
                        <a:rPr lang="en-US" altLang="zh-TW" dirty="0">
                          <a:solidFill>
                            <a:schemeClr val="tx1"/>
                          </a:solidFill>
                          <a:latin typeface="Times New Roman" pitchFamily="18" charset="0"/>
                          <a:ea typeface="標楷體" pitchFamily="65" charset="-120"/>
                          <a:cs typeface="Times New Roman" pitchFamily="18" charset="0"/>
                        </a:rPr>
                        <a:t>80x40x3.0t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3/4”x1.8t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latin typeface="Times New Roman" pitchFamily="18" charset="0"/>
                          <a:ea typeface="標楷體" pitchFamily="65" charset="-120"/>
                          <a:cs typeface="Times New Roman" pitchFamily="18" charset="0"/>
                        </a:rPr>
                        <a:t>新標準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a:t>
                      </a:r>
                      <a:r>
                        <a:rPr lang="en-US" altLang="zh-TW" dirty="0">
                          <a:solidFill>
                            <a:schemeClr val="tx1"/>
                          </a:solidFill>
                          <a:latin typeface="Times New Roman" pitchFamily="18" charset="0"/>
                          <a:ea typeface="標楷體" pitchFamily="65" charset="-120"/>
                          <a:cs typeface="Times New Roman" pitchFamily="18" charset="0"/>
                        </a:rPr>
                        <a:t>60x30x2.3t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2”x2.3t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2”x2.3t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a:t>
                      </a:r>
                      <a:r>
                        <a:rPr lang="en-US" altLang="zh-TW" dirty="0">
                          <a:solidFill>
                            <a:schemeClr val="tx1"/>
                          </a:solidFill>
                          <a:latin typeface="Times New Roman" pitchFamily="18" charset="0"/>
                          <a:ea typeface="標楷體" pitchFamily="65" charset="-120"/>
                          <a:cs typeface="Times New Roman" pitchFamily="18" charset="0"/>
                        </a:rPr>
                        <a:t>80x40x3.2t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3/4”x2.3t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6" name="表格 15"/>
          <p:cNvGraphicFramePr>
            <a:graphicFrameLocks noGrp="1"/>
          </p:cNvGraphicFramePr>
          <p:nvPr>
            <p:extLst/>
          </p:nvPr>
        </p:nvGraphicFramePr>
        <p:xfrm>
          <a:off x="337625" y="5057640"/>
          <a:ext cx="8661231" cy="1112520"/>
        </p:xfrm>
        <a:graphic>
          <a:graphicData uri="http://schemas.openxmlformats.org/drawingml/2006/table">
            <a:tbl>
              <a:tblPr firstRow="1" bandRow="1">
                <a:tableStyleId>{5C22544A-7EE6-4342-B048-85BDC9FD1C3A}</a:tableStyleId>
              </a:tblPr>
              <a:tblGrid>
                <a:gridCol w="1125415">
                  <a:extLst>
                    <a:ext uri="{9D8B030D-6E8A-4147-A177-3AD203B41FA5}">
                      <a16:colId xmlns:a16="http://schemas.microsoft.com/office/drawing/2014/main" val="20000"/>
                    </a:ext>
                  </a:extLst>
                </a:gridCol>
                <a:gridCol w="1820214">
                  <a:extLst>
                    <a:ext uri="{9D8B030D-6E8A-4147-A177-3AD203B41FA5}">
                      <a16:colId xmlns:a16="http://schemas.microsoft.com/office/drawing/2014/main" val="20001"/>
                    </a:ext>
                  </a:extLst>
                </a:gridCol>
                <a:gridCol w="1459640">
                  <a:extLst>
                    <a:ext uri="{9D8B030D-6E8A-4147-A177-3AD203B41FA5}">
                      <a16:colId xmlns:a16="http://schemas.microsoft.com/office/drawing/2014/main" val="20002"/>
                    </a:ext>
                  </a:extLst>
                </a:gridCol>
                <a:gridCol w="1179604">
                  <a:extLst>
                    <a:ext uri="{9D8B030D-6E8A-4147-A177-3AD203B41FA5}">
                      <a16:colId xmlns:a16="http://schemas.microsoft.com/office/drawing/2014/main" val="20003"/>
                    </a:ext>
                  </a:extLst>
                </a:gridCol>
                <a:gridCol w="1280160">
                  <a:extLst>
                    <a:ext uri="{9D8B030D-6E8A-4147-A177-3AD203B41FA5}">
                      <a16:colId xmlns:a16="http://schemas.microsoft.com/office/drawing/2014/main" val="20004"/>
                    </a:ext>
                  </a:extLst>
                </a:gridCol>
                <a:gridCol w="1796198">
                  <a:extLst>
                    <a:ext uri="{9D8B030D-6E8A-4147-A177-3AD203B41FA5}">
                      <a16:colId xmlns:a16="http://schemas.microsoft.com/office/drawing/2014/main" val="20005"/>
                    </a:ext>
                  </a:extLst>
                </a:gridCol>
              </a:tblGrid>
              <a:tr h="370840">
                <a:tc>
                  <a:txBody>
                    <a:bodyPr/>
                    <a:lstStyle/>
                    <a:p>
                      <a:pPr algn="ctr"/>
                      <a:r>
                        <a:rPr lang="en-US" altLang="zh-TW" b="1" dirty="0">
                          <a:solidFill>
                            <a:schemeClr val="tx1"/>
                          </a:solidFill>
                          <a:latin typeface="Times New Roman" pitchFamily="18" charset="0"/>
                          <a:ea typeface="標楷體" pitchFamily="65" charset="-120"/>
                          <a:cs typeface="Times New Roman" pitchFamily="18" charset="0"/>
                        </a:rPr>
                        <a:t>UTP-G11</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主立柱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副立柱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屋面弧管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屋頂桁管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側樑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原標準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a:t>
                      </a:r>
                      <a:r>
                        <a:rPr lang="en-US" altLang="zh-TW" dirty="0">
                          <a:solidFill>
                            <a:schemeClr val="tx1"/>
                          </a:solidFill>
                          <a:latin typeface="Times New Roman" pitchFamily="18" charset="0"/>
                          <a:ea typeface="標楷體" pitchFamily="65" charset="-120"/>
                          <a:cs typeface="Times New Roman" pitchFamily="18" charset="0"/>
                        </a:rPr>
                        <a:t>120x60x3.2t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a:t>
                      </a:r>
                      <a:r>
                        <a:rPr lang="en-US" altLang="zh-TW" dirty="0">
                          <a:solidFill>
                            <a:schemeClr val="tx1"/>
                          </a:solidFill>
                          <a:latin typeface="Times New Roman" pitchFamily="18" charset="0"/>
                          <a:ea typeface="標楷體" pitchFamily="65" charset="-120"/>
                          <a:cs typeface="Times New Roman" pitchFamily="18" charset="0"/>
                        </a:rPr>
                        <a:t>60x60x2.3t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a:solidFill>
                            <a:schemeClr val="tx1"/>
                          </a:solidFill>
                          <a:latin typeface="Times New Roman" pitchFamily="18" charset="0"/>
                          <a:ea typeface="標楷體" pitchFamily="65" charset="-120"/>
                          <a:cs typeface="Times New Roman" pitchFamily="18" charset="0"/>
                        </a:rPr>
                        <a:t>ϕ</a:t>
                      </a:r>
                      <a:r>
                        <a:rPr lang="en-US" altLang="zh-TW" dirty="0">
                          <a:solidFill>
                            <a:schemeClr val="tx1"/>
                          </a:solidFill>
                          <a:latin typeface="Times New Roman" pitchFamily="18" charset="0"/>
                          <a:ea typeface="標楷體" pitchFamily="65" charset="-120"/>
                          <a:cs typeface="Times New Roman" pitchFamily="18" charset="0"/>
                        </a:rPr>
                        <a:t>1”x2.0t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3/4”x2.0t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a:t>
                      </a:r>
                      <a:r>
                        <a:rPr lang="en-US" altLang="zh-TW" dirty="0">
                          <a:solidFill>
                            <a:schemeClr val="tx1"/>
                          </a:solidFill>
                          <a:latin typeface="Times New Roman" pitchFamily="18" charset="0"/>
                          <a:ea typeface="標楷體" pitchFamily="65" charset="-120"/>
                          <a:cs typeface="Times New Roman" pitchFamily="18" charset="0"/>
                        </a:rPr>
                        <a:t>80x40x3.0t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latin typeface="Times New Roman" pitchFamily="18" charset="0"/>
                          <a:ea typeface="標楷體" pitchFamily="65" charset="-120"/>
                          <a:cs typeface="Times New Roman" pitchFamily="18" charset="0"/>
                        </a:rPr>
                        <a:t>新標準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a:t>
                      </a:r>
                      <a:r>
                        <a:rPr lang="zh-TW" altLang="en-US" dirty="0">
                          <a:solidFill>
                            <a:schemeClr val="tx1"/>
                          </a:solidFill>
                          <a:latin typeface="Times New Roman" pitchFamily="18" charset="0"/>
                          <a:ea typeface="標楷體" pitchFamily="65" charset="-120"/>
                          <a:cs typeface="Times New Roman" pitchFamily="18" charset="0"/>
                        </a:rPr>
                        <a:t>□□</a:t>
                      </a:r>
                      <a:r>
                        <a:rPr lang="en-US" altLang="zh-TW" dirty="0">
                          <a:solidFill>
                            <a:schemeClr val="tx1"/>
                          </a:solidFill>
                          <a:latin typeface="Times New Roman" pitchFamily="18" charset="0"/>
                          <a:ea typeface="標楷體" pitchFamily="65" charset="-120"/>
                          <a:cs typeface="Times New Roman" pitchFamily="18" charset="0"/>
                        </a:rPr>
                        <a:t>60x60x3.2t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a:t>
                      </a:r>
                      <a:r>
                        <a:rPr lang="en-US" altLang="zh-TW" dirty="0">
                          <a:solidFill>
                            <a:schemeClr val="tx1"/>
                          </a:solidFill>
                          <a:latin typeface="Times New Roman" pitchFamily="18" charset="0"/>
                          <a:ea typeface="標楷體" pitchFamily="65" charset="-120"/>
                          <a:cs typeface="Times New Roman" pitchFamily="18" charset="0"/>
                        </a:rPr>
                        <a:t>60x60x3.2t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2”x2.3t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a:solidFill>
                            <a:schemeClr val="tx1"/>
                          </a:solidFill>
                          <a:latin typeface="Times New Roman" pitchFamily="18" charset="0"/>
                          <a:ea typeface="標楷體" pitchFamily="65" charset="-120"/>
                          <a:cs typeface="Times New Roman" pitchFamily="18" charset="0"/>
                        </a:rPr>
                        <a:t>Φ</a:t>
                      </a:r>
                      <a:r>
                        <a:rPr lang="en-US" altLang="zh-TW" dirty="0">
                          <a:solidFill>
                            <a:schemeClr val="tx1"/>
                          </a:solidFill>
                          <a:latin typeface="Times New Roman" pitchFamily="18" charset="0"/>
                          <a:ea typeface="標楷體" pitchFamily="65" charset="-120"/>
                          <a:cs typeface="Times New Roman" pitchFamily="18" charset="0"/>
                        </a:rPr>
                        <a:t>2”x2.3t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a:t>
                      </a:r>
                      <a:r>
                        <a:rPr lang="zh-TW" altLang="en-US" dirty="0">
                          <a:solidFill>
                            <a:schemeClr val="tx1"/>
                          </a:solidFill>
                          <a:latin typeface="Times New Roman" pitchFamily="18" charset="0"/>
                          <a:ea typeface="標楷體" pitchFamily="65" charset="-120"/>
                          <a:cs typeface="Times New Roman" pitchFamily="18" charset="0"/>
                        </a:rPr>
                        <a:t>□□</a:t>
                      </a:r>
                      <a:r>
                        <a:rPr lang="en-US" altLang="zh-TW" dirty="0">
                          <a:solidFill>
                            <a:schemeClr val="tx1"/>
                          </a:solidFill>
                          <a:latin typeface="Times New Roman" pitchFamily="18" charset="0"/>
                          <a:ea typeface="標楷體" pitchFamily="65" charset="-120"/>
                          <a:cs typeface="Times New Roman" pitchFamily="18" charset="0"/>
                        </a:rPr>
                        <a:t>50x50x3.2t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6" name="標題 1"/>
          <p:cNvSpPr txBox="1">
            <a:spLocks/>
          </p:cNvSpPr>
          <p:nvPr/>
        </p:nvSpPr>
        <p:spPr>
          <a:xfrm>
            <a:off x="0" y="2116"/>
            <a:ext cx="9144000" cy="5767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四、溫室輕量化設計技術</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80</a:t>
            </a:fld>
            <a:endParaRPr lang="zh-TW" altLang="en-US" dirty="0">
              <a:solidFill>
                <a:prstClr val="black">
                  <a:tint val="75000"/>
                </a:prstClr>
              </a:solidFill>
            </a:endParaRPr>
          </a:p>
        </p:txBody>
      </p:sp>
    </p:spTree>
    <p:extLst>
      <p:ext uri="{BB962C8B-B14F-4D97-AF65-F5344CB8AC3E}">
        <p14:creationId xmlns:p14="http://schemas.microsoft.com/office/powerpoint/2010/main" val="2129907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118166" y="371182"/>
          <a:ext cx="8876713" cy="6517298"/>
        </p:xfrm>
        <a:graphic>
          <a:graphicData uri="http://schemas.openxmlformats.org/drawingml/2006/table">
            <a:tbl>
              <a:tblPr>
                <a:tableStyleId>{5C22544A-7EE6-4342-B048-85BDC9FD1C3A}</a:tableStyleId>
              </a:tblPr>
              <a:tblGrid>
                <a:gridCol w="659791">
                  <a:extLst>
                    <a:ext uri="{9D8B030D-6E8A-4147-A177-3AD203B41FA5}">
                      <a16:colId xmlns:a16="http://schemas.microsoft.com/office/drawing/2014/main" val="20000"/>
                    </a:ext>
                  </a:extLst>
                </a:gridCol>
                <a:gridCol w="1225280">
                  <a:extLst>
                    <a:ext uri="{9D8B030D-6E8A-4147-A177-3AD203B41FA5}">
                      <a16:colId xmlns:a16="http://schemas.microsoft.com/office/drawing/2014/main" val="20001"/>
                    </a:ext>
                  </a:extLst>
                </a:gridCol>
                <a:gridCol w="1083212">
                  <a:extLst>
                    <a:ext uri="{9D8B030D-6E8A-4147-A177-3AD203B41FA5}">
                      <a16:colId xmlns:a16="http://schemas.microsoft.com/office/drawing/2014/main" val="20002"/>
                    </a:ext>
                  </a:extLst>
                </a:gridCol>
                <a:gridCol w="667618">
                  <a:extLst>
                    <a:ext uri="{9D8B030D-6E8A-4147-A177-3AD203B41FA5}">
                      <a16:colId xmlns:a16="http://schemas.microsoft.com/office/drawing/2014/main" val="20003"/>
                    </a:ext>
                  </a:extLst>
                </a:gridCol>
                <a:gridCol w="695934">
                  <a:extLst>
                    <a:ext uri="{9D8B030D-6E8A-4147-A177-3AD203B41FA5}">
                      <a16:colId xmlns:a16="http://schemas.microsoft.com/office/drawing/2014/main" val="20004"/>
                    </a:ext>
                  </a:extLst>
                </a:gridCol>
                <a:gridCol w="582313">
                  <a:extLst>
                    <a:ext uri="{9D8B030D-6E8A-4147-A177-3AD203B41FA5}">
                      <a16:colId xmlns:a16="http://schemas.microsoft.com/office/drawing/2014/main" val="20005"/>
                    </a:ext>
                  </a:extLst>
                </a:gridCol>
                <a:gridCol w="1036799">
                  <a:extLst>
                    <a:ext uri="{9D8B030D-6E8A-4147-A177-3AD203B41FA5}">
                      <a16:colId xmlns:a16="http://schemas.microsoft.com/office/drawing/2014/main" val="20006"/>
                    </a:ext>
                  </a:extLst>
                </a:gridCol>
                <a:gridCol w="1079409">
                  <a:extLst>
                    <a:ext uri="{9D8B030D-6E8A-4147-A177-3AD203B41FA5}">
                      <a16:colId xmlns:a16="http://schemas.microsoft.com/office/drawing/2014/main" val="20007"/>
                    </a:ext>
                  </a:extLst>
                </a:gridCol>
                <a:gridCol w="1039511">
                  <a:extLst>
                    <a:ext uri="{9D8B030D-6E8A-4147-A177-3AD203B41FA5}">
                      <a16:colId xmlns:a16="http://schemas.microsoft.com/office/drawing/2014/main" val="20008"/>
                    </a:ext>
                  </a:extLst>
                </a:gridCol>
                <a:gridCol w="806846">
                  <a:extLst>
                    <a:ext uri="{9D8B030D-6E8A-4147-A177-3AD203B41FA5}">
                      <a16:colId xmlns:a16="http://schemas.microsoft.com/office/drawing/2014/main" val="20009"/>
                    </a:ext>
                  </a:extLst>
                </a:gridCol>
              </a:tblGrid>
              <a:tr h="132178">
                <a:tc gridSpan="10">
                  <a:txBody>
                    <a:bodyPr/>
                    <a:lstStyle/>
                    <a:p>
                      <a:pPr algn="ctr" fontAlgn="ctr"/>
                      <a:r>
                        <a:rPr lang="zh-TW" altLang="en-US" sz="1800" b="1" i="0" u="none" strike="noStrike" dirty="0">
                          <a:solidFill>
                            <a:srgbClr val="0000FF"/>
                          </a:solidFill>
                          <a:effectLst/>
                          <a:latin typeface="Times New Roman" pitchFamily="18" charset="0"/>
                          <a:ea typeface="標楷體" pitchFamily="65" charset="-120"/>
                          <a:cs typeface="Times New Roman" pitchFamily="18" charset="0"/>
                        </a:rPr>
                        <a:t>舊標準</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hMerge="1">
                  <a:txBody>
                    <a:bodyPr/>
                    <a:lstStyle/>
                    <a:p>
                      <a:pPr algn="ctr" fontAlgn="ct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TW" altLang="en-US" sz="1800" b="1" i="0" u="none" strike="noStrike" dirty="0">
                        <a:solidFill>
                          <a:srgbClr val="FF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TW" altLang="en-US" sz="1800" b="1" i="0" u="none" strike="noStrike" dirty="0">
                        <a:solidFill>
                          <a:srgbClr val="FF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2228">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編號</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錏管規格</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材質</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厚度</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重量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數量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單支重量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需求重量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單支成本</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成本</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1"/>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8.74</a:t>
                      </a: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24</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30.6 </a:t>
                      </a: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734.2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979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23,493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4.18</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75.2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401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2,408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3</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672.0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672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21,504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2.3</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2,650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257.6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8,243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3.0</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268.8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8,602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1.5</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7.7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229.5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245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7,344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21187">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336.0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154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10,752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8.9</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35.6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747.6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1139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23,923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48755">
                <a:tc gridSpan="6">
                  <a:txBody>
                    <a:bodyPr/>
                    <a:lstStyle/>
                    <a:p>
                      <a:pPr algn="ctr" fontAlgn="ct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3403.7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108,918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48755">
                <a:tc gridSpan="10">
                  <a:txBody>
                    <a:bodyPr/>
                    <a:lstStyle/>
                    <a:p>
                      <a:pPr algn="ctr" fontAlgn="ctr"/>
                      <a:r>
                        <a:rPr lang="zh-TW" altLang="en-US" sz="1800" b="1" i="0" u="none" strike="noStrike" dirty="0">
                          <a:solidFill>
                            <a:srgbClr val="0000FF"/>
                          </a:solidFill>
                          <a:effectLst/>
                          <a:latin typeface="Times New Roman" pitchFamily="18" charset="0"/>
                          <a:ea typeface="標楷體" pitchFamily="65" charset="-120"/>
                          <a:cs typeface="Times New Roman" pitchFamily="18" charset="0"/>
                        </a:rPr>
                        <a:t>新標準</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hMerge="1">
                  <a:txBody>
                    <a:bodyPr/>
                    <a:lstStyle/>
                    <a:p>
                      <a:pPr algn="ctr" fontAlgn="ct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TW" altLang="en-US" sz="1800" b="1" i="0" u="none" strike="noStrike" dirty="0">
                        <a:solidFill>
                          <a:srgbClr val="FF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TW" altLang="en-US" sz="1800" b="1" i="0" u="none" strike="noStrike" dirty="0">
                        <a:solidFill>
                          <a:srgbClr val="FF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8.74</a:t>
                      </a: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24</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30.6 </a:t>
                      </a: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734.2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979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23,493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5.7</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17.1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102.6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547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3,283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4.2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32</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940.8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941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30,106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8</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10.4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2,650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9.2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257.6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8,243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7"/>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3.0</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268.8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8,602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8"/>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2.3</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3.3</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16.8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504.9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539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16,157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9"/>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2.3</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3.3</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13.2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924.0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422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29,568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8.9</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35.6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747.6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1139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23,923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1"/>
                  </a:ext>
                </a:extLst>
              </a:tr>
              <a:tr h="242431">
                <a:tc>
                  <a:txBody>
                    <a:bodyPr/>
                    <a:lstStyle/>
                    <a:p>
                      <a:pPr algn="ctr" fontAlgn="ct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gridSpan="5">
                  <a:txBody>
                    <a:bodyPr/>
                    <a:lstStyle/>
                    <a:p>
                      <a:pPr algn="ctr" fontAlgn="ctr"/>
                      <a:r>
                        <a:rPr lang="zh-TW" altLang="en-US" sz="2000" b="1" u="none" strike="noStrike" kern="1200" dirty="0">
                          <a:solidFill>
                            <a:srgbClr val="FF0000"/>
                          </a:solidFill>
                          <a:effectLst/>
                          <a:latin typeface="Times New Roman" pitchFamily="18" charset="0"/>
                          <a:ea typeface="標楷體" pitchFamily="65" charset="-120"/>
                          <a:cs typeface="Times New Roman" pitchFamily="18" charset="0"/>
                        </a:rPr>
                        <a:t>重量及材料成本增加</a:t>
                      </a:r>
                      <a:r>
                        <a:rPr lang="en-US" altLang="zh-TW" sz="2000" b="1" i="0" u="none" strike="noStrike" kern="1200" baseline="0" dirty="0">
                          <a:solidFill>
                            <a:srgbClr val="FF0000"/>
                          </a:solidFill>
                          <a:effectLst/>
                          <a:latin typeface="Times New Roman" pitchFamily="18" charset="0"/>
                          <a:ea typeface="+mn-ea"/>
                          <a:cs typeface="Times New Roman" pitchFamily="18" charset="0"/>
                        </a:rPr>
                        <a:t>34</a:t>
                      </a:r>
                      <a:r>
                        <a:rPr lang="en-US" altLang="zh-TW" sz="2000" b="1" i="0" u="none" strike="noStrike" dirty="0">
                          <a:solidFill>
                            <a:srgbClr val="FF0000"/>
                          </a:solidFill>
                          <a:effectLst/>
                          <a:latin typeface="Times New Roman" pitchFamily="18" charset="0"/>
                          <a:cs typeface="Times New Roman" pitchFamily="18" charset="0"/>
                        </a:rPr>
                        <a:t>%</a:t>
                      </a:r>
                      <a:endParaRPr lang="zh-TW" altLang="en-US" sz="20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endParaRPr lang="zh-TW" altLang="en-US"/>
                    </a:p>
                  </a:txBody>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TW" altLang="en-US" sz="1800" b="1" u="none" strike="noStrike" kern="1200" dirty="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pPr algn="ctr" fontAlgn="ctr"/>
                      <a:endParaRPr lang="en-US" altLang="zh-TW" sz="1800" b="1" u="none" strike="noStrike" kern="1200" dirty="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4563.3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146,024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2"/>
                  </a:ext>
                </a:extLst>
              </a:tr>
            </a:tbl>
          </a:graphicData>
        </a:graphic>
      </p:graphicFrame>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81</a:t>
            </a:fld>
            <a:endParaRPr lang="zh-TW" altLang="en-US" dirty="0">
              <a:solidFill>
                <a:prstClr val="black">
                  <a:tint val="75000"/>
                </a:prstClr>
              </a:solidFill>
            </a:endParaRPr>
          </a:p>
        </p:txBody>
      </p:sp>
      <p:sp>
        <p:nvSpPr>
          <p:cNvPr id="6" name="內容版面配置區 2"/>
          <p:cNvSpPr txBox="1">
            <a:spLocks/>
          </p:cNvSpPr>
          <p:nvPr/>
        </p:nvSpPr>
        <p:spPr>
          <a:xfrm>
            <a:off x="2027416" y="0"/>
            <a:ext cx="5058215" cy="851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spcBef>
                <a:spcPts val="0"/>
              </a:spcBef>
              <a:buFont typeface="Arial" panose="020B0604020202020204" pitchFamily="34" charset="0"/>
              <a:buNone/>
            </a:pPr>
            <a:r>
              <a:rPr lang="zh-TW" altLang="en-US" sz="2000" b="1" kern="100" dirty="0">
                <a:solidFill>
                  <a:srgbClr val="0000FF"/>
                </a:solidFill>
                <a:latin typeface="Times New Roman" pitchFamily="18" charset="0"/>
                <a:ea typeface="標楷體"/>
                <a:cs typeface="Times New Roman" pitchFamily="18" charset="0"/>
              </a:rPr>
              <a:t>  </a:t>
            </a:r>
            <a:r>
              <a:rPr lang="en-US" altLang="zh-TW" sz="2000" b="1" kern="100" dirty="0">
                <a:solidFill>
                  <a:srgbClr val="0000FF"/>
                </a:solidFill>
                <a:latin typeface="Times New Roman" pitchFamily="18" charset="0"/>
                <a:ea typeface="標楷體"/>
                <a:cs typeface="Times New Roman" pitchFamily="18" charset="0"/>
              </a:rPr>
              <a:t>2.UTP</a:t>
            </a:r>
            <a:r>
              <a:rPr lang="zh-TW" altLang="en-US" sz="2000" b="1" kern="100" dirty="0">
                <a:solidFill>
                  <a:srgbClr val="0000FF"/>
                </a:solidFill>
                <a:latin typeface="Times New Roman" pitchFamily="18" charset="0"/>
                <a:ea typeface="標楷體"/>
                <a:cs typeface="Times New Roman" pitchFamily="18" charset="0"/>
              </a:rPr>
              <a:t>圓頂力霸塑膠型溫室新舊標準比較</a:t>
            </a:r>
            <a:endParaRPr lang="en-US" altLang="zh-TW" sz="2000" b="1" kern="100" dirty="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2188447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286000" y="83657"/>
            <a:ext cx="7911054" cy="5266558"/>
          </a:xfrm>
        </p:spPr>
        <p:txBody>
          <a:bodyPr>
            <a:normAutofit/>
          </a:bodyPr>
          <a:lstStyle/>
          <a:p>
            <a:pPr marL="182563" indent="-182563">
              <a:lnSpc>
                <a:spcPct val="100000"/>
              </a:lnSpc>
              <a:spcBef>
                <a:spcPts val="600"/>
              </a:spcBef>
              <a:buNone/>
            </a:pPr>
            <a:r>
              <a:rPr lang="en-US" altLang="zh-TW" sz="2000" b="1" dirty="0">
                <a:latin typeface="Times New Roman" pitchFamily="18" charset="0"/>
                <a:ea typeface="標楷體" panose="03000509000000000000" pitchFamily="65" charset="-120"/>
                <a:cs typeface="Times New Roman" pitchFamily="18" charset="0"/>
              </a:rPr>
              <a:t>(</a:t>
            </a:r>
            <a:r>
              <a:rPr lang="zh-TW" altLang="en-US" sz="2000" b="1" dirty="0">
                <a:latin typeface="Times New Roman" pitchFamily="18" charset="0"/>
                <a:ea typeface="標楷體" panose="03000509000000000000" pitchFamily="65" charset="-120"/>
                <a:cs typeface="Times New Roman" pitchFamily="18" charset="0"/>
              </a:rPr>
              <a:t>二</a:t>
            </a:r>
            <a:r>
              <a:rPr lang="en-US" altLang="zh-TW" sz="2000" b="1" dirty="0">
                <a:latin typeface="Times New Roman" pitchFamily="18" charset="0"/>
                <a:ea typeface="標楷體" panose="03000509000000000000" pitchFamily="65" charset="-120"/>
                <a:cs typeface="Times New Roman" pitchFamily="18" charset="0"/>
              </a:rPr>
              <a:t>)</a:t>
            </a:r>
            <a:r>
              <a:rPr lang="zh-TW" altLang="en-US" sz="2000" b="1" dirty="0">
                <a:latin typeface="Times New Roman" pitchFamily="18" charset="0"/>
                <a:ea typeface="標楷體" panose="03000509000000000000" pitchFamily="65" charset="-120"/>
                <a:cs typeface="Times New Roman" pitchFamily="18" charset="0"/>
              </a:rPr>
              <a:t> 溫室結構材料輕量化設計</a:t>
            </a:r>
            <a:r>
              <a:rPr lang="en-US" altLang="zh-TW" sz="2000" b="1" dirty="0">
                <a:latin typeface="Times New Roman" pitchFamily="18" charset="0"/>
                <a:ea typeface="標楷體" panose="03000509000000000000" pitchFamily="65" charset="-120"/>
                <a:cs typeface="Times New Roman" pitchFamily="18" charset="0"/>
              </a:rPr>
              <a:t>：</a:t>
            </a:r>
          </a:p>
        </p:txBody>
      </p:sp>
      <p:graphicFrame>
        <p:nvGraphicFramePr>
          <p:cNvPr id="6" name="表格 5"/>
          <p:cNvGraphicFramePr>
            <a:graphicFrameLocks noGrp="1"/>
          </p:cNvGraphicFramePr>
          <p:nvPr>
            <p:extLst/>
          </p:nvPr>
        </p:nvGraphicFramePr>
        <p:xfrm>
          <a:off x="478301" y="1049308"/>
          <a:ext cx="8440614" cy="5187853"/>
        </p:xfrm>
        <a:graphic>
          <a:graphicData uri="http://schemas.openxmlformats.org/drawingml/2006/table">
            <a:tbl>
              <a:tblPr firstRow="1" bandRow="1">
                <a:tableStyleId>{5C22544A-7EE6-4342-B048-85BDC9FD1C3A}</a:tableStyleId>
              </a:tblPr>
              <a:tblGrid>
                <a:gridCol w="2053883">
                  <a:extLst>
                    <a:ext uri="{9D8B030D-6E8A-4147-A177-3AD203B41FA5}">
                      <a16:colId xmlns:a16="http://schemas.microsoft.com/office/drawing/2014/main" val="20000"/>
                    </a:ext>
                  </a:extLst>
                </a:gridCol>
                <a:gridCol w="1378633">
                  <a:extLst>
                    <a:ext uri="{9D8B030D-6E8A-4147-A177-3AD203B41FA5}">
                      <a16:colId xmlns:a16="http://schemas.microsoft.com/office/drawing/2014/main" val="20001"/>
                    </a:ext>
                  </a:extLst>
                </a:gridCol>
                <a:gridCol w="1195754">
                  <a:extLst>
                    <a:ext uri="{9D8B030D-6E8A-4147-A177-3AD203B41FA5}">
                      <a16:colId xmlns:a16="http://schemas.microsoft.com/office/drawing/2014/main" val="20002"/>
                    </a:ext>
                  </a:extLst>
                </a:gridCol>
                <a:gridCol w="1266093">
                  <a:extLst>
                    <a:ext uri="{9D8B030D-6E8A-4147-A177-3AD203B41FA5}">
                      <a16:colId xmlns:a16="http://schemas.microsoft.com/office/drawing/2014/main" val="20003"/>
                    </a:ext>
                  </a:extLst>
                </a:gridCol>
                <a:gridCol w="1266092">
                  <a:extLst>
                    <a:ext uri="{9D8B030D-6E8A-4147-A177-3AD203B41FA5}">
                      <a16:colId xmlns:a16="http://schemas.microsoft.com/office/drawing/2014/main" val="20004"/>
                    </a:ext>
                  </a:extLst>
                </a:gridCol>
                <a:gridCol w="1280159">
                  <a:extLst>
                    <a:ext uri="{9D8B030D-6E8A-4147-A177-3AD203B41FA5}">
                      <a16:colId xmlns:a16="http://schemas.microsoft.com/office/drawing/2014/main" val="20005"/>
                    </a:ext>
                  </a:extLst>
                </a:gridCol>
              </a:tblGrid>
              <a:tr h="390089">
                <a:tc>
                  <a:txBody>
                    <a:bodyPr/>
                    <a:lstStyle/>
                    <a:p>
                      <a:pPr algn="ctr"/>
                      <a:r>
                        <a:rPr lang="zh-TW" altLang="en-US" sz="1800" b="0" dirty="0">
                          <a:solidFill>
                            <a:schemeClr val="tx1"/>
                          </a:solidFill>
                          <a:latin typeface="Times New Roman" pitchFamily="18" charset="0"/>
                          <a:ea typeface="標楷體" pitchFamily="65" charset="-120"/>
                          <a:cs typeface="Times New Roman" pitchFamily="18" charset="0"/>
                        </a:rPr>
                        <a:t>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0" dirty="0">
                          <a:solidFill>
                            <a:schemeClr val="tx1"/>
                          </a:solidFill>
                          <a:latin typeface="Times New Roman" pitchFamily="18" charset="0"/>
                          <a:ea typeface="標楷體" pitchFamily="65" charset="-120"/>
                          <a:cs typeface="Times New Roman" pitchFamily="18" charset="0"/>
                        </a:rPr>
                        <a:t>1</a:t>
                      </a:r>
                      <a:endParaRPr lang="zh-TW" altLang="en-US" sz="18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kern="1200" dirty="0">
                          <a:solidFill>
                            <a:schemeClr val="tx1"/>
                          </a:solidFill>
                          <a:latin typeface="Times New Roman" pitchFamily="18" charset="0"/>
                          <a:ea typeface="標楷體" pitchFamily="65" charset="-120"/>
                          <a:cs typeface="Times New Roman"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kern="1200" dirty="0">
                          <a:solidFill>
                            <a:schemeClr val="tx1"/>
                          </a:solidFill>
                          <a:latin typeface="Times New Roman" pitchFamily="18" charset="0"/>
                          <a:ea typeface="標楷體" pitchFamily="65" charset="-120"/>
                          <a:cs typeface="Times New Roman"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itchFamily="65" charset="-120"/>
                          <a:cs typeface="Times New Roman"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kern="1200" dirty="0">
                          <a:solidFill>
                            <a:schemeClr val="tx1"/>
                          </a:solidFill>
                          <a:latin typeface="Times New Roman" pitchFamily="18" charset="0"/>
                          <a:ea typeface="標楷體" pitchFamily="65" charset="-120"/>
                          <a:cs typeface="Times New Roman"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extLst>
                  <a:ext uri="{0D108BD9-81ED-4DB2-BD59-A6C34878D82A}">
                    <a16:rowId xmlns:a16="http://schemas.microsoft.com/office/drawing/2014/main" val="10000"/>
                  </a:ext>
                </a:extLst>
              </a:tr>
              <a:tr h="390089">
                <a:tc>
                  <a:txBody>
                    <a:bodyPr/>
                    <a:lstStyle/>
                    <a:p>
                      <a:pPr algn="ctr"/>
                      <a:r>
                        <a:rPr lang="zh-TW" altLang="en-US" sz="1800" b="0" dirty="0">
                          <a:solidFill>
                            <a:schemeClr val="tx1"/>
                          </a:solidFill>
                          <a:latin typeface="Times New Roman" pitchFamily="18" charset="0"/>
                          <a:ea typeface="標楷體" pitchFamily="65" charset="-120"/>
                          <a:cs typeface="Times New Roman" pitchFamily="18" charset="0"/>
                        </a:rPr>
                        <a:t>構件名稱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800" b="0" dirty="0">
                          <a:solidFill>
                            <a:schemeClr val="tx1"/>
                          </a:solidFill>
                          <a:latin typeface="Times New Roman" pitchFamily="18" charset="0"/>
                          <a:ea typeface="標楷體" pitchFamily="65" charset="-120"/>
                          <a:cs typeface="Times New Roman" pitchFamily="18" charset="0"/>
                        </a:rPr>
                        <a:t>主立柱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dirty="0">
                          <a:solidFill>
                            <a:schemeClr val="tx1"/>
                          </a:solidFill>
                          <a:latin typeface="Times New Roman" pitchFamily="18" charset="0"/>
                          <a:ea typeface="標楷體" pitchFamily="65" charset="-120"/>
                          <a:cs typeface="Times New Roman" pitchFamily="18" charset="0"/>
                        </a:rPr>
                        <a:t>副立柱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dirty="0">
                          <a:solidFill>
                            <a:schemeClr val="tx1"/>
                          </a:solidFill>
                          <a:latin typeface="Times New Roman" pitchFamily="18" charset="0"/>
                          <a:ea typeface="標楷體" pitchFamily="65" charset="-120"/>
                          <a:cs typeface="Times New Roman" pitchFamily="18" charset="0"/>
                        </a:rPr>
                        <a:t>力霸樑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水槽樑</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dirty="0">
                          <a:solidFill>
                            <a:schemeClr val="tx1"/>
                          </a:solidFill>
                          <a:latin typeface="Times New Roman" pitchFamily="18" charset="0"/>
                          <a:ea typeface="標楷體" pitchFamily="65" charset="-120"/>
                          <a:cs typeface="Times New Roman" pitchFamily="18" charset="0"/>
                        </a:rPr>
                        <a:t>C</a:t>
                      </a:r>
                      <a:r>
                        <a:rPr lang="zh-TW" altLang="en-US" sz="1800" b="0" dirty="0">
                          <a:solidFill>
                            <a:schemeClr val="tx1"/>
                          </a:solidFill>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3119">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斷面尺寸</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0" dirty="0">
                          <a:solidFill>
                            <a:schemeClr val="tx1"/>
                          </a:solidFill>
                          <a:latin typeface="Times New Roman" pitchFamily="18" charset="0"/>
                          <a:ea typeface="標楷體" pitchFamily="65" charset="-120"/>
                          <a:cs typeface="Times New Roman" pitchFamily="18" charset="0"/>
                        </a:rPr>
                        <a:t>2</a:t>
                      </a:r>
                      <a:r>
                        <a:rPr lang="zh-TW" altLang="en-US" sz="1800" b="0" dirty="0">
                          <a:solidFill>
                            <a:schemeClr val="tx1"/>
                          </a:solidFill>
                          <a:latin typeface="Times New Roman" pitchFamily="18" charset="0"/>
                          <a:ea typeface="標楷體" pitchFamily="65" charset="-120"/>
                          <a:cs typeface="Times New Roman" pitchFamily="18" charset="0"/>
                        </a:rPr>
                        <a:t>□□</a:t>
                      </a:r>
                      <a:r>
                        <a:rPr lang="en-US" altLang="zh-TW" sz="1800" b="0" dirty="0">
                          <a:solidFill>
                            <a:schemeClr val="tx1"/>
                          </a:solidFill>
                          <a:latin typeface="Times New Roman" pitchFamily="18" charset="0"/>
                          <a:ea typeface="標楷體" pitchFamily="65" charset="-120"/>
                          <a:cs typeface="Times New Roman" pitchFamily="18" charset="0"/>
                        </a:rPr>
                        <a:t>60x60</a:t>
                      </a:r>
                      <a:endParaRPr lang="zh-TW" altLang="en-US" sz="18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dirty="0">
                          <a:solidFill>
                            <a:schemeClr val="tx1"/>
                          </a:solidFill>
                          <a:latin typeface="Times New Roman" pitchFamily="18" charset="0"/>
                          <a:ea typeface="標楷體" pitchFamily="65" charset="-120"/>
                          <a:cs typeface="Times New Roman" pitchFamily="18" charset="0"/>
                        </a:rPr>
                        <a:t>□</a:t>
                      </a:r>
                      <a:r>
                        <a:rPr lang="en-US" altLang="zh-TW" sz="1800" b="0" dirty="0">
                          <a:solidFill>
                            <a:schemeClr val="tx1"/>
                          </a:solidFill>
                          <a:latin typeface="Times New Roman" pitchFamily="18" charset="0"/>
                          <a:ea typeface="標楷體" pitchFamily="65" charset="-120"/>
                          <a:cs typeface="Times New Roman" pitchFamily="18" charset="0"/>
                        </a:rPr>
                        <a:t>60x60</a:t>
                      </a:r>
                      <a:endParaRPr lang="zh-TW" altLang="en-US" sz="18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□60x30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dirty="0">
                          <a:solidFill>
                            <a:schemeClr val="tx1"/>
                          </a:solidFill>
                          <a:latin typeface="Times New Roman" pitchFamily="18" charset="0"/>
                          <a:ea typeface="標楷體" pitchFamily="65" charset="-120"/>
                          <a:cs typeface="Times New Roman" pitchFamily="18" charset="0"/>
                        </a:rPr>
                        <a:t>2</a:t>
                      </a:r>
                      <a:r>
                        <a:rPr lang="zh-TW" altLang="en-US" sz="1800" b="0" dirty="0">
                          <a:solidFill>
                            <a:schemeClr val="tx1"/>
                          </a:solidFill>
                          <a:latin typeface="Times New Roman" pitchFamily="18" charset="0"/>
                          <a:ea typeface="標楷體" pitchFamily="65" charset="-120"/>
                          <a:cs typeface="Times New Roman" pitchFamily="18" charset="0"/>
                        </a:rPr>
                        <a:t>□□</a:t>
                      </a:r>
                      <a:r>
                        <a:rPr lang="en-US" altLang="zh-TW" sz="1800" b="0" dirty="0">
                          <a:solidFill>
                            <a:schemeClr val="tx1"/>
                          </a:solidFill>
                          <a:latin typeface="Times New Roman" pitchFamily="18" charset="0"/>
                          <a:ea typeface="標楷體" pitchFamily="65" charset="-120"/>
                          <a:cs typeface="Times New Roman" pitchFamily="18" charset="0"/>
                        </a:rPr>
                        <a:t>50x50</a:t>
                      </a:r>
                      <a:endParaRPr lang="zh-TW" altLang="en-US" sz="1800" b="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C</a:t>
                      </a:r>
                      <a:r>
                        <a:rPr lang="zh-TW" altLang="en-US" sz="1800" b="0" kern="1200" dirty="0">
                          <a:solidFill>
                            <a:schemeClr val="tx1"/>
                          </a:solidFill>
                          <a:latin typeface="Times New Roman" pitchFamily="18" charset="0"/>
                          <a:ea typeface="標楷體" panose="03000509000000000000" pitchFamily="65" charset="-120"/>
                          <a:cs typeface="Times New Roman" pitchFamily="18" charset="0"/>
                        </a:rPr>
                        <a:t> </a:t>
                      </a: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0089">
                <a:tc>
                  <a:txBody>
                    <a:bodyPr/>
                    <a:lstStyle/>
                    <a:p>
                      <a:pPr algn="ctr" fontAlgn="ctr"/>
                      <a:r>
                        <a:rPr lang="zh-TW" altLang="en-US" sz="1800" b="1" kern="1200" dirty="0">
                          <a:solidFill>
                            <a:srgbClr val="FF0000"/>
                          </a:solidFill>
                          <a:latin typeface="Times New Roman" pitchFamily="18" charset="0"/>
                          <a:ea typeface="標楷體" pitchFamily="65" charset="-120"/>
                          <a:cs typeface="Times New Roman" pitchFamily="18" charset="0"/>
                        </a:rPr>
                        <a:t>厚度</a:t>
                      </a:r>
                      <a:r>
                        <a:rPr lang="en-US" altLang="zh-TW" sz="1800" b="1" kern="1200" dirty="0">
                          <a:solidFill>
                            <a:srgbClr val="FF0000"/>
                          </a:solidFill>
                          <a:latin typeface="Times New Roman" pitchFamily="18" charset="0"/>
                          <a:ea typeface="標楷體" pitchFamily="65" charset="-120"/>
                          <a:cs typeface="Times New Roman" pitchFamily="18" charset="0"/>
                        </a:rPr>
                        <a:t>(mm)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en-US" altLang="zh-TW" sz="1800" b="1" kern="1200" dirty="0">
                          <a:solidFill>
                            <a:srgbClr val="FF0000"/>
                          </a:solidFill>
                          <a:latin typeface="Times New Roman" pitchFamily="18" charset="0"/>
                          <a:ea typeface="標楷體" panose="03000509000000000000" pitchFamily="65" charset="-120"/>
                          <a:cs typeface="Times New Roman" pitchFamily="18" charset="0"/>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anose="03000509000000000000" pitchFamily="65" charset="-120"/>
                          <a:cs typeface="Times New Roman" pitchFamily="18" charset="0"/>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anose="03000509000000000000" pitchFamily="65" charset="-12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a:solidFill>
                            <a:srgbClr val="FF0000"/>
                          </a:solidFill>
                          <a:latin typeface="Times New Roman" pitchFamily="18" charset="0"/>
                          <a:ea typeface="標楷體" panose="03000509000000000000" pitchFamily="65" charset="-12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anose="03000509000000000000" pitchFamily="65" charset="-120"/>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6384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itchFamily="65" charset="-120"/>
                          <a:cs typeface="Times New Roman" pitchFamily="18" charset="0"/>
                        </a:rPr>
                        <a:t>型式</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008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itchFamily="65" charset="-120"/>
                          <a:cs typeface="Times New Roman" pitchFamily="18" charset="0"/>
                        </a:rPr>
                        <a:t>原材質</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anose="03000509000000000000" pitchFamily="65" charset="-120"/>
                          <a:cs typeface="Times New Roman" pitchFamily="18" charset="0"/>
                        </a:rPr>
                        <a:t>鍍鋅鋼</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anose="03000509000000000000" pitchFamily="65" charset="-120"/>
                          <a:cs typeface="Times New Roman" pitchFamily="18" charset="0"/>
                        </a:rPr>
                        <a:t>鍍鋅鋼</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anose="03000509000000000000" pitchFamily="65" charset="-120"/>
                          <a:cs typeface="Times New Roman" pitchFamily="18" charset="0"/>
                        </a:rPr>
                        <a:t>鍍鋅鋼</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anose="03000509000000000000" pitchFamily="65" charset="-120"/>
                          <a:cs typeface="Times New Roman" pitchFamily="18" charset="0"/>
                        </a:rPr>
                        <a:t>鍍鋅鋼</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anose="03000509000000000000" pitchFamily="65" charset="-120"/>
                          <a:cs typeface="Times New Roman" pitchFamily="18" charset="0"/>
                        </a:rPr>
                        <a:t>鍍鋅鋼</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9008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itchFamily="65" charset="-120"/>
                          <a:cs typeface="Times New Roman" pitchFamily="18" charset="0"/>
                        </a:rPr>
                        <a:t>重量</a:t>
                      </a:r>
                      <a:r>
                        <a:rPr lang="en-US" altLang="zh-TW" sz="1800" b="0" kern="1200" dirty="0">
                          <a:solidFill>
                            <a:schemeClr val="tx1"/>
                          </a:solidFill>
                          <a:latin typeface="Times New Roman" pitchFamily="18" charset="0"/>
                          <a:ea typeface="標楷體" pitchFamily="65" charset="-120"/>
                          <a:cs typeface="Times New Roman" pitchFamily="18" charset="0"/>
                        </a:rPr>
                        <a:t>(kg/m)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11.4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itchFamily="65" charset="-120"/>
                          <a:cs typeface="Times New Roman" pitchFamily="18" charset="0"/>
                        </a:rPr>
                        <a:t>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9008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itchFamily="65" charset="-120"/>
                          <a:cs typeface="Times New Roman" pitchFamily="18" charset="0"/>
                        </a:rPr>
                        <a:t>輕量化斷面尺寸</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□120x60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□60x60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□80x40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□100x50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C 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9008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kern="1200" dirty="0">
                          <a:solidFill>
                            <a:srgbClr val="FF0000"/>
                          </a:solidFill>
                          <a:latin typeface="Times New Roman" pitchFamily="18" charset="0"/>
                          <a:ea typeface="標楷體" pitchFamily="65" charset="-120"/>
                          <a:cs typeface="Times New Roman" pitchFamily="18" charset="0"/>
                        </a:rPr>
                        <a:t>輕量化厚度</a:t>
                      </a:r>
                      <a:r>
                        <a:rPr lang="en-US" altLang="zh-TW" sz="1800" b="1" kern="1200" dirty="0">
                          <a:solidFill>
                            <a:srgbClr val="FF0000"/>
                          </a:solidFill>
                          <a:latin typeface="Times New Roman" pitchFamily="18" charset="0"/>
                          <a:ea typeface="標楷體" pitchFamily="65" charset="-120"/>
                          <a:cs typeface="Times New Roman" pitchFamily="18" charset="0"/>
                        </a:rPr>
                        <a:t>(mm)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rgbClr val="FF0000"/>
                          </a:solidFill>
                          <a:latin typeface="Times New Roman" pitchFamily="18" charset="0"/>
                          <a:ea typeface="標楷體" pitchFamily="65" charset="-120"/>
                          <a:cs typeface="Times New Roman" pitchFamily="18"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rgbClr val="FF0000"/>
                          </a:solidFill>
                          <a:latin typeface="Times New Roman" pitchFamily="18" charset="0"/>
                          <a:ea typeface="標楷體" pitchFamily="65" charset="-120"/>
                          <a:cs typeface="Times New Roman" pitchFamily="18"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a:solidFill>
                            <a:srgbClr val="FF0000"/>
                          </a:solidFill>
                          <a:latin typeface="Times New Roman" pitchFamily="18" charset="0"/>
                          <a:ea typeface="標楷體" pitchFamily="65" charset="-12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a:solidFill>
                            <a:srgbClr val="FF0000"/>
                          </a:solidFill>
                          <a:latin typeface="Times New Roman" pitchFamily="18" charset="0"/>
                          <a:ea typeface="標楷體" pitchFamily="65" charset="-120"/>
                          <a:cs typeface="Times New Roman"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90089">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輕量化材質</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itchFamily="65" charset="-120"/>
                          <a:cs typeface="Times New Roman" pitchFamily="18" charset="0"/>
                        </a:rPr>
                        <a:t>JSC 980Y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itchFamily="65" charset="-120"/>
                          <a:cs typeface="Times New Roman" pitchFamily="18" charset="0"/>
                        </a:rPr>
                        <a:t>JSC 980Y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itchFamily="65" charset="-120"/>
                          <a:cs typeface="Times New Roman" pitchFamily="18" charset="0"/>
                        </a:rPr>
                        <a:t>JSC 980Y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itchFamily="65" charset="-120"/>
                          <a:cs typeface="Times New Roman" pitchFamily="18" charset="0"/>
                        </a:rPr>
                        <a:t>JSC 980Y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itchFamily="65" charset="-120"/>
                          <a:cs typeface="Times New Roman" pitchFamily="18" charset="0"/>
                        </a:rPr>
                        <a:t>JSC 590R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9008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itchFamily="65" charset="-120"/>
                          <a:cs typeface="Times New Roman" pitchFamily="18" charset="0"/>
                        </a:rPr>
                        <a:t>輕量化重量</a:t>
                      </a:r>
                      <a:r>
                        <a:rPr lang="en-US" altLang="zh-TW" sz="1800" b="0" kern="1200" dirty="0">
                          <a:solidFill>
                            <a:schemeClr val="tx1"/>
                          </a:solidFill>
                          <a:latin typeface="Times New Roman" pitchFamily="18" charset="0"/>
                          <a:ea typeface="標楷體" pitchFamily="65" charset="-120"/>
                          <a:cs typeface="Times New Roman" pitchFamily="18" charset="0"/>
                        </a:rPr>
                        <a:t>(kg/m)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0" dirty="0">
                          <a:solidFill>
                            <a:schemeClr val="tx1"/>
                          </a:solidFill>
                          <a:latin typeface="Times New Roman" pitchFamily="18" charset="0"/>
                          <a:ea typeface="標楷體" pitchFamily="65" charset="-120"/>
                          <a:cs typeface="Times New Roman" pitchFamily="18" charset="0"/>
                        </a:rPr>
                        <a:t>3.37</a:t>
                      </a:r>
                      <a:endParaRPr lang="zh-TW" altLang="en-US" sz="18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itchFamily="65" charset="-12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90089">
                <a:tc>
                  <a:txBody>
                    <a:bodyPr/>
                    <a:lstStyle/>
                    <a:p>
                      <a:pPr algn="ctr"/>
                      <a:r>
                        <a:rPr lang="zh-TW" altLang="en-US" sz="1800" b="1" dirty="0">
                          <a:solidFill>
                            <a:srgbClr val="FF0000"/>
                          </a:solidFill>
                          <a:latin typeface="Times New Roman" pitchFamily="18" charset="0"/>
                          <a:ea typeface="標楷體" pitchFamily="65" charset="-120"/>
                          <a:cs typeface="Times New Roman" pitchFamily="18" charset="0"/>
                        </a:rPr>
                        <a:t>設計輕量化</a:t>
                      </a:r>
                      <a:r>
                        <a:rPr lang="en-US" altLang="zh-TW" sz="1800" b="1" dirty="0">
                          <a:solidFill>
                            <a:srgbClr val="FF0000"/>
                          </a:solidFill>
                          <a:latin typeface="Times New Roman" pitchFamily="18" charset="0"/>
                          <a:ea typeface="標楷體" pitchFamily="65" charset="-120"/>
                          <a:cs typeface="Times New Roman" pitchFamily="18" charset="0"/>
                        </a:rPr>
                        <a:t>(%)</a:t>
                      </a:r>
                      <a:endParaRPr lang="zh-TW" altLang="en-US" sz="1800"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1" dirty="0">
                          <a:solidFill>
                            <a:srgbClr val="FF0000"/>
                          </a:solidFill>
                          <a:latin typeface="Times New Roman" pitchFamily="18" charset="0"/>
                          <a:ea typeface="標楷體" pitchFamily="65" charset="-120"/>
                          <a:cs typeface="Times New Roman" pitchFamily="18" charset="0"/>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anose="03000509000000000000" pitchFamily="65" charset="-120"/>
                          <a:cs typeface="Times New Roman" pitchFamily="18" charset="0"/>
                        </a:rPr>
                        <a:t>-46%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dirty="0">
                          <a:solidFill>
                            <a:srgbClr val="FF0000"/>
                          </a:solidFill>
                          <a:latin typeface="Times New Roman" pitchFamily="18" charset="0"/>
                          <a:ea typeface="標楷體" pitchFamily="65" charset="-120"/>
                          <a:cs typeface="Times New Roman" pitchFamily="18" charset="0"/>
                        </a:rPr>
                        <a:t>-70%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967" y="2784345"/>
            <a:ext cx="364014" cy="70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7291" y="2903920"/>
            <a:ext cx="472708" cy="46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0219" y="2840028"/>
            <a:ext cx="315850" cy="582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9570" y="2808376"/>
            <a:ext cx="352278" cy="68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78156" y="2838920"/>
            <a:ext cx="383423" cy="626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82</a:t>
            </a:fld>
            <a:endParaRPr lang="zh-TW" altLang="en-US" dirty="0">
              <a:solidFill>
                <a:prstClr val="black">
                  <a:tint val="75000"/>
                </a:prstClr>
              </a:solidFill>
            </a:endParaRPr>
          </a:p>
        </p:txBody>
      </p:sp>
      <p:sp>
        <p:nvSpPr>
          <p:cNvPr id="4" name="矩形 3"/>
          <p:cNvSpPr/>
          <p:nvPr/>
        </p:nvSpPr>
        <p:spPr>
          <a:xfrm>
            <a:off x="1512274" y="520576"/>
            <a:ext cx="5830358" cy="400110"/>
          </a:xfrm>
          <a:prstGeom prst="rect">
            <a:avLst/>
          </a:prstGeom>
        </p:spPr>
        <p:txBody>
          <a:bodyPr wrap="square">
            <a:spAutoFit/>
          </a:bodyPr>
          <a:lstStyle/>
          <a:p>
            <a:pPr marL="182563" indent="-182563">
              <a:spcBef>
                <a:spcPts val="600"/>
              </a:spcBef>
            </a:pPr>
            <a:r>
              <a:rPr lang="en-US" altLang="zh-TW" sz="2000" b="1" kern="100" dirty="0">
                <a:solidFill>
                  <a:srgbClr val="0000FF"/>
                </a:solidFill>
                <a:latin typeface="Times New Roman" pitchFamily="18" charset="0"/>
                <a:ea typeface="標楷體"/>
                <a:cs typeface="Times New Roman" pitchFamily="18" charset="0"/>
              </a:rPr>
              <a:t>1.UTP</a:t>
            </a:r>
            <a:r>
              <a:rPr lang="zh-TW" altLang="en-US" sz="2000" b="1" kern="100" dirty="0">
                <a:solidFill>
                  <a:srgbClr val="0000FF"/>
                </a:solidFill>
                <a:latin typeface="Times New Roman" pitchFamily="18" charset="0"/>
                <a:ea typeface="標楷體"/>
                <a:cs typeface="Times New Roman" pitchFamily="18" charset="0"/>
              </a:rPr>
              <a:t>圓頂力霸塑膠型溫室結構材料輕量化分析</a:t>
            </a:r>
            <a:endParaRPr lang="en-US" altLang="zh-TW" sz="2000" b="1" kern="100" dirty="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3220446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495" y="1425323"/>
            <a:ext cx="513397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079495" y="6042777"/>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圓頂力霸塑膠型溫室</a:t>
            </a:r>
            <a:endParaRPr lang="zh-TW" altLang="en-US" dirty="0">
              <a:solidFill>
                <a:prstClr val="black"/>
              </a:solidFill>
            </a:endParaRPr>
          </a:p>
        </p:txBody>
      </p:sp>
      <p:sp>
        <p:nvSpPr>
          <p:cNvPr id="5" name="矩形 4"/>
          <p:cNvSpPr/>
          <p:nvPr/>
        </p:nvSpPr>
        <p:spPr>
          <a:xfrm>
            <a:off x="28853" y="1309873"/>
            <a:ext cx="2347660" cy="923330"/>
          </a:xfrm>
          <a:prstGeom prst="rect">
            <a:avLst/>
          </a:prstGeom>
        </p:spPr>
        <p:txBody>
          <a:bodyPr wrap="square">
            <a:spAutoFit/>
          </a:bodyPr>
          <a:lstStyle/>
          <a:p>
            <a:pPr algn="ctr"/>
            <a:r>
              <a:rPr lang="zh-TW" altLang="en-US" dirty="0">
                <a:solidFill>
                  <a:srgbClr val="FF0000"/>
                </a:solidFill>
                <a:latin typeface="Times New Roman" pitchFamily="18" charset="0"/>
                <a:ea typeface="標楷體" pitchFamily="65" charset="-120"/>
                <a:cs typeface="Times New Roman" pitchFamily="18" charset="0"/>
              </a:rPr>
              <a:t>主立柱</a:t>
            </a:r>
            <a:endParaRPr lang="en-US" altLang="zh-TW" dirty="0">
              <a:solidFill>
                <a:srgbClr val="FF0000"/>
              </a:solidFill>
              <a:latin typeface="Times New Roman" pitchFamily="18" charset="0"/>
              <a:ea typeface="標楷體" pitchFamily="65" charset="-120"/>
              <a:cs typeface="Times New Roman" pitchFamily="18" charset="0"/>
            </a:endParaRPr>
          </a:p>
          <a:p>
            <a:pPr algn="ctr"/>
            <a:r>
              <a:rPr lang="en-US" altLang="zh-TW" dirty="0">
                <a:solidFill>
                  <a:prstClr val="black"/>
                </a:solidFill>
                <a:latin typeface="Times New Roman" pitchFamily="18" charset="0"/>
                <a:ea typeface="標楷體" pitchFamily="65" charset="-120"/>
                <a:cs typeface="Times New Roman" pitchFamily="18" charset="0"/>
              </a:rPr>
              <a:t>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60x60</a:t>
            </a:r>
          </a:p>
          <a:p>
            <a:pPr algn="ctr"/>
            <a:r>
              <a:rPr lang="en-US" altLang="zh-TW" kern="100" dirty="0">
                <a:solidFill>
                  <a:srgbClr val="0000FF"/>
                </a:solidFill>
                <a:latin typeface="Times New Roman" pitchFamily="18" charset="0"/>
                <a:ea typeface="標楷體"/>
                <a:cs typeface="Times New Roman" pitchFamily="18" charset="0"/>
              </a:rPr>
              <a:t>【SS400→ JSC980Y】</a:t>
            </a:r>
            <a:endParaRPr lang="zh-TW" altLang="en-US" kern="100" dirty="0">
              <a:solidFill>
                <a:srgbClr val="0000FF"/>
              </a:solidFill>
              <a:latin typeface="Times New Roman" pitchFamily="18" charset="0"/>
              <a:ea typeface="標楷體"/>
              <a:cs typeface="Times New Roman" pitchFamily="18" charset="0"/>
            </a:endParaRPr>
          </a:p>
        </p:txBody>
      </p:sp>
      <p:sp>
        <p:nvSpPr>
          <p:cNvPr id="7" name="矩形 6"/>
          <p:cNvSpPr/>
          <p:nvPr/>
        </p:nvSpPr>
        <p:spPr>
          <a:xfrm>
            <a:off x="-30971" y="2660582"/>
            <a:ext cx="2471574" cy="923330"/>
          </a:xfrm>
          <a:prstGeom prst="rect">
            <a:avLst/>
          </a:prstGeom>
        </p:spPr>
        <p:txBody>
          <a:bodyPr wrap="none">
            <a:spAutoFit/>
          </a:bodyPr>
          <a:lstStyle/>
          <a:p>
            <a:pPr algn="ctr"/>
            <a:r>
              <a:rPr lang="zh-TW" altLang="en-US" dirty="0">
                <a:solidFill>
                  <a:srgbClr val="FF0000"/>
                </a:solidFill>
                <a:latin typeface="Times New Roman" pitchFamily="18" charset="0"/>
                <a:ea typeface="標楷體" pitchFamily="65" charset="-120"/>
                <a:cs typeface="Times New Roman" pitchFamily="18" charset="0"/>
              </a:rPr>
              <a:t>副立柱</a:t>
            </a:r>
            <a:endParaRPr lang="en-US" altLang="zh-TW" dirty="0">
              <a:solidFill>
                <a:srgbClr val="FF0000"/>
              </a:solidFill>
              <a:latin typeface="Times New Roman" pitchFamily="18" charset="0"/>
              <a:ea typeface="標楷體" pitchFamily="65" charset="-120"/>
              <a:cs typeface="Times New Roman" pitchFamily="18" charset="0"/>
            </a:endParaRPr>
          </a:p>
          <a:p>
            <a:pPr algn="ct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60x60</a:t>
            </a:r>
          </a:p>
          <a:p>
            <a:pPr algn="ctr"/>
            <a:r>
              <a:rPr lang="en-US" altLang="zh-TW" kern="100" dirty="0">
                <a:solidFill>
                  <a:srgbClr val="0000FF"/>
                </a:solidFill>
                <a:latin typeface="Times New Roman" pitchFamily="18" charset="0"/>
                <a:ea typeface="標楷體"/>
                <a:cs typeface="Times New Roman" pitchFamily="18" charset="0"/>
              </a:rPr>
              <a:t>【SS400→ JSC980Y】</a:t>
            </a:r>
            <a:endParaRPr lang="zh-TW" altLang="en-US" kern="100" dirty="0">
              <a:solidFill>
                <a:srgbClr val="0000FF"/>
              </a:solidFill>
              <a:latin typeface="Times New Roman" pitchFamily="18" charset="0"/>
              <a:ea typeface="標楷體"/>
              <a:cs typeface="Times New Roman" pitchFamily="18" charset="0"/>
            </a:endParaRPr>
          </a:p>
        </p:txBody>
      </p:sp>
      <p:sp>
        <p:nvSpPr>
          <p:cNvPr id="8" name="矩形 7"/>
          <p:cNvSpPr/>
          <p:nvPr/>
        </p:nvSpPr>
        <p:spPr>
          <a:xfrm>
            <a:off x="192749" y="3743680"/>
            <a:ext cx="2351926" cy="923330"/>
          </a:xfrm>
          <a:prstGeom prst="rect">
            <a:avLst/>
          </a:prstGeom>
        </p:spPr>
        <p:txBody>
          <a:bodyPr wrap="none">
            <a:spAutoFit/>
          </a:bodyPr>
          <a:lstStyle/>
          <a:p>
            <a:pPr algn="ctr" defTabSz="914400">
              <a:defRPr/>
            </a:pPr>
            <a:r>
              <a:rPr lang="zh-TW" altLang="en-US" dirty="0">
                <a:solidFill>
                  <a:srgbClr val="FF0000"/>
                </a:solidFill>
                <a:latin typeface="Times New Roman" pitchFamily="18" charset="0"/>
                <a:ea typeface="標楷體" pitchFamily="65" charset="-120"/>
                <a:cs typeface="Times New Roman" pitchFamily="18" charset="0"/>
              </a:rPr>
              <a:t>力霸樑</a:t>
            </a:r>
            <a:endParaRPr lang="en-US" altLang="zh-TW" dirty="0">
              <a:solidFill>
                <a:srgbClr val="FF0000"/>
              </a:solidFill>
              <a:latin typeface="Times New Roman" pitchFamily="18" charset="0"/>
              <a:ea typeface="標楷體" pitchFamily="65" charset="-120"/>
              <a:cs typeface="Times New Roman" pitchFamily="18" charset="0"/>
            </a:endParaRPr>
          </a:p>
          <a:p>
            <a:pPr algn="ctr" defTabSz="914400">
              <a:defRPr/>
            </a:pPr>
            <a:r>
              <a:rPr lang="en-US" altLang="zh-TW" dirty="0">
                <a:solidFill>
                  <a:prstClr val="black"/>
                </a:solidFill>
                <a:latin typeface="Times New Roman" pitchFamily="18" charset="0"/>
                <a:ea typeface="標楷體" panose="03000509000000000000" pitchFamily="65" charset="-120"/>
                <a:cs typeface="Times New Roman" pitchFamily="18" charset="0"/>
              </a:rPr>
              <a:t>□60x30</a:t>
            </a:r>
          </a:p>
          <a:p>
            <a:pPr algn="ctr" defTabSz="914400">
              <a:defRPr/>
            </a:pPr>
            <a:r>
              <a:rPr lang="en-US" altLang="zh-TW" kern="100" dirty="0">
                <a:solidFill>
                  <a:srgbClr val="0000FF"/>
                </a:solidFill>
                <a:latin typeface="Times New Roman" pitchFamily="18" charset="0"/>
                <a:ea typeface="標楷體"/>
                <a:cs typeface="Times New Roman" pitchFamily="18" charset="0"/>
              </a:rPr>
              <a:t>【SS400→JSC590R】</a:t>
            </a:r>
            <a:endParaRPr lang="zh-TW" altLang="en-US" kern="100" dirty="0">
              <a:solidFill>
                <a:srgbClr val="0000FF"/>
              </a:solidFill>
              <a:latin typeface="Times New Roman" pitchFamily="18" charset="0"/>
              <a:ea typeface="標楷體"/>
              <a:cs typeface="Times New Roman" pitchFamily="18" charset="0"/>
            </a:endParaRPr>
          </a:p>
        </p:txBody>
      </p:sp>
      <p:sp>
        <p:nvSpPr>
          <p:cNvPr id="9" name="矩形 8"/>
          <p:cNvSpPr/>
          <p:nvPr/>
        </p:nvSpPr>
        <p:spPr>
          <a:xfrm>
            <a:off x="6770771" y="2982131"/>
            <a:ext cx="2422458" cy="923330"/>
          </a:xfrm>
          <a:prstGeom prst="rect">
            <a:avLst/>
          </a:prstGeom>
        </p:spPr>
        <p:txBody>
          <a:bodyPr wrap="none">
            <a:spAutoFit/>
          </a:bodyPr>
          <a:lstStyle/>
          <a:p>
            <a:pPr algn="ctr" fontAlgn="ctr"/>
            <a:r>
              <a:rPr lang="zh-TW" altLang="en-US" dirty="0">
                <a:solidFill>
                  <a:srgbClr val="FF0000"/>
                </a:solidFill>
                <a:latin typeface="Times New Roman" pitchFamily="18" charset="0"/>
                <a:ea typeface="標楷體" pitchFamily="65" charset="-120"/>
                <a:cs typeface="Times New Roman" pitchFamily="18" charset="0"/>
              </a:rPr>
              <a:t>水槽樑</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r>
              <a:rPr lang="en-US" altLang="zh-TW" dirty="0">
                <a:solidFill>
                  <a:prstClr val="black"/>
                </a:solidFill>
                <a:latin typeface="Times New Roman" pitchFamily="18" charset="0"/>
                <a:ea typeface="標楷體" pitchFamily="65" charset="-120"/>
                <a:cs typeface="Times New Roman" pitchFamily="18" charset="0"/>
              </a:rPr>
              <a:t>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50x50</a:t>
            </a:r>
          </a:p>
          <a:p>
            <a:pPr algn="ctr" fontAlgn="ctr"/>
            <a:r>
              <a:rPr lang="en-US" altLang="zh-TW" kern="100" dirty="0">
                <a:solidFill>
                  <a:srgbClr val="0000FF"/>
                </a:solidFill>
                <a:latin typeface="Times New Roman" pitchFamily="18" charset="0"/>
                <a:ea typeface="標楷體"/>
                <a:cs typeface="Times New Roman" pitchFamily="18" charset="0"/>
              </a:rPr>
              <a:t>【SS400→ JSC980Y】</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0" name="矩形 9"/>
          <p:cNvSpPr/>
          <p:nvPr/>
        </p:nvSpPr>
        <p:spPr>
          <a:xfrm>
            <a:off x="6819686" y="3905461"/>
            <a:ext cx="2467343" cy="923330"/>
          </a:xfrm>
          <a:prstGeom prst="rect">
            <a:avLst/>
          </a:prstGeom>
        </p:spPr>
        <p:txBody>
          <a:bodyPr wrap="none">
            <a:spAutoFit/>
          </a:bodyPr>
          <a:lstStyle/>
          <a:p>
            <a:pPr algn="ctr" defTabSz="914400"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defTabSz="914400"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a:t>
            </a:r>
          </a:p>
          <a:p>
            <a:pPr algn="ctr" defTabSz="914400"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2" name="直線單箭頭接點 11"/>
          <p:cNvCxnSpPr>
            <a:stCxn id="5" idx="2"/>
          </p:cNvCxnSpPr>
          <p:nvPr/>
        </p:nvCxnSpPr>
        <p:spPr>
          <a:xfrm>
            <a:off x="1202683" y="2233203"/>
            <a:ext cx="1173830" cy="6366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1603717" y="2869809"/>
            <a:ext cx="1237957" cy="4167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1789598" y="3170315"/>
            <a:ext cx="1647065" cy="73514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6660232" y="3170315"/>
            <a:ext cx="880051" cy="47470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6672236" y="4090130"/>
            <a:ext cx="868047"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6672236" y="4090130"/>
            <a:ext cx="868047" cy="3974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94837" y="4723897"/>
            <a:ext cx="2467343" cy="923330"/>
          </a:xfrm>
          <a:prstGeom prst="rect">
            <a:avLst/>
          </a:prstGeom>
        </p:spPr>
        <p:txBody>
          <a:bodyPr wrap="none">
            <a:spAutoFit/>
          </a:bodyPr>
          <a:lstStyle/>
          <a:p>
            <a:pPr algn="ctr" defTabSz="914400"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型側樑</a:t>
            </a:r>
            <a:endParaRPr lang="en-US" altLang="zh-TW" dirty="0">
              <a:solidFill>
                <a:srgbClr val="FF0000"/>
              </a:solidFill>
              <a:latin typeface="Times New Roman" pitchFamily="18" charset="0"/>
              <a:ea typeface="標楷體" pitchFamily="65" charset="-120"/>
              <a:cs typeface="Times New Roman" pitchFamily="18" charset="0"/>
            </a:endParaRPr>
          </a:p>
          <a:p>
            <a:pPr algn="ctr" defTabSz="914400"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a:t>
            </a:r>
          </a:p>
          <a:p>
            <a:pPr algn="ctr" defTabSz="914400"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2" name="直線單箭頭接點 41"/>
          <p:cNvCxnSpPr/>
          <p:nvPr/>
        </p:nvCxnSpPr>
        <p:spPr>
          <a:xfrm flipV="1">
            <a:off x="2544675" y="3618580"/>
            <a:ext cx="1257748" cy="13191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2544675" y="4066846"/>
            <a:ext cx="1257748" cy="87091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83</a:t>
            </a:fld>
            <a:endParaRPr lang="zh-TW" altLang="en-US" dirty="0">
              <a:solidFill>
                <a:prstClr val="black">
                  <a:tint val="75000"/>
                </a:prstClr>
              </a:solidFill>
            </a:endParaRPr>
          </a:p>
        </p:txBody>
      </p:sp>
      <p:sp>
        <p:nvSpPr>
          <p:cNvPr id="38" name="矩形 37"/>
          <p:cNvSpPr/>
          <p:nvPr/>
        </p:nvSpPr>
        <p:spPr>
          <a:xfrm>
            <a:off x="6030370" y="1815957"/>
            <a:ext cx="2441695" cy="923330"/>
          </a:xfrm>
          <a:prstGeom prst="rect">
            <a:avLst/>
          </a:prstGeom>
        </p:spPr>
        <p:txBody>
          <a:bodyPr wrap="none">
            <a:spAutoFit/>
          </a:bodyPr>
          <a:lstStyle/>
          <a:p>
            <a:pPr algn="ctr" fontAlgn="ctr"/>
            <a:r>
              <a:rPr lang="zh-TW" altLang="en-US" dirty="0">
                <a:solidFill>
                  <a:srgbClr val="FF0000"/>
                </a:solidFill>
                <a:latin typeface="Times New Roman" pitchFamily="18" charset="0"/>
                <a:ea typeface="標楷體" pitchFamily="65" charset="-120"/>
                <a:cs typeface="Times New Roman" pitchFamily="18" charset="0"/>
              </a:rPr>
              <a:t>水槽</a:t>
            </a:r>
            <a:endParaRPr lang="en-US" altLang="zh-TW" dirty="0">
              <a:solidFill>
                <a:srgbClr val="FF0000"/>
              </a:solidFill>
              <a:latin typeface="Times New Roman" pitchFamily="18" charset="0"/>
              <a:ea typeface="標楷體" pitchFamily="65" charset="-120"/>
              <a:cs typeface="Times New Roman" pitchFamily="18" charset="0"/>
            </a:endParaRPr>
          </a:p>
          <a:p>
            <a:pPr algn="ctr" fontAlgn="ctr"/>
            <a:r>
              <a:rPr lang="en-US" altLang="zh-TW" dirty="0">
                <a:solidFill>
                  <a:prstClr val="black"/>
                </a:solidFill>
                <a:latin typeface="Times New Roman" pitchFamily="18" charset="0"/>
                <a:ea typeface="標楷體" pitchFamily="65" charset="-120"/>
                <a:cs typeface="Times New Roman" pitchFamily="18" charset="0"/>
              </a:rPr>
              <a:t>U120x100</a:t>
            </a:r>
          </a:p>
          <a:p>
            <a:pPr algn="ctr" fontAlgn="ctr"/>
            <a:r>
              <a:rPr lang="en-US" altLang="zh-TW" kern="100" dirty="0">
                <a:solidFill>
                  <a:srgbClr val="0000FF"/>
                </a:solidFill>
                <a:latin typeface="Times New Roman" pitchFamily="18" charset="0"/>
                <a:ea typeface="標楷體"/>
                <a:cs typeface="Times New Roman" pitchFamily="18" charset="0"/>
              </a:rPr>
              <a:t>【SS400→SUS202-1】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39" name="直線單箭頭接點 38"/>
          <p:cNvCxnSpPr/>
          <p:nvPr/>
        </p:nvCxnSpPr>
        <p:spPr>
          <a:xfrm flipH="1">
            <a:off x="5362300" y="2033008"/>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內容版面配置區 2"/>
          <p:cNvSpPr txBox="1">
            <a:spLocks/>
          </p:cNvSpPr>
          <p:nvPr/>
        </p:nvSpPr>
        <p:spPr>
          <a:xfrm>
            <a:off x="1865000" y="346231"/>
            <a:ext cx="8107387" cy="717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spcBef>
                <a:spcPts val="600"/>
              </a:spcBef>
              <a:buFont typeface="Arial" panose="020B0604020202020204" pitchFamily="34" charset="0"/>
              <a:buNone/>
            </a:pPr>
            <a:r>
              <a:rPr lang="en-US" altLang="zh-TW" sz="2000" b="1" kern="100" dirty="0">
                <a:solidFill>
                  <a:srgbClr val="0000FF"/>
                </a:solidFill>
                <a:latin typeface="Times New Roman" pitchFamily="18" charset="0"/>
                <a:ea typeface="標楷體"/>
                <a:cs typeface="Times New Roman" pitchFamily="18" charset="0"/>
              </a:rPr>
              <a:t>2.UTP</a:t>
            </a:r>
            <a:r>
              <a:rPr lang="zh-TW" altLang="en-US" sz="2000" b="1" kern="100" dirty="0">
                <a:solidFill>
                  <a:srgbClr val="0000FF"/>
                </a:solidFill>
                <a:latin typeface="Times New Roman" pitchFamily="18" charset="0"/>
                <a:ea typeface="標楷體"/>
                <a:cs typeface="Times New Roman" pitchFamily="18" charset="0"/>
              </a:rPr>
              <a:t>圓頂力霸塑膠型溫室結構材料輕量化</a:t>
            </a:r>
            <a:endParaRPr lang="en-US" altLang="zh-TW" sz="2000" b="1" kern="100" dirty="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21746215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25915" y="225083"/>
            <a:ext cx="5122000" cy="717452"/>
          </a:xfrm>
        </p:spPr>
        <p:txBody>
          <a:bodyPr>
            <a:normAutofit/>
          </a:bodyPr>
          <a:lstStyle/>
          <a:p>
            <a:pPr marL="182563" indent="-182563">
              <a:lnSpc>
                <a:spcPct val="100000"/>
              </a:lnSpc>
              <a:spcBef>
                <a:spcPts val="600"/>
              </a:spcBef>
              <a:buNone/>
            </a:pPr>
            <a:r>
              <a:rPr lang="en-US" altLang="zh-TW" sz="2000" b="1" kern="100" dirty="0">
                <a:solidFill>
                  <a:srgbClr val="0000FF"/>
                </a:solidFill>
                <a:latin typeface="Times New Roman" pitchFamily="18" charset="0"/>
                <a:ea typeface="標楷體"/>
                <a:cs typeface="Times New Roman" pitchFamily="18" charset="0"/>
              </a:rPr>
              <a:t>3.UTP</a:t>
            </a:r>
            <a:r>
              <a:rPr lang="zh-TW" altLang="en-US" sz="2000" b="1" kern="100" dirty="0">
                <a:solidFill>
                  <a:srgbClr val="0000FF"/>
                </a:solidFill>
                <a:latin typeface="Times New Roman" pitchFamily="18" charset="0"/>
                <a:ea typeface="標楷體"/>
                <a:cs typeface="Times New Roman" pitchFamily="18" charset="0"/>
              </a:rPr>
              <a:t>圓頂力霸塑膠型溫室輕量化需求計算</a:t>
            </a:r>
            <a:endParaRPr lang="en-US" altLang="zh-TW" sz="2000" b="1" kern="100" dirty="0">
              <a:solidFill>
                <a:srgbClr val="0000FF"/>
              </a:solidFill>
              <a:latin typeface="Times New Roman" pitchFamily="18" charset="0"/>
              <a:ea typeface="標楷體"/>
              <a:cs typeface="Times New Roman" pitchFamily="18" charset="0"/>
            </a:endParaRPr>
          </a:p>
        </p:txBody>
      </p:sp>
      <p:sp>
        <p:nvSpPr>
          <p:cNvPr id="4" name="矩形 3"/>
          <p:cNvSpPr/>
          <p:nvPr/>
        </p:nvSpPr>
        <p:spPr>
          <a:xfrm>
            <a:off x="1826801" y="6438513"/>
            <a:ext cx="4336839"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28m</a:t>
            </a:r>
            <a:r>
              <a:rPr lang="zh-TW" altLang="en-US" kern="100" dirty="0">
                <a:solidFill>
                  <a:prstClr val="black"/>
                </a:solidFill>
                <a:latin typeface="Times New Roman" pitchFamily="18" charset="0"/>
                <a:ea typeface="標楷體"/>
                <a:cs typeface="Times New Roman" pitchFamily="18" charset="0"/>
              </a:rPr>
              <a:t>長</a:t>
            </a: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圓頂力霸塑膠型溫室立體圖</a:t>
            </a:r>
            <a:endParaRPr lang="zh-TW" altLang="en-US" dirty="0">
              <a:solidFill>
                <a:prstClr val="black"/>
              </a:solidFill>
            </a:endParaRPr>
          </a:p>
        </p:txBody>
      </p:sp>
      <p:graphicFrame>
        <p:nvGraphicFramePr>
          <p:cNvPr id="17" name="表格 16"/>
          <p:cNvGraphicFramePr>
            <a:graphicFrameLocks noGrp="1"/>
          </p:cNvGraphicFramePr>
          <p:nvPr>
            <p:extLst/>
          </p:nvPr>
        </p:nvGraphicFramePr>
        <p:xfrm>
          <a:off x="253219" y="1065995"/>
          <a:ext cx="8665698" cy="2194560"/>
        </p:xfrm>
        <a:graphic>
          <a:graphicData uri="http://schemas.openxmlformats.org/drawingml/2006/table">
            <a:tbl>
              <a:tblPr firstRow="1" bandRow="1">
                <a:tableStyleId>{5C22544A-7EE6-4342-B048-85BDC9FD1C3A}</a:tableStyleId>
              </a:tblPr>
              <a:tblGrid>
                <a:gridCol w="2278967">
                  <a:extLst>
                    <a:ext uri="{9D8B030D-6E8A-4147-A177-3AD203B41FA5}">
                      <a16:colId xmlns:a16="http://schemas.microsoft.com/office/drawing/2014/main" val="20000"/>
                    </a:ext>
                  </a:extLst>
                </a:gridCol>
                <a:gridCol w="1378633">
                  <a:extLst>
                    <a:ext uri="{9D8B030D-6E8A-4147-A177-3AD203B41FA5}">
                      <a16:colId xmlns:a16="http://schemas.microsoft.com/office/drawing/2014/main" val="20001"/>
                    </a:ext>
                  </a:extLst>
                </a:gridCol>
                <a:gridCol w="1195754">
                  <a:extLst>
                    <a:ext uri="{9D8B030D-6E8A-4147-A177-3AD203B41FA5}">
                      <a16:colId xmlns:a16="http://schemas.microsoft.com/office/drawing/2014/main" val="20002"/>
                    </a:ext>
                  </a:extLst>
                </a:gridCol>
                <a:gridCol w="1266093">
                  <a:extLst>
                    <a:ext uri="{9D8B030D-6E8A-4147-A177-3AD203B41FA5}">
                      <a16:colId xmlns:a16="http://schemas.microsoft.com/office/drawing/2014/main" val="20003"/>
                    </a:ext>
                  </a:extLst>
                </a:gridCol>
                <a:gridCol w="1266092">
                  <a:extLst>
                    <a:ext uri="{9D8B030D-6E8A-4147-A177-3AD203B41FA5}">
                      <a16:colId xmlns:a16="http://schemas.microsoft.com/office/drawing/2014/main" val="20004"/>
                    </a:ext>
                  </a:extLst>
                </a:gridCol>
                <a:gridCol w="1280159">
                  <a:extLst>
                    <a:ext uri="{9D8B030D-6E8A-4147-A177-3AD203B41FA5}">
                      <a16:colId xmlns:a16="http://schemas.microsoft.com/office/drawing/2014/main" val="20005"/>
                    </a:ext>
                  </a:extLst>
                </a:gridCol>
              </a:tblGrid>
              <a:tr h="0">
                <a:tc>
                  <a:txBody>
                    <a:bodyPr/>
                    <a:lstStyle/>
                    <a:p>
                      <a:pPr algn="ctr"/>
                      <a:r>
                        <a:rPr lang="zh-TW" altLang="en-US" sz="1800" b="0" dirty="0">
                          <a:solidFill>
                            <a:schemeClr val="tx1"/>
                          </a:solidFill>
                          <a:latin typeface="Times New Roman" pitchFamily="18" charset="0"/>
                          <a:ea typeface="標楷體" pitchFamily="65" charset="-120"/>
                          <a:cs typeface="Times New Roman" pitchFamily="18" charset="0"/>
                        </a:rPr>
                        <a:t>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0" dirty="0">
                          <a:solidFill>
                            <a:schemeClr val="tx1"/>
                          </a:solidFill>
                          <a:latin typeface="Times New Roman" pitchFamily="18" charset="0"/>
                          <a:ea typeface="標楷體" pitchFamily="65" charset="-120"/>
                          <a:cs typeface="Times New Roman" pitchFamily="18" charset="0"/>
                        </a:rPr>
                        <a:t>1</a:t>
                      </a:r>
                      <a:endParaRPr lang="zh-TW" altLang="en-US" sz="18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kern="1200" dirty="0">
                          <a:solidFill>
                            <a:schemeClr val="tx1"/>
                          </a:solidFill>
                          <a:latin typeface="Times New Roman" pitchFamily="18" charset="0"/>
                          <a:ea typeface="標楷體" pitchFamily="65" charset="-120"/>
                          <a:cs typeface="Times New Roman"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kern="1200" dirty="0">
                          <a:solidFill>
                            <a:schemeClr val="tx1"/>
                          </a:solidFill>
                          <a:latin typeface="Times New Roman" pitchFamily="18" charset="0"/>
                          <a:ea typeface="標楷體" pitchFamily="65" charset="-120"/>
                          <a:cs typeface="Times New Roman" pitchFamily="18"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itchFamily="65" charset="-120"/>
                          <a:cs typeface="Times New Roman"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kern="1200" dirty="0">
                          <a:solidFill>
                            <a:schemeClr val="tx1"/>
                          </a:solidFill>
                          <a:latin typeface="Times New Roman" pitchFamily="18" charset="0"/>
                          <a:ea typeface="標楷體" pitchFamily="65" charset="-120"/>
                          <a:cs typeface="Times New Roman"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extLst>
                  <a:ext uri="{0D108BD9-81ED-4DB2-BD59-A6C34878D82A}">
                    <a16:rowId xmlns:a16="http://schemas.microsoft.com/office/drawing/2014/main" val="10000"/>
                  </a:ext>
                </a:extLst>
              </a:tr>
              <a:tr h="194273">
                <a:tc>
                  <a:txBody>
                    <a:bodyPr/>
                    <a:lstStyle/>
                    <a:p>
                      <a:pPr algn="ctr"/>
                      <a:r>
                        <a:rPr lang="zh-TW" altLang="en-US" sz="1800" b="0" dirty="0">
                          <a:solidFill>
                            <a:schemeClr val="tx1"/>
                          </a:solidFill>
                          <a:latin typeface="Times New Roman" pitchFamily="18" charset="0"/>
                          <a:ea typeface="標楷體" pitchFamily="65" charset="-120"/>
                          <a:cs typeface="Times New Roman" pitchFamily="18" charset="0"/>
                        </a:rPr>
                        <a:t>構件名稱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800" b="0" dirty="0">
                          <a:solidFill>
                            <a:schemeClr val="tx1"/>
                          </a:solidFill>
                          <a:latin typeface="Times New Roman" pitchFamily="18" charset="0"/>
                          <a:ea typeface="標楷體" pitchFamily="65" charset="-120"/>
                          <a:cs typeface="Times New Roman" pitchFamily="18" charset="0"/>
                        </a:rPr>
                        <a:t>主立柱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dirty="0">
                          <a:solidFill>
                            <a:schemeClr val="tx1"/>
                          </a:solidFill>
                          <a:latin typeface="Times New Roman" pitchFamily="18" charset="0"/>
                          <a:ea typeface="標楷體" pitchFamily="65" charset="-120"/>
                          <a:cs typeface="Times New Roman" pitchFamily="18" charset="0"/>
                        </a:rPr>
                        <a:t>副立柱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dirty="0">
                          <a:solidFill>
                            <a:schemeClr val="tx1"/>
                          </a:solidFill>
                          <a:latin typeface="Times New Roman" pitchFamily="18" charset="0"/>
                          <a:ea typeface="標楷體" pitchFamily="65" charset="-120"/>
                          <a:cs typeface="Times New Roman" pitchFamily="18" charset="0"/>
                        </a:rPr>
                        <a:t>力霸樑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水槽樑</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dirty="0">
                          <a:solidFill>
                            <a:schemeClr val="tx1"/>
                          </a:solidFill>
                          <a:latin typeface="Times New Roman" pitchFamily="18" charset="0"/>
                          <a:ea typeface="標楷體" pitchFamily="65" charset="-120"/>
                          <a:cs typeface="Times New Roman" pitchFamily="18" charset="0"/>
                        </a:rPr>
                        <a:t>C</a:t>
                      </a:r>
                      <a:r>
                        <a:rPr lang="zh-TW" altLang="en-US" sz="1800" b="0" dirty="0">
                          <a:solidFill>
                            <a:schemeClr val="tx1"/>
                          </a:solidFill>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8215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itchFamily="65" charset="-120"/>
                          <a:cs typeface="Times New Roman" pitchFamily="18" charset="0"/>
                        </a:rPr>
                        <a:t>輕量化斷面尺寸</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□120x60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□60x60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□80x40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□100x50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C 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8215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Times New Roman" pitchFamily="18" charset="0"/>
                          <a:ea typeface="標楷體" pitchFamily="65" charset="-120"/>
                          <a:cs typeface="Times New Roman" pitchFamily="18" charset="0"/>
                        </a:rPr>
                        <a:t>輕量化重量</a:t>
                      </a:r>
                      <a:r>
                        <a:rPr lang="en-US" altLang="zh-TW" sz="1800" b="0" kern="1200" dirty="0">
                          <a:solidFill>
                            <a:schemeClr val="tx1"/>
                          </a:solidFill>
                          <a:latin typeface="Times New Roman" pitchFamily="18" charset="0"/>
                          <a:ea typeface="標楷體" pitchFamily="65" charset="-120"/>
                          <a:cs typeface="Times New Roman" pitchFamily="18" charset="0"/>
                        </a:rPr>
                        <a:t>(kg/m)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0" dirty="0">
                          <a:solidFill>
                            <a:schemeClr val="tx1"/>
                          </a:solidFill>
                          <a:latin typeface="Times New Roman" pitchFamily="18" charset="0"/>
                          <a:ea typeface="標楷體" pitchFamily="65" charset="-120"/>
                          <a:cs typeface="Times New Roman" pitchFamily="18" charset="0"/>
                        </a:rPr>
                        <a:t>3.37</a:t>
                      </a:r>
                      <a:endParaRPr lang="zh-TW" altLang="en-US" sz="18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anose="03000509000000000000" pitchFamily="65" charset="-12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a:solidFill>
                            <a:schemeClr val="tx1"/>
                          </a:solidFill>
                          <a:latin typeface="Times New Roman" pitchFamily="18" charset="0"/>
                          <a:ea typeface="標楷體" pitchFamily="65" charset="-12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94273">
                <a:tc>
                  <a:txBody>
                    <a:bodyPr/>
                    <a:lstStyle/>
                    <a:p>
                      <a:pPr algn="ctr"/>
                      <a:r>
                        <a:rPr lang="en-US" altLang="zh-TW" sz="1800" b="1" dirty="0">
                          <a:solidFill>
                            <a:srgbClr val="FF0000"/>
                          </a:solidFill>
                          <a:latin typeface="Times New Roman" pitchFamily="18" charset="0"/>
                          <a:ea typeface="標楷體" pitchFamily="65" charset="-120"/>
                          <a:cs typeface="Times New Roman" pitchFamily="18" charset="0"/>
                        </a:rPr>
                        <a:t>28m</a:t>
                      </a:r>
                      <a:r>
                        <a:rPr lang="zh-TW" altLang="en-US" sz="1800" b="1" dirty="0">
                          <a:solidFill>
                            <a:srgbClr val="FF0000"/>
                          </a:solidFill>
                          <a:latin typeface="Times New Roman" pitchFamily="18" charset="0"/>
                          <a:ea typeface="標楷體" pitchFamily="65" charset="-120"/>
                          <a:cs typeface="Times New Roman" pitchFamily="18" charset="0"/>
                        </a:rPr>
                        <a:t>溫室需求數量</a:t>
                      </a:r>
                      <a:r>
                        <a:rPr lang="en-US" altLang="zh-TW" sz="1800" b="1" dirty="0">
                          <a:solidFill>
                            <a:srgbClr val="FF0000"/>
                          </a:solidFill>
                          <a:latin typeface="Times New Roman" pitchFamily="18" charset="0"/>
                          <a:ea typeface="標楷體" pitchFamily="65" charset="-120"/>
                          <a:cs typeface="Times New Roman" pitchFamily="18" charset="0"/>
                        </a:rPr>
                        <a:t>(</a:t>
                      </a:r>
                      <a:r>
                        <a:rPr lang="zh-TW" altLang="en-US" sz="1800" b="1" dirty="0">
                          <a:solidFill>
                            <a:srgbClr val="FF0000"/>
                          </a:solidFill>
                          <a:latin typeface="Times New Roman" pitchFamily="18" charset="0"/>
                          <a:ea typeface="標楷體" pitchFamily="65" charset="-120"/>
                          <a:cs typeface="Times New Roman" pitchFamily="18" charset="0"/>
                        </a:rPr>
                        <a:t>支</a:t>
                      </a:r>
                      <a:r>
                        <a:rPr lang="en-US" altLang="zh-TW" sz="1800" b="1" dirty="0">
                          <a:solidFill>
                            <a:srgbClr val="FF0000"/>
                          </a:solidFill>
                          <a:latin typeface="Times New Roman" pitchFamily="18" charset="0"/>
                          <a:ea typeface="標楷體" pitchFamily="65" charset="-120"/>
                          <a:cs typeface="Times New Roman" pitchFamily="18" charset="0"/>
                        </a:rPr>
                        <a:t>)</a:t>
                      </a:r>
                      <a:endParaRPr lang="zh-TW" altLang="en-US" sz="1800"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1" dirty="0">
                          <a:solidFill>
                            <a:srgbClr val="FF0000"/>
                          </a:solidFill>
                          <a:latin typeface="Times New Roman" pitchFamily="18" charset="0"/>
                          <a:ea typeface="標楷體" pitchFamily="65" charset="-120"/>
                          <a:cs typeface="Times New Roman" pitchFamily="18" charset="0"/>
                        </a:rPr>
                        <a:t>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anose="03000509000000000000" pitchFamily="65" charset="-120"/>
                          <a:cs typeface="Times New Roman"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anose="03000509000000000000" pitchFamily="65" charset="-12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dirty="0">
                          <a:solidFill>
                            <a:srgbClr val="FF0000"/>
                          </a:solidFill>
                          <a:latin typeface="Times New Roman" pitchFamily="18" charset="0"/>
                          <a:ea typeface="標楷體" pitchFamily="65" charset="-120"/>
                          <a:cs typeface="Times New Roman" pitchFamily="18"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94273">
                <a:tc>
                  <a:txBody>
                    <a:bodyPr/>
                    <a:lstStyle/>
                    <a:p>
                      <a:pPr algn="ctr"/>
                      <a:r>
                        <a:rPr lang="en-US" altLang="zh-TW" sz="1800" b="1" dirty="0">
                          <a:solidFill>
                            <a:srgbClr val="FF0000"/>
                          </a:solidFill>
                          <a:latin typeface="Times New Roman" pitchFamily="18" charset="0"/>
                          <a:ea typeface="標楷體" pitchFamily="65" charset="-120"/>
                          <a:cs typeface="Times New Roman" pitchFamily="18" charset="0"/>
                        </a:rPr>
                        <a:t>28m</a:t>
                      </a:r>
                      <a:r>
                        <a:rPr lang="zh-TW" altLang="en-US" sz="1800" b="1" dirty="0">
                          <a:solidFill>
                            <a:srgbClr val="FF0000"/>
                          </a:solidFill>
                          <a:latin typeface="Times New Roman" pitchFamily="18" charset="0"/>
                          <a:ea typeface="標楷體" pitchFamily="65" charset="-120"/>
                          <a:cs typeface="Times New Roman" pitchFamily="18" charset="0"/>
                        </a:rPr>
                        <a:t>溫室需求數量</a:t>
                      </a:r>
                      <a:r>
                        <a:rPr lang="en-US" altLang="zh-TW" sz="1800" b="1" dirty="0">
                          <a:solidFill>
                            <a:srgbClr val="FF0000"/>
                          </a:solidFill>
                          <a:latin typeface="Times New Roman" pitchFamily="18" charset="0"/>
                          <a:ea typeface="標楷體" pitchFamily="65" charset="-120"/>
                          <a:cs typeface="Times New Roman" pitchFamily="18" charset="0"/>
                        </a:rPr>
                        <a:t>(m)</a:t>
                      </a:r>
                      <a:endParaRPr lang="zh-TW" altLang="en-US" sz="1800"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1" dirty="0">
                          <a:solidFill>
                            <a:srgbClr val="FF0000"/>
                          </a:solidFill>
                          <a:latin typeface="Times New Roman" pitchFamily="18" charset="0"/>
                          <a:ea typeface="標楷體" pitchFamily="65" charset="-120"/>
                          <a:cs typeface="Times New Roman" pitchFamily="18" charset="0"/>
                        </a:rPr>
                        <a:t>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anose="03000509000000000000" pitchFamily="65" charset="-120"/>
                          <a:cs typeface="Times New Roman" pitchFamily="18"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anose="03000509000000000000" pitchFamily="65" charset="-12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dirty="0">
                          <a:solidFill>
                            <a:srgbClr val="FF0000"/>
                          </a:solidFill>
                          <a:latin typeface="Times New Roman" pitchFamily="18" charset="0"/>
                          <a:ea typeface="標楷體" pitchFamily="65" charset="-120"/>
                          <a:cs typeface="Times New Roman" pitchFamily="18" charset="0"/>
                        </a:rPr>
                        <a:t>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148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84</a:t>
            </a:fld>
            <a:endParaRPr lang="zh-TW" altLang="en-US" dirty="0">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914" y="3369705"/>
            <a:ext cx="4138612" cy="306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163639" y="3678901"/>
            <a:ext cx="2980361" cy="1754326"/>
          </a:xfrm>
          <a:prstGeom prst="rect">
            <a:avLst/>
          </a:prstGeom>
        </p:spPr>
        <p:txBody>
          <a:bodyPr wrap="square">
            <a:spAutoFit/>
          </a:bodyPr>
          <a:lstStyle/>
          <a:p>
            <a:r>
              <a:rPr lang="zh-TW" altLang="en-US" kern="100" dirty="0">
                <a:solidFill>
                  <a:prstClr val="black"/>
                </a:solidFill>
                <a:latin typeface="Times New Roman" pitchFamily="18" charset="0"/>
                <a:ea typeface="標楷體"/>
                <a:cs typeface="Times New Roman" pitchFamily="18" charset="0"/>
              </a:rPr>
              <a:t>溫室寬：</a:t>
            </a:r>
            <a:r>
              <a:rPr lang="en-US" altLang="zh-TW" kern="100" dirty="0">
                <a:solidFill>
                  <a:prstClr val="black"/>
                </a:solidFill>
                <a:latin typeface="Times New Roman" pitchFamily="18" charset="0"/>
                <a:ea typeface="標楷體"/>
                <a:cs typeface="Times New Roman" pitchFamily="18" charset="0"/>
              </a:rPr>
              <a:t>9.6m</a:t>
            </a:r>
          </a:p>
          <a:p>
            <a:r>
              <a:rPr lang="zh-TW" altLang="en-US" kern="100" dirty="0">
                <a:solidFill>
                  <a:prstClr val="black"/>
                </a:solidFill>
                <a:latin typeface="Times New Roman" pitchFamily="18" charset="0"/>
                <a:ea typeface="標楷體"/>
                <a:cs typeface="Times New Roman" pitchFamily="18" charset="0"/>
              </a:rPr>
              <a:t>溫室長：</a:t>
            </a:r>
            <a:r>
              <a:rPr lang="en-US" altLang="zh-TW" kern="100" dirty="0">
                <a:solidFill>
                  <a:prstClr val="black"/>
                </a:solidFill>
                <a:latin typeface="Times New Roman" pitchFamily="18" charset="0"/>
                <a:ea typeface="標楷體"/>
                <a:cs typeface="Times New Roman" pitchFamily="18" charset="0"/>
              </a:rPr>
              <a:t>28m</a:t>
            </a:r>
          </a:p>
          <a:p>
            <a:r>
              <a:rPr lang="zh-TW" altLang="en-US" kern="100" dirty="0">
                <a:solidFill>
                  <a:prstClr val="black"/>
                </a:solidFill>
                <a:latin typeface="Times New Roman" pitchFamily="18" charset="0"/>
                <a:ea typeface="標楷體"/>
                <a:cs typeface="Times New Roman" pitchFamily="18" charset="0"/>
              </a:rPr>
              <a:t>溫室占地面積：</a:t>
            </a:r>
            <a:r>
              <a:rPr lang="en-US" altLang="zh-TW" b="1" kern="100" dirty="0">
                <a:solidFill>
                  <a:srgbClr val="FF0000"/>
                </a:solidFill>
                <a:latin typeface="Times New Roman" pitchFamily="18" charset="0"/>
                <a:ea typeface="標楷體"/>
                <a:cs typeface="Times New Roman" pitchFamily="18" charset="0"/>
              </a:rPr>
              <a:t>268.8m</a:t>
            </a:r>
            <a:r>
              <a:rPr lang="en-US" altLang="zh-TW" b="1" kern="100" baseline="30000" dirty="0">
                <a:solidFill>
                  <a:srgbClr val="FF0000"/>
                </a:solidFill>
                <a:latin typeface="Times New Roman" pitchFamily="18" charset="0"/>
                <a:ea typeface="標楷體"/>
                <a:cs typeface="Times New Roman" pitchFamily="18" charset="0"/>
              </a:rPr>
              <a:t>2</a:t>
            </a:r>
            <a:r>
              <a:rPr lang="en-US" altLang="zh-TW" b="1" kern="100" dirty="0">
                <a:solidFill>
                  <a:srgbClr val="FF0000"/>
                </a:solidFill>
                <a:latin typeface="Times New Roman" pitchFamily="18" charset="0"/>
                <a:ea typeface="標楷體"/>
                <a:cs typeface="Times New Roman" pitchFamily="18" charset="0"/>
              </a:rPr>
              <a:t> </a:t>
            </a:r>
          </a:p>
          <a:p>
            <a:pPr indent="1350963"/>
            <a:r>
              <a:rPr lang="en-US" altLang="zh-TW" b="1" dirty="0">
                <a:solidFill>
                  <a:srgbClr val="FF0000"/>
                </a:solidFill>
                <a:latin typeface="Times New Roman" pitchFamily="18" charset="0"/>
                <a:cs typeface="Times New Roman" pitchFamily="18" charset="0"/>
              </a:rPr>
              <a:t>=</a:t>
            </a:r>
            <a:r>
              <a:rPr lang="zh-TW" altLang="en-US" b="1" dirty="0">
                <a:solidFill>
                  <a:srgbClr val="FF0000"/>
                </a:solidFill>
                <a:latin typeface="Times New Roman" pitchFamily="18" charset="0"/>
                <a:cs typeface="Times New Roman" pitchFamily="18" charset="0"/>
              </a:rPr>
              <a:t> </a:t>
            </a:r>
            <a:r>
              <a:rPr lang="en-US" altLang="zh-TW" b="1" dirty="0">
                <a:solidFill>
                  <a:srgbClr val="FF0000"/>
                </a:solidFill>
                <a:latin typeface="Times New Roman" pitchFamily="18" charset="0"/>
                <a:cs typeface="Times New Roman" pitchFamily="18" charset="0"/>
              </a:rPr>
              <a:t>0.0268 </a:t>
            </a:r>
            <a:r>
              <a:rPr lang="zh-TW" altLang="en-US" b="1" dirty="0">
                <a:solidFill>
                  <a:srgbClr val="FF0000"/>
                </a:solidFill>
                <a:latin typeface="標楷體" pitchFamily="65" charset="-120"/>
                <a:ea typeface="標楷體" pitchFamily="65" charset="-120"/>
              </a:rPr>
              <a:t>公頃</a:t>
            </a:r>
            <a:endParaRPr lang="en-US" altLang="zh-TW" b="1" dirty="0">
              <a:solidFill>
                <a:srgbClr val="FF0000"/>
              </a:solidFill>
              <a:latin typeface="標楷體" pitchFamily="65" charset="-120"/>
              <a:ea typeface="標楷體" pitchFamily="65" charset="-120"/>
            </a:endParaRPr>
          </a:p>
          <a:p>
            <a:pPr indent="1350963"/>
            <a:r>
              <a:rPr lang="en-US" altLang="zh-TW" b="1" dirty="0">
                <a:solidFill>
                  <a:srgbClr val="FF0000"/>
                </a:solidFill>
                <a:latin typeface="Times New Roman" pitchFamily="18" charset="0"/>
                <a:ea typeface="標楷體" pitchFamily="65" charset="-120"/>
                <a:cs typeface="Times New Roman" pitchFamily="18" charset="0"/>
              </a:rPr>
              <a:t>=</a:t>
            </a:r>
            <a:r>
              <a:rPr lang="zh-TW" altLang="en-US" b="1" dirty="0">
                <a:solidFill>
                  <a:srgbClr val="FF0000"/>
                </a:solidFill>
                <a:latin typeface="Times New Roman" pitchFamily="18" charset="0"/>
                <a:ea typeface="標楷體" pitchFamily="65" charset="-120"/>
                <a:cs typeface="Times New Roman" pitchFamily="18" charset="0"/>
              </a:rPr>
              <a:t> </a:t>
            </a:r>
            <a:r>
              <a:rPr lang="en-US" altLang="zh-TW" b="1" dirty="0">
                <a:solidFill>
                  <a:srgbClr val="FF0000"/>
                </a:solidFill>
                <a:latin typeface="Times New Roman" pitchFamily="18" charset="0"/>
                <a:ea typeface="標楷體" pitchFamily="65" charset="-120"/>
                <a:cs typeface="Times New Roman" pitchFamily="18" charset="0"/>
              </a:rPr>
              <a:t>0.276 </a:t>
            </a:r>
            <a:r>
              <a:rPr lang="zh-TW" altLang="en-US" b="1" dirty="0">
                <a:solidFill>
                  <a:srgbClr val="FF0000"/>
                </a:solidFill>
                <a:latin typeface="Times New Roman" pitchFamily="18" charset="0"/>
                <a:ea typeface="標楷體" pitchFamily="65" charset="-120"/>
                <a:cs typeface="Times New Roman" pitchFamily="18" charset="0"/>
              </a:rPr>
              <a:t>分</a:t>
            </a:r>
          </a:p>
          <a:p>
            <a:pPr indent="1350963"/>
            <a:r>
              <a:rPr lang="en-US" altLang="zh-TW" b="1" dirty="0">
                <a:solidFill>
                  <a:srgbClr val="FF0000"/>
                </a:solidFill>
                <a:latin typeface="Times New Roman" pitchFamily="18" charset="0"/>
                <a:ea typeface="標楷體" pitchFamily="65" charset="-120"/>
                <a:cs typeface="Times New Roman" pitchFamily="18" charset="0"/>
              </a:rPr>
              <a:t>=</a:t>
            </a:r>
            <a:r>
              <a:rPr lang="zh-TW" altLang="en-US" b="1" dirty="0">
                <a:solidFill>
                  <a:srgbClr val="FF0000"/>
                </a:solidFill>
                <a:latin typeface="Times New Roman" pitchFamily="18" charset="0"/>
                <a:ea typeface="標楷體" pitchFamily="65" charset="-120"/>
                <a:cs typeface="Times New Roman" pitchFamily="18" charset="0"/>
              </a:rPr>
              <a:t> </a:t>
            </a:r>
            <a:r>
              <a:rPr lang="en-US" altLang="zh-TW" b="1" dirty="0">
                <a:solidFill>
                  <a:srgbClr val="FF0000"/>
                </a:solidFill>
                <a:latin typeface="Times New Roman" pitchFamily="18" charset="0"/>
                <a:ea typeface="標楷體" pitchFamily="65" charset="-120"/>
                <a:cs typeface="Times New Roman" pitchFamily="18" charset="0"/>
              </a:rPr>
              <a:t>81 </a:t>
            </a:r>
            <a:r>
              <a:rPr lang="zh-TW" altLang="en-US" b="1" dirty="0">
                <a:solidFill>
                  <a:srgbClr val="FF0000"/>
                </a:solidFill>
                <a:latin typeface="Times New Roman" pitchFamily="18" charset="0"/>
                <a:ea typeface="標楷體" pitchFamily="65" charset="-120"/>
                <a:cs typeface="Times New Roman" pitchFamily="18" charset="0"/>
              </a:rPr>
              <a:t>坪</a:t>
            </a:r>
          </a:p>
        </p:txBody>
      </p:sp>
    </p:spTree>
    <p:extLst>
      <p:ext uri="{BB962C8B-B14F-4D97-AF65-F5344CB8AC3E}">
        <p14:creationId xmlns:p14="http://schemas.microsoft.com/office/powerpoint/2010/main" val="472372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154744" y="702945"/>
          <a:ext cx="8876713" cy="6143625"/>
        </p:xfrm>
        <a:graphic>
          <a:graphicData uri="http://schemas.openxmlformats.org/drawingml/2006/table">
            <a:tbl>
              <a:tblPr>
                <a:tableStyleId>{5C22544A-7EE6-4342-B048-85BDC9FD1C3A}</a:tableStyleId>
              </a:tblPr>
              <a:tblGrid>
                <a:gridCol w="659791">
                  <a:extLst>
                    <a:ext uri="{9D8B030D-6E8A-4147-A177-3AD203B41FA5}">
                      <a16:colId xmlns:a16="http://schemas.microsoft.com/office/drawing/2014/main" val="20000"/>
                    </a:ext>
                  </a:extLst>
                </a:gridCol>
                <a:gridCol w="1225280">
                  <a:extLst>
                    <a:ext uri="{9D8B030D-6E8A-4147-A177-3AD203B41FA5}">
                      <a16:colId xmlns:a16="http://schemas.microsoft.com/office/drawing/2014/main" val="20001"/>
                    </a:ext>
                  </a:extLst>
                </a:gridCol>
                <a:gridCol w="1083212">
                  <a:extLst>
                    <a:ext uri="{9D8B030D-6E8A-4147-A177-3AD203B41FA5}">
                      <a16:colId xmlns:a16="http://schemas.microsoft.com/office/drawing/2014/main" val="20002"/>
                    </a:ext>
                  </a:extLst>
                </a:gridCol>
                <a:gridCol w="667618">
                  <a:extLst>
                    <a:ext uri="{9D8B030D-6E8A-4147-A177-3AD203B41FA5}">
                      <a16:colId xmlns:a16="http://schemas.microsoft.com/office/drawing/2014/main" val="20003"/>
                    </a:ext>
                  </a:extLst>
                </a:gridCol>
                <a:gridCol w="695934">
                  <a:extLst>
                    <a:ext uri="{9D8B030D-6E8A-4147-A177-3AD203B41FA5}">
                      <a16:colId xmlns:a16="http://schemas.microsoft.com/office/drawing/2014/main" val="20004"/>
                    </a:ext>
                  </a:extLst>
                </a:gridCol>
                <a:gridCol w="582313">
                  <a:extLst>
                    <a:ext uri="{9D8B030D-6E8A-4147-A177-3AD203B41FA5}">
                      <a16:colId xmlns:a16="http://schemas.microsoft.com/office/drawing/2014/main" val="20005"/>
                    </a:ext>
                  </a:extLst>
                </a:gridCol>
                <a:gridCol w="1036799">
                  <a:extLst>
                    <a:ext uri="{9D8B030D-6E8A-4147-A177-3AD203B41FA5}">
                      <a16:colId xmlns:a16="http://schemas.microsoft.com/office/drawing/2014/main" val="20006"/>
                    </a:ext>
                  </a:extLst>
                </a:gridCol>
                <a:gridCol w="1079409">
                  <a:extLst>
                    <a:ext uri="{9D8B030D-6E8A-4147-A177-3AD203B41FA5}">
                      <a16:colId xmlns:a16="http://schemas.microsoft.com/office/drawing/2014/main" val="20007"/>
                    </a:ext>
                  </a:extLst>
                </a:gridCol>
                <a:gridCol w="1039511">
                  <a:extLst>
                    <a:ext uri="{9D8B030D-6E8A-4147-A177-3AD203B41FA5}">
                      <a16:colId xmlns:a16="http://schemas.microsoft.com/office/drawing/2014/main" val="20008"/>
                    </a:ext>
                  </a:extLst>
                </a:gridCol>
                <a:gridCol w="806846">
                  <a:extLst>
                    <a:ext uri="{9D8B030D-6E8A-4147-A177-3AD203B41FA5}">
                      <a16:colId xmlns:a16="http://schemas.microsoft.com/office/drawing/2014/main" val="20009"/>
                    </a:ext>
                  </a:extLst>
                </a:gridCol>
              </a:tblGrid>
              <a:tr h="419044">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編號</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錏管規格</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材質</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厚度</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(mm)</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重量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r>
                        <a:rPr lang="en-US" sz="1800" b="0" i="0" u="none" strike="noStrike" dirty="0">
                          <a:solidFill>
                            <a:srgbClr val="000000"/>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數量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支</a:t>
                      </a: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單支重量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marL="0" marR="0" indent="0" algn="ctr" defTabSz="914400" rtl="0" eaLnBrk="1" fontAlgn="ctr" latinLnBrk="0" hangingPunct="1">
                        <a:lnSpc>
                          <a:spcPts val="1800"/>
                        </a:lnSpc>
                        <a:spcBef>
                          <a:spcPts val="0"/>
                        </a:spcBef>
                        <a:spcAft>
                          <a:spcPts val="0"/>
                        </a:spcAft>
                        <a:buClrTx/>
                        <a:buSzTx/>
                        <a:buFontTx/>
                        <a:buNone/>
                        <a:tabLst/>
                        <a:defRPr/>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(kg)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需求重量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r>
                        <a:rPr lang="en-US" sz="1800" b="0" i="0" u="none" strike="noStrike" dirty="0">
                          <a:solidFill>
                            <a:srgbClr val="000000"/>
                          </a:solidFill>
                          <a:effectLst/>
                          <a:latin typeface="Times New Roman" pitchFamily="18" charset="0"/>
                          <a:ea typeface="標楷體" pitchFamily="65" charset="-120"/>
                          <a:cs typeface="Times New Roman" pitchFamily="18" charset="0"/>
                        </a:rPr>
                        <a:t>kg)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單支成本</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marL="0" marR="0" indent="0" algn="ctr" defTabSz="914400" rtl="0" eaLnBrk="1" fontAlgn="ctr" latinLnBrk="0" hangingPunct="1">
                        <a:lnSpc>
                          <a:spcPts val="1800"/>
                        </a:lnSpc>
                        <a:spcBef>
                          <a:spcPts val="0"/>
                        </a:spcBef>
                        <a:spcAft>
                          <a:spcPts val="0"/>
                        </a:spcAft>
                        <a:buClrTx/>
                        <a:buSzTx/>
                        <a:buFontTx/>
                        <a:buNone/>
                        <a:tabLst/>
                        <a:defRPr/>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元</a:t>
                      </a: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成本</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元</a:t>
                      </a: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8.74</a:t>
                      </a: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24</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30.6 </a:t>
                      </a: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734.2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979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23,493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4.18</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75.2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401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2,408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3</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672.0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672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21,504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2.3</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2,650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257.6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8,243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3.0</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268.8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8,602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1.5</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7.7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229.5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245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7,344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21187">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336.0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154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10,752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8.9</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35.6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747.6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1139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23,923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48755">
                <a:tc gridSpan="2">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輕量化結構材料</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hMerge="1">
                  <a:txBody>
                    <a:bodyPr/>
                    <a:lstStyle/>
                    <a:p>
                      <a:pPr algn="ctr" fontAlgn="ct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3403.7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108,918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JSC980Y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3.37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283.1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519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12,456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JSC980Y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6.7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296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1,774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JSC980Y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15.7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501.8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690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22,077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JSC590R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a:solidFill>
                            <a:srgbClr val="FF0000"/>
                          </a:solidFill>
                          <a:effectLst/>
                          <a:latin typeface="Times New Roman" pitchFamily="18" charset="0"/>
                          <a:cs typeface="Times New Roman" pitchFamily="18" charset="0"/>
                        </a:rPr>
                        <a:t>1.4</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10.1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80.6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444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3,548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JSC590R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9.0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250.9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11,039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JSC980Y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11.2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235.2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10,349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7.7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229.5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245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7,344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7"/>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336.0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154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10,752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8"/>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a:solidFill>
                            <a:srgbClr val="FF0000"/>
                          </a:solidFill>
                          <a:effectLst/>
                          <a:latin typeface="Times New Roman" pitchFamily="18" charset="0"/>
                          <a:ea typeface="+mn-ea"/>
                          <a:cs typeface="Times New Roman" pitchFamily="18" charset="0"/>
                        </a:rPr>
                        <a:t>SUS202-1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a:solidFill>
                            <a:srgbClr val="FF0000"/>
                          </a:solidFill>
                          <a:effectLst/>
                          <a:latin typeface="Times New Roman" pitchFamily="18" charset="0"/>
                          <a:ea typeface="+mn-ea"/>
                          <a:cs typeface="Times New Roman"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a:solidFill>
                            <a:srgbClr val="FF0000"/>
                          </a:solidFill>
                          <a:effectLst/>
                          <a:latin typeface="Times New Roman" pitchFamily="18" charset="0"/>
                          <a:ea typeface="+mn-ea"/>
                          <a:cs typeface="Times New Roman"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336.0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880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18480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9"/>
                  </a:ext>
                </a:extLst>
              </a:tr>
              <a:tr h="242431">
                <a:tc>
                  <a:txBody>
                    <a:bodyPr/>
                    <a:lstStyle/>
                    <a:p>
                      <a:pPr algn="ctr" fontAlgn="ct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gridSpan="2">
                  <a:txBody>
                    <a:bodyPr/>
                    <a:lstStyle/>
                    <a:p>
                      <a:pPr algn="ctr" fontAlgn="ctr"/>
                      <a:r>
                        <a:rPr lang="zh-TW" altLang="en-US" sz="1800" b="1" u="none" strike="noStrike" kern="1200" dirty="0">
                          <a:solidFill>
                            <a:srgbClr val="FF0000"/>
                          </a:solidFill>
                          <a:effectLst/>
                          <a:latin typeface="Times New Roman" pitchFamily="18" charset="0"/>
                          <a:ea typeface="標楷體" pitchFamily="65" charset="-120"/>
                          <a:cs typeface="Times New Roman" pitchFamily="18" charset="0"/>
                        </a:rPr>
                        <a:t>重量減輕</a:t>
                      </a:r>
                      <a:r>
                        <a:rPr lang="zh-TW" altLang="en-US" sz="1800" b="1" u="none" strike="noStrike" kern="1200" baseline="0" dirty="0">
                          <a:solidFill>
                            <a:srgbClr val="FF0000"/>
                          </a:solidFill>
                          <a:effectLst/>
                          <a:latin typeface="Times New Roman" pitchFamily="18" charset="0"/>
                          <a:ea typeface="標楷體" pitchFamily="65" charset="-120"/>
                          <a:cs typeface="Times New Roman" pitchFamily="18" charset="0"/>
                        </a:rPr>
                        <a:t> </a:t>
                      </a:r>
                      <a:r>
                        <a:rPr lang="en-US" altLang="zh-TW" sz="1800" b="1" i="0" u="none" strike="noStrike" kern="1200" baseline="0" dirty="0">
                          <a:solidFill>
                            <a:srgbClr val="FF0000"/>
                          </a:solidFill>
                          <a:effectLst/>
                          <a:latin typeface="Times New Roman" pitchFamily="18" charset="0"/>
                          <a:ea typeface="+mn-ea"/>
                          <a:cs typeface="Times New Roman" pitchFamily="18" charset="0"/>
                        </a:rPr>
                        <a:t>33</a:t>
                      </a:r>
                      <a:r>
                        <a:rPr lang="en-US" altLang="zh-TW" sz="1800" b="1" i="0" u="none" strike="noStrike" dirty="0">
                          <a:solidFill>
                            <a:srgbClr val="FF0000"/>
                          </a:solidFill>
                          <a:effectLst/>
                          <a:latin typeface="Times New Roman" pitchFamily="18" charset="0"/>
                          <a:cs typeface="Times New Roman" pitchFamily="18" charset="0"/>
                        </a:rPr>
                        <a:t>%</a:t>
                      </a:r>
                      <a:endParaRPr lang="zh-TW" altLang="en-US"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endParaRPr lang="zh-TW" altLang="en-US"/>
                    </a:p>
                  </a:txBody>
                  <a:tcPr/>
                </a:tc>
                <a:tc grid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600" b="1" u="none" strike="noStrike" kern="1200" dirty="0">
                          <a:solidFill>
                            <a:srgbClr val="FF0000"/>
                          </a:solidFill>
                          <a:effectLst/>
                          <a:latin typeface="Times New Roman" pitchFamily="18" charset="0"/>
                          <a:ea typeface="標楷體" pitchFamily="65" charset="-120"/>
                          <a:cs typeface="Times New Roman" pitchFamily="18" charset="0"/>
                        </a:rPr>
                        <a:t>材料成本減少  </a:t>
                      </a:r>
                      <a:r>
                        <a:rPr lang="en-US" altLang="zh-TW" sz="1800" b="1" u="none" strike="noStrike" kern="1200" dirty="0">
                          <a:solidFill>
                            <a:srgbClr val="FF0000"/>
                          </a:solidFill>
                          <a:effectLst/>
                          <a:latin typeface="Times New Roman" pitchFamily="18" charset="0"/>
                          <a:ea typeface="標楷體" pitchFamily="65" charset="-120"/>
                          <a:cs typeface="Times New Roman" pitchFamily="18" charset="0"/>
                        </a:rPr>
                        <a:t>10</a:t>
                      </a:r>
                      <a:r>
                        <a:rPr lang="en-US" altLang="zh-TW" sz="1800" b="1" i="0" u="none" strike="noStrike" dirty="0">
                          <a:solidFill>
                            <a:srgbClr val="FF0000"/>
                          </a:solidFill>
                          <a:effectLst/>
                          <a:latin typeface="Times New Roman" pitchFamily="18" charset="0"/>
                          <a:cs typeface="Times New Roman" pitchFamily="18" charset="0"/>
                        </a:rPr>
                        <a:t>%</a:t>
                      </a:r>
                      <a:endParaRPr lang="zh-TW" altLang="en-US" sz="1800" b="1" u="none" strike="noStrike" kern="1200" dirty="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pPr algn="ctr" fontAlgn="ctr"/>
                      <a:endParaRPr lang="en-US" altLang="zh-TW" sz="1800" b="1" u="none" strike="noStrike" kern="1200" dirty="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a:solidFill>
                            <a:srgbClr val="FF0000"/>
                          </a:solidFill>
                          <a:effectLst/>
                          <a:latin typeface="Times New Roman" pitchFamily="18" charset="0"/>
                          <a:ea typeface="+mn-ea"/>
                          <a:cs typeface="Times New Roman" pitchFamily="18" charset="0"/>
                        </a:rPr>
                        <a:t>2293.4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a:solidFill>
                            <a:srgbClr val="FF0000"/>
                          </a:solidFill>
                          <a:effectLst/>
                          <a:latin typeface="Times New Roman" pitchFamily="18" charset="0"/>
                          <a:ea typeface="+mn-ea"/>
                          <a:cs typeface="Times New Roman" pitchFamily="18" charset="0"/>
                        </a:rPr>
                        <a:t>97,819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
                  </a:ext>
                </a:extLst>
              </a:tr>
            </a:tbl>
          </a:graphicData>
        </a:graphic>
      </p:graphicFrame>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85</a:t>
            </a:fld>
            <a:endParaRPr lang="zh-TW" altLang="en-US" dirty="0">
              <a:solidFill>
                <a:prstClr val="black">
                  <a:tint val="75000"/>
                </a:prstClr>
              </a:solidFill>
            </a:endParaRPr>
          </a:p>
        </p:txBody>
      </p:sp>
      <p:sp>
        <p:nvSpPr>
          <p:cNvPr id="6" name="內容版面配置區 2"/>
          <p:cNvSpPr txBox="1">
            <a:spLocks/>
          </p:cNvSpPr>
          <p:nvPr/>
        </p:nvSpPr>
        <p:spPr>
          <a:xfrm>
            <a:off x="2027416" y="0"/>
            <a:ext cx="5058215" cy="851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spcBef>
                <a:spcPts val="0"/>
              </a:spcBef>
              <a:buFont typeface="Arial" panose="020B0604020202020204" pitchFamily="34" charset="0"/>
              <a:buNone/>
            </a:pPr>
            <a:r>
              <a:rPr lang="zh-TW" altLang="en-US" sz="2000" b="1" kern="100" dirty="0">
                <a:solidFill>
                  <a:srgbClr val="0000FF"/>
                </a:solidFill>
                <a:latin typeface="Times New Roman" pitchFamily="18" charset="0"/>
                <a:ea typeface="標楷體"/>
                <a:cs typeface="Times New Roman" pitchFamily="18" charset="0"/>
              </a:rPr>
              <a:t> </a:t>
            </a:r>
            <a:r>
              <a:rPr lang="en-US" altLang="zh-TW" sz="2000" b="1" kern="100" dirty="0">
                <a:solidFill>
                  <a:srgbClr val="0000FF"/>
                </a:solidFill>
                <a:latin typeface="Times New Roman" pitchFamily="18" charset="0"/>
                <a:ea typeface="標楷體"/>
                <a:cs typeface="Times New Roman" pitchFamily="18" charset="0"/>
              </a:rPr>
              <a:t>4.UTP</a:t>
            </a:r>
            <a:r>
              <a:rPr lang="zh-TW" altLang="en-US" sz="2000" b="1" kern="100" dirty="0">
                <a:solidFill>
                  <a:srgbClr val="0000FF"/>
                </a:solidFill>
                <a:latin typeface="Times New Roman" pitchFamily="18" charset="0"/>
                <a:ea typeface="標楷體"/>
                <a:cs typeface="Times New Roman" pitchFamily="18" charset="0"/>
              </a:rPr>
              <a:t>圓頂力霸塑膠型溫室輕量化成本分析</a:t>
            </a:r>
            <a:endParaRPr lang="en-US" altLang="zh-TW" sz="2000" b="1" kern="100" dirty="0">
              <a:solidFill>
                <a:srgbClr val="0000FF"/>
              </a:solidFill>
              <a:latin typeface="Times New Roman" pitchFamily="18" charset="0"/>
              <a:ea typeface="標楷體"/>
              <a:cs typeface="Times New Roman" pitchFamily="18" charset="0"/>
            </a:endParaRPr>
          </a:p>
          <a:p>
            <a:pPr marL="182563" indent="-182563" algn="ctr">
              <a:lnSpc>
                <a:spcPct val="100000"/>
              </a:lnSpc>
              <a:spcBef>
                <a:spcPts val="0"/>
              </a:spcBef>
              <a:buFont typeface="Arial" panose="020B0604020202020204" pitchFamily="34" charset="0"/>
              <a:buNone/>
            </a:pPr>
            <a:r>
              <a:rPr lang="en-US" altLang="zh-TW" sz="2000" b="1" kern="100" dirty="0">
                <a:solidFill>
                  <a:srgbClr val="0000FF"/>
                </a:solidFill>
                <a:latin typeface="Times New Roman" pitchFamily="18" charset="0"/>
                <a:ea typeface="標楷體"/>
                <a:cs typeface="Times New Roman" pitchFamily="18" charset="0"/>
              </a:rPr>
              <a:t>(</a:t>
            </a:r>
            <a:r>
              <a:rPr lang="zh-TW" altLang="en-US" sz="2000" b="1" kern="100" dirty="0">
                <a:solidFill>
                  <a:srgbClr val="0000FF"/>
                </a:solidFill>
                <a:latin typeface="Times New Roman" pitchFamily="18" charset="0"/>
                <a:ea typeface="標楷體"/>
                <a:cs typeface="Times New Roman" pitchFamily="18" charset="0"/>
              </a:rPr>
              <a:t>舊標準輕量化</a:t>
            </a:r>
            <a:r>
              <a:rPr lang="en-US" altLang="zh-TW" sz="2000" b="1" kern="100" dirty="0">
                <a:solidFill>
                  <a:srgbClr val="0000FF"/>
                </a:solidFill>
                <a:latin typeface="Times New Roman" pitchFamily="18" charset="0"/>
                <a:ea typeface="標楷體"/>
                <a:cs typeface="Times New Roman" pitchFamily="18" charset="0"/>
              </a:rPr>
              <a:t>)</a:t>
            </a:r>
          </a:p>
        </p:txBody>
      </p:sp>
    </p:spTree>
    <p:extLst>
      <p:ext uri="{BB962C8B-B14F-4D97-AF65-F5344CB8AC3E}">
        <p14:creationId xmlns:p14="http://schemas.microsoft.com/office/powerpoint/2010/main" val="15003199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154744" y="702945"/>
          <a:ext cx="8876713" cy="6143625"/>
        </p:xfrm>
        <a:graphic>
          <a:graphicData uri="http://schemas.openxmlformats.org/drawingml/2006/table">
            <a:tbl>
              <a:tblPr>
                <a:tableStyleId>{5C22544A-7EE6-4342-B048-85BDC9FD1C3A}</a:tableStyleId>
              </a:tblPr>
              <a:tblGrid>
                <a:gridCol w="659791">
                  <a:extLst>
                    <a:ext uri="{9D8B030D-6E8A-4147-A177-3AD203B41FA5}">
                      <a16:colId xmlns:a16="http://schemas.microsoft.com/office/drawing/2014/main" val="20000"/>
                    </a:ext>
                  </a:extLst>
                </a:gridCol>
                <a:gridCol w="1225280">
                  <a:extLst>
                    <a:ext uri="{9D8B030D-6E8A-4147-A177-3AD203B41FA5}">
                      <a16:colId xmlns:a16="http://schemas.microsoft.com/office/drawing/2014/main" val="20001"/>
                    </a:ext>
                  </a:extLst>
                </a:gridCol>
                <a:gridCol w="1083212">
                  <a:extLst>
                    <a:ext uri="{9D8B030D-6E8A-4147-A177-3AD203B41FA5}">
                      <a16:colId xmlns:a16="http://schemas.microsoft.com/office/drawing/2014/main" val="20002"/>
                    </a:ext>
                  </a:extLst>
                </a:gridCol>
                <a:gridCol w="667618">
                  <a:extLst>
                    <a:ext uri="{9D8B030D-6E8A-4147-A177-3AD203B41FA5}">
                      <a16:colId xmlns:a16="http://schemas.microsoft.com/office/drawing/2014/main" val="20003"/>
                    </a:ext>
                  </a:extLst>
                </a:gridCol>
                <a:gridCol w="695934">
                  <a:extLst>
                    <a:ext uri="{9D8B030D-6E8A-4147-A177-3AD203B41FA5}">
                      <a16:colId xmlns:a16="http://schemas.microsoft.com/office/drawing/2014/main" val="20004"/>
                    </a:ext>
                  </a:extLst>
                </a:gridCol>
                <a:gridCol w="582313">
                  <a:extLst>
                    <a:ext uri="{9D8B030D-6E8A-4147-A177-3AD203B41FA5}">
                      <a16:colId xmlns:a16="http://schemas.microsoft.com/office/drawing/2014/main" val="20005"/>
                    </a:ext>
                  </a:extLst>
                </a:gridCol>
                <a:gridCol w="1036799">
                  <a:extLst>
                    <a:ext uri="{9D8B030D-6E8A-4147-A177-3AD203B41FA5}">
                      <a16:colId xmlns:a16="http://schemas.microsoft.com/office/drawing/2014/main" val="20006"/>
                    </a:ext>
                  </a:extLst>
                </a:gridCol>
                <a:gridCol w="1079409">
                  <a:extLst>
                    <a:ext uri="{9D8B030D-6E8A-4147-A177-3AD203B41FA5}">
                      <a16:colId xmlns:a16="http://schemas.microsoft.com/office/drawing/2014/main" val="20007"/>
                    </a:ext>
                  </a:extLst>
                </a:gridCol>
                <a:gridCol w="1039511">
                  <a:extLst>
                    <a:ext uri="{9D8B030D-6E8A-4147-A177-3AD203B41FA5}">
                      <a16:colId xmlns:a16="http://schemas.microsoft.com/office/drawing/2014/main" val="20008"/>
                    </a:ext>
                  </a:extLst>
                </a:gridCol>
                <a:gridCol w="806846">
                  <a:extLst>
                    <a:ext uri="{9D8B030D-6E8A-4147-A177-3AD203B41FA5}">
                      <a16:colId xmlns:a16="http://schemas.microsoft.com/office/drawing/2014/main" val="20009"/>
                    </a:ext>
                  </a:extLst>
                </a:gridCol>
              </a:tblGrid>
              <a:tr h="419044">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編號</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錏管規格</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材質</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厚度</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(mm)</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重量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r>
                        <a:rPr lang="en-US" sz="1800" b="0" i="0" u="none" strike="noStrike" dirty="0">
                          <a:solidFill>
                            <a:srgbClr val="000000"/>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數量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支</a:t>
                      </a: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單支重量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marL="0" marR="0" indent="0" algn="ctr" defTabSz="914400" rtl="0" eaLnBrk="1" fontAlgn="ctr" latinLnBrk="0" hangingPunct="1">
                        <a:lnSpc>
                          <a:spcPts val="1800"/>
                        </a:lnSpc>
                        <a:spcBef>
                          <a:spcPts val="0"/>
                        </a:spcBef>
                        <a:spcAft>
                          <a:spcPts val="0"/>
                        </a:spcAft>
                        <a:buClrTx/>
                        <a:buSzTx/>
                        <a:buFontTx/>
                        <a:buNone/>
                        <a:tabLst/>
                        <a:defRPr/>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(kg)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需求重量</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r>
                        <a:rPr lang="en-US" sz="1800" b="0" i="0" u="none" strike="noStrike" dirty="0">
                          <a:solidFill>
                            <a:srgbClr val="000000"/>
                          </a:solidFill>
                          <a:effectLst/>
                          <a:latin typeface="Times New Roman" pitchFamily="18" charset="0"/>
                          <a:ea typeface="標楷體" pitchFamily="65" charset="-120"/>
                          <a:cs typeface="Times New Roman" pitchFamily="18" charset="0"/>
                        </a:rPr>
                        <a:t>kg)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單支成本</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marL="0" marR="0" indent="0" algn="ctr" defTabSz="914400" rtl="0" eaLnBrk="1" fontAlgn="ctr" latinLnBrk="0" hangingPunct="1">
                        <a:lnSpc>
                          <a:spcPts val="1800"/>
                        </a:lnSpc>
                        <a:spcBef>
                          <a:spcPts val="0"/>
                        </a:spcBef>
                        <a:spcAft>
                          <a:spcPts val="0"/>
                        </a:spcAft>
                        <a:buClrTx/>
                        <a:buSzTx/>
                        <a:buFontTx/>
                        <a:buNone/>
                        <a:tabLst/>
                        <a:defRPr/>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元</a:t>
                      </a: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成本</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元</a:t>
                      </a: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8.74</a:t>
                      </a: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24</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30.6 </a:t>
                      </a: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734.2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979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23,493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5.7</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17.1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102.6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547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3,283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4.2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32</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940.8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941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30,106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8</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10.4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2,650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9.2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257.6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8,243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3.0</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268.8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8,602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2.3</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3.3</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16.8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504.9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539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16,157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SGCC</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2.3</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3.3</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13.2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924.0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422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29,568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8.9</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35.6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747.6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1139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23,923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48755">
                <a:tc gridSpan="2">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輕量化結構材料</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hMerge="1">
                  <a:txBody>
                    <a:bodyPr/>
                    <a:lstStyle/>
                    <a:p>
                      <a:pPr algn="ctr" fontAlgn="ct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4563.3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146,024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JSC980Y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3.37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283.1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519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12,456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JSC980Y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6.7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296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1,774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JSC980Y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15.7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501.8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690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22,077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JSC590R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a:solidFill>
                            <a:srgbClr val="FF0000"/>
                          </a:solidFill>
                          <a:effectLst/>
                          <a:latin typeface="Times New Roman" pitchFamily="18" charset="0"/>
                          <a:cs typeface="Times New Roman" pitchFamily="18" charset="0"/>
                        </a:rPr>
                        <a:t>1.4</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10.1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80.6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444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3,548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JSC590R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9.0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250.9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11,039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JSC980Y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11.2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235.2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10,349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7.7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229.5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245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7,344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7"/>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336.0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154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10,752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8"/>
                  </a:ext>
                </a:extLst>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a:solidFill>
                            <a:srgbClr val="FF0000"/>
                          </a:solidFill>
                          <a:effectLst/>
                          <a:latin typeface="Times New Roman" pitchFamily="18" charset="0"/>
                          <a:ea typeface="+mn-ea"/>
                          <a:cs typeface="Times New Roman" pitchFamily="18" charset="0"/>
                        </a:rPr>
                        <a:t>SUS202-1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a:solidFill>
                            <a:srgbClr val="FF0000"/>
                          </a:solidFill>
                          <a:effectLst/>
                          <a:latin typeface="Times New Roman" pitchFamily="18" charset="0"/>
                          <a:ea typeface="+mn-ea"/>
                          <a:cs typeface="Times New Roman"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a:solidFill>
                            <a:srgbClr val="FF0000"/>
                          </a:solidFill>
                          <a:effectLst/>
                          <a:latin typeface="Times New Roman" pitchFamily="18" charset="0"/>
                          <a:ea typeface="+mn-ea"/>
                          <a:cs typeface="Times New Roman"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336.0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880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18480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9"/>
                  </a:ext>
                </a:extLst>
              </a:tr>
              <a:tr h="242431">
                <a:tc>
                  <a:txBody>
                    <a:bodyPr/>
                    <a:lstStyle/>
                    <a:p>
                      <a:pPr algn="ctr" fontAlgn="ct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gridSpan="2">
                  <a:txBody>
                    <a:bodyPr/>
                    <a:lstStyle/>
                    <a:p>
                      <a:pPr algn="ctr" fontAlgn="ctr"/>
                      <a:r>
                        <a:rPr lang="zh-TW" altLang="en-US" sz="1800" b="1" u="none" strike="noStrike" kern="1200" dirty="0">
                          <a:solidFill>
                            <a:srgbClr val="FF0000"/>
                          </a:solidFill>
                          <a:effectLst/>
                          <a:latin typeface="Times New Roman" pitchFamily="18" charset="0"/>
                          <a:ea typeface="標楷體" pitchFamily="65" charset="-120"/>
                          <a:cs typeface="Times New Roman" pitchFamily="18" charset="0"/>
                        </a:rPr>
                        <a:t>重量減輕</a:t>
                      </a:r>
                      <a:r>
                        <a:rPr lang="zh-TW" altLang="en-US" sz="1800" b="1" u="none" strike="noStrike" kern="1200" baseline="0" dirty="0">
                          <a:solidFill>
                            <a:srgbClr val="FF0000"/>
                          </a:solidFill>
                          <a:effectLst/>
                          <a:latin typeface="Times New Roman" pitchFamily="18" charset="0"/>
                          <a:ea typeface="標楷體" pitchFamily="65" charset="-120"/>
                          <a:cs typeface="Times New Roman" pitchFamily="18" charset="0"/>
                        </a:rPr>
                        <a:t> </a:t>
                      </a:r>
                      <a:r>
                        <a:rPr lang="en-US" altLang="zh-TW" sz="1800" b="1" i="0" u="none" strike="noStrike" kern="1200" baseline="0" dirty="0">
                          <a:solidFill>
                            <a:srgbClr val="FF0000"/>
                          </a:solidFill>
                          <a:effectLst/>
                          <a:latin typeface="Times New Roman" pitchFamily="18" charset="0"/>
                          <a:ea typeface="+mn-ea"/>
                          <a:cs typeface="Times New Roman" pitchFamily="18" charset="0"/>
                        </a:rPr>
                        <a:t>50</a:t>
                      </a:r>
                      <a:r>
                        <a:rPr lang="en-US" altLang="zh-TW" sz="1800" b="1" i="0" u="none" strike="noStrike" dirty="0">
                          <a:solidFill>
                            <a:srgbClr val="FF0000"/>
                          </a:solidFill>
                          <a:effectLst/>
                          <a:latin typeface="Times New Roman" pitchFamily="18" charset="0"/>
                          <a:cs typeface="Times New Roman" pitchFamily="18" charset="0"/>
                        </a:rPr>
                        <a:t>%</a:t>
                      </a:r>
                      <a:endParaRPr lang="zh-TW" altLang="en-US"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endParaRPr lang="zh-TW" altLang="en-US"/>
                    </a:p>
                  </a:txBody>
                  <a:tcPr/>
                </a:tc>
                <a:tc grid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600" b="1" u="none" strike="noStrike" kern="1200" dirty="0">
                          <a:solidFill>
                            <a:srgbClr val="FF0000"/>
                          </a:solidFill>
                          <a:effectLst/>
                          <a:latin typeface="Times New Roman" pitchFamily="18" charset="0"/>
                          <a:ea typeface="標楷體" pitchFamily="65" charset="-120"/>
                          <a:cs typeface="Times New Roman" pitchFamily="18" charset="0"/>
                        </a:rPr>
                        <a:t>材料成本減少  </a:t>
                      </a:r>
                      <a:r>
                        <a:rPr lang="en-US" altLang="zh-TW" sz="1800" b="1" u="none" strike="noStrike" kern="1200" dirty="0">
                          <a:solidFill>
                            <a:srgbClr val="FF0000"/>
                          </a:solidFill>
                          <a:effectLst/>
                          <a:latin typeface="Times New Roman" pitchFamily="18" charset="0"/>
                          <a:ea typeface="標楷體" pitchFamily="65" charset="-120"/>
                          <a:cs typeface="Times New Roman" pitchFamily="18" charset="0"/>
                        </a:rPr>
                        <a:t>33</a:t>
                      </a:r>
                      <a:r>
                        <a:rPr lang="en-US" altLang="zh-TW" sz="1800" b="1" i="0" u="none" strike="noStrike" dirty="0">
                          <a:solidFill>
                            <a:srgbClr val="FF0000"/>
                          </a:solidFill>
                          <a:effectLst/>
                          <a:latin typeface="Times New Roman" pitchFamily="18" charset="0"/>
                          <a:cs typeface="Times New Roman" pitchFamily="18" charset="0"/>
                        </a:rPr>
                        <a:t>%</a:t>
                      </a:r>
                      <a:endParaRPr lang="zh-TW" altLang="en-US" sz="1800" b="1" u="none" strike="noStrike" kern="1200" dirty="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pPr algn="ctr" fontAlgn="ctr"/>
                      <a:endParaRPr lang="en-US" altLang="zh-TW" sz="1800" b="1" u="none" strike="noStrike" kern="1200" dirty="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a:solidFill>
                            <a:srgbClr val="FF0000"/>
                          </a:solidFill>
                          <a:effectLst/>
                          <a:latin typeface="Times New Roman" pitchFamily="18" charset="0"/>
                          <a:ea typeface="+mn-ea"/>
                          <a:cs typeface="Times New Roman" pitchFamily="18" charset="0"/>
                        </a:rPr>
                        <a:t>2293.4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a:solidFill>
                            <a:srgbClr val="FF0000"/>
                          </a:solidFill>
                          <a:effectLst/>
                          <a:latin typeface="Times New Roman" pitchFamily="18" charset="0"/>
                          <a:ea typeface="+mn-ea"/>
                          <a:cs typeface="Times New Roman" pitchFamily="18" charset="0"/>
                        </a:rPr>
                        <a:t>97,819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
                  </a:ext>
                </a:extLst>
              </a:tr>
            </a:tbl>
          </a:graphicData>
        </a:graphic>
      </p:graphicFrame>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86</a:t>
            </a:fld>
            <a:endParaRPr lang="zh-TW" altLang="en-US" dirty="0">
              <a:solidFill>
                <a:prstClr val="black">
                  <a:tint val="75000"/>
                </a:prstClr>
              </a:solidFill>
            </a:endParaRPr>
          </a:p>
        </p:txBody>
      </p:sp>
      <p:sp>
        <p:nvSpPr>
          <p:cNvPr id="6" name="內容版面配置區 2"/>
          <p:cNvSpPr txBox="1">
            <a:spLocks/>
          </p:cNvSpPr>
          <p:nvPr/>
        </p:nvSpPr>
        <p:spPr>
          <a:xfrm>
            <a:off x="2027416" y="0"/>
            <a:ext cx="5058215" cy="851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spcBef>
                <a:spcPts val="0"/>
              </a:spcBef>
              <a:buFont typeface="Arial" panose="020B0604020202020204" pitchFamily="34" charset="0"/>
              <a:buNone/>
            </a:pPr>
            <a:r>
              <a:rPr lang="en-US" altLang="zh-TW" sz="2000" b="1" kern="100" dirty="0">
                <a:solidFill>
                  <a:srgbClr val="0000FF"/>
                </a:solidFill>
                <a:latin typeface="Times New Roman" pitchFamily="18" charset="0"/>
                <a:ea typeface="標楷體"/>
                <a:cs typeface="Times New Roman" pitchFamily="18" charset="0"/>
              </a:rPr>
              <a:t>5.UTP</a:t>
            </a:r>
            <a:r>
              <a:rPr lang="zh-TW" altLang="en-US" sz="2000" b="1" kern="100" dirty="0">
                <a:solidFill>
                  <a:srgbClr val="0000FF"/>
                </a:solidFill>
                <a:latin typeface="Times New Roman" pitchFamily="18" charset="0"/>
                <a:ea typeface="標楷體"/>
                <a:cs typeface="Times New Roman" pitchFamily="18" charset="0"/>
              </a:rPr>
              <a:t>圓頂力霸塑膠型溫室輕量化成本分析</a:t>
            </a:r>
            <a:endParaRPr lang="en-US" altLang="zh-TW" sz="2000" b="1" kern="100" dirty="0">
              <a:solidFill>
                <a:srgbClr val="0000FF"/>
              </a:solidFill>
              <a:latin typeface="Times New Roman" pitchFamily="18" charset="0"/>
              <a:ea typeface="標楷體"/>
              <a:cs typeface="Times New Roman" pitchFamily="18" charset="0"/>
            </a:endParaRPr>
          </a:p>
          <a:p>
            <a:pPr marL="182563" indent="-182563" algn="ctr">
              <a:lnSpc>
                <a:spcPct val="100000"/>
              </a:lnSpc>
              <a:spcBef>
                <a:spcPts val="0"/>
              </a:spcBef>
              <a:buFont typeface="Arial" panose="020B0604020202020204" pitchFamily="34" charset="0"/>
              <a:buNone/>
            </a:pPr>
            <a:r>
              <a:rPr lang="en-US" altLang="zh-TW" sz="2000" b="1" kern="100" dirty="0">
                <a:solidFill>
                  <a:srgbClr val="0000FF"/>
                </a:solidFill>
                <a:latin typeface="Times New Roman" pitchFamily="18" charset="0"/>
                <a:ea typeface="標楷體"/>
                <a:cs typeface="Times New Roman" pitchFamily="18" charset="0"/>
              </a:rPr>
              <a:t>(</a:t>
            </a:r>
            <a:r>
              <a:rPr lang="zh-TW" altLang="en-US" sz="2000" b="1" kern="100" dirty="0">
                <a:solidFill>
                  <a:srgbClr val="0000FF"/>
                </a:solidFill>
                <a:latin typeface="Times New Roman" pitchFamily="18" charset="0"/>
                <a:ea typeface="標楷體"/>
                <a:cs typeface="Times New Roman" pitchFamily="18" charset="0"/>
              </a:rPr>
              <a:t>新標準輕量化</a:t>
            </a:r>
            <a:r>
              <a:rPr lang="en-US" altLang="zh-TW" sz="2000" b="1" kern="100" dirty="0">
                <a:solidFill>
                  <a:srgbClr val="0000FF"/>
                </a:solidFill>
                <a:latin typeface="Times New Roman" pitchFamily="18" charset="0"/>
                <a:ea typeface="標楷體"/>
                <a:cs typeface="Times New Roman" pitchFamily="18" charset="0"/>
              </a:rPr>
              <a:t>)</a:t>
            </a:r>
          </a:p>
        </p:txBody>
      </p:sp>
    </p:spTree>
    <p:extLst>
      <p:ext uri="{BB962C8B-B14F-4D97-AF65-F5344CB8AC3E}">
        <p14:creationId xmlns:p14="http://schemas.microsoft.com/office/powerpoint/2010/main" val="41797412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68" y="3356716"/>
            <a:ext cx="3973193"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550" y="3356716"/>
            <a:ext cx="39719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2931" y="1405543"/>
          <a:ext cx="3530600" cy="977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SS400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245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400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bl>
          </a:graphicData>
        </a:graphic>
      </p:graphicFrame>
      <p:sp>
        <p:nvSpPr>
          <p:cNvPr id="34" name="文字方塊 5"/>
          <p:cNvSpPr txBox="1">
            <a:spLocks noChangeArrowheads="1"/>
          </p:cNvSpPr>
          <p:nvPr/>
        </p:nvSpPr>
        <p:spPr bwMode="auto">
          <a:xfrm>
            <a:off x="891269" y="1043593"/>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708551" y="2986828"/>
            <a:ext cx="397192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296</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332468" y="6128491"/>
            <a:ext cx="39731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13</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655748" y="3502932"/>
            <a:ext cx="348443" cy="1938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536374" y="4106011"/>
            <a:ext cx="935635"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32468" y="2986828"/>
            <a:ext cx="39731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7.8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56284" y="1027688"/>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13</a:t>
            </a:r>
            <a:r>
              <a:rPr lang="zh-TW" altLang="en-US" sz="2000" b="1" dirty="0">
                <a:solidFill>
                  <a:srgbClr val="FF0000"/>
                </a:solidFill>
                <a:latin typeface="Times New Roman" pitchFamily="18" charset="0"/>
                <a:ea typeface="標楷體" pitchFamily="65" charset="-120"/>
                <a:cs typeface="Times New Roman" pitchFamily="18" charset="0"/>
              </a:rPr>
              <a:t>級風壓模擬</a:t>
            </a:r>
            <a:endParaRPr lang="zh-TW" altLang="en-US" dirty="0">
              <a:solidFill>
                <a:srgbClr val="FF0000"/>
              </a:solidFill>
              <a:latin typeface="Times New Roman" pitchFamily="18" charset="0"/>
              <a:ea typeface="標楷體" pitchFamily="65" charset="-120"/>
              <a:cs typeface="Times New Roman" pitchFamily="18" charset="0"/>
            </a:endParaRPr>
          </a:p>
        </p:txBody>
      </p:sp>
      <p:sp>
        <p:nvSpPr>
          <p:cNvPr id="42" name="文字方塊 5"/>
          <p:cNvSpPr txBox="1">
            <a:spLocks noChangeArrowheads="1"/>
          </p:cNvSpPr>
          <p:nvPr/>
        </p:nvSpPr>
        <p:spPr bwMode="auto">
          <a:xfrm>
            <a:off x="4708550" y="6126933"/>
            <a:ext cx="39751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13</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4970728" y="4107858"/>
            <a:ext cx="1007413" cy="211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07334" y="3475202"/>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893315" y="1402984"/>
            <a:ext cx="4787159" cy="1477328"/>
          </a:xfrm>
          <a:prstGeom prst="rect">
            <a:avLst/>
          </a:prstGeom>
        </p:spPr>
        <p:txBody>
          <a:bodyPr wrap="square">
            <a:spAutoFit/>
          </a:bodyPr>
          <a:lstStyle/>
          <a:p>
            <a:pPr algn="just">
              <a:spcBef>
                <a:spcPct val="0"/>
              </a:spcBef>
              <a:buFont typeface="Wingdings" panose="05000000000000000000" pitchFamily="2" charset="2"/>
              <a:buChar char=""/>
            </a:pP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13</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296MPa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，結構最大變形量為</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7.8mm</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，結構應力值在鍍鋅鋼管材料降伏強度內，但已超過</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SS400</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之降伏強度。</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原溫室結構理想狀況下尚可承受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p>
        </p:txBody>
      </p:sp>
      <p:sp>
        <p:nvSpPr>
          <p:cNvPr id="19" name="內容版面配置區 2"/>
          <p:cNvSpPr>
            <a:spLocks noGrp="1"/>
          </p:cNvSpPr>
          <p:nvPr>
            <p:ph idx="1"/>
          </p:nvPr>
        </p:nvSpPr>
        <p:spPr>
          <a:xfrm>
            <a:off x="1988231" y="273749"/>
            <a:ext cx="4887826" cy="717452"/>
          </a:xfrm>
        </p:spPr>
        <p:txBody>
          <a:bodyPr>
            <a:noAutofit/>
          </a:bodyPr>
          <a:lstStyle/>
          <a:p>
            <a:pPr marL="182563" indent="-182563">
              <a:lnSpc>
                <a:spcPct val="100000"/>
              </a:lnSpc>
              <a:spcBef>
                <a:spcPts val="600"/>
              </a:spcBef>
              <a:buNone/>
            </a:pPr>
            <a:r>
              <a:rPr lang="en-US" altLang="zh-TW" sz="2000" b="1" kern="100" dirty="0">
                <a:solidFill>
                  <a:srgbClr val="0000FF"/>
                </a:solidFill>
                <a:latin typeface="Times New Roman" pitchFamily="18" charset="0"/>
                <a:ea typeface="標楷體"/>
                <a:cs typeface="Times New Roman" pitchFamily="18" charset="0"/>
              </a:rPr>
              <a:t>1.</a:t>
            </a:r>
            <a:r>
              <a:rPr lang="zh-TW" altLang="en-US" sz="2000" b="1" kern="100" dirty="0">
                <a:solidFill>
                  <a:srgbClr val="0000FF"/>
                </a:solidFill>
                <a:latin typeface="Times New Roman" pitchFamily="18" charset="0"/>
                <a:ea typeface="標楷體"/>
                <a:cs typeface="Times New Roman" pitchFamily="18" charset="0"/>
              </a:rPr>
              <a:t>  </a:t>
            </a:r>
            <a:r>
              <a:rPr lang="en-US" altLang="zh-TW" sz="2000" b="1" kern="100" dirty="0">
                <a:solidFill>
                  <a:srgbClr val="0000FF"/>
                </a:solidFill>
                <a:latin typeface="Times New Roman" pitchFamily="18" charset="0"/>
                <a:ea typeface="標楷體"/>
                <a:cs typeface="Times New Roman" pitchFamily="18" charset="0"/>
              </a:rPr>
              <a:t>UTP</a:t>
            </a:r>
            <a:r>
              <a:rPr lang="zh-TW" altLang="en-US" sz="2000" b="1" kern="100" dirty="0">
                <a:solidFill>
                  <a:srgbClr val="0000FF"/>
                </a:solidFill>
                <a:latin typeface="Times New Roman" pitchFamily="18" charset="0"/>
                <a:ea typeface="標楷體"/>
                <a:cs typeface="Times New Roman" pitchFamily="18" charset="0"/>
              </a:rPr>
              <a:t>圓頂力霸塑膠型溫室結構優化設計</a:t>
            </a:r>
            <a:endParaRPr lang="en-US" altLang="zh-TW" sz="2000" b="1" kern="100" dirty="0">
              <a:solidFill>
                <a:srgbClr val="0000FF"/>
              </a:solidFill>
              <a:latin typeface="Times New Roman" pitchFamily="18" charset="0"/>
              <a:ea typeface="標楷體"/>
              <a:cs typeface="Times New Roman" pitchFamily="18" charset="0"/>
            </a:endParaRPr>
          </a:p>
          <a:p>
            <a:pPr indent="-46038">
              <a:lnSpc>
                <a:spcPct val="100000"/>
              </a:lnSpc>
              <a:spcBef>
                <a:spcPts val="600"/>
              </a:spcBef>
              <a:buFont typeface="Wingdings" pitchFamily="2" charset="2"/>
              <a:buChar char="l"/>
            </a:pPr>
            <a:r>
              <a:rPr lang="zh-TW" altLang="en-US" sz="2000" b="1" kern="100" dirty="0">
                <a:solidFill>
                  <a:srgbClr val="0000FF"/>
                </a:solidFill>
                <a:latin typeface="Times New Roman" pitchFamily="18" charset="0"/>
                <a:ea typeface="標楷體"/>
                <a:cs typeface="Times New Roman" pitchFamily="18" charset="0"/>
              </a:rPr>
              <a:t>    原溫室結構模擬</a:t>
            </a:r>
            <a:endParaRPr lang="en-US" altLang="zh-TW" sz="2000" b="1" kern="100" dirty="0">
              <a:solidFill>
                <a:srgbClr val="0000FF"/>
              </a:solidFill>
              <a:latin typeface="Times New Roman" pitchFamily="18" charset="0"/>
              <a:ea typeface="標楷體"/>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87</a:t>
            </a:fld>
            <a:endParaRPr lang="zh-TW" altLang="en-US" dirty="0">
              <a:solidFill>
                <a:prstClr val="black">
                  <a:tint val="75000"/>
                </a:prstClr>
              </a:solidFill>
            </a:endParaRPr>
          </a:p>
        </p:txBody>
      </p:sp>
    </p:spTree>
    <p:extLst>
      <p:ext uri="{BB962C8B-B14F-4D97-AF65-F5344CB8AC3E}">
        <p14:creationId xmlns:p14="http://schemas.microsoft.com/office/powerpoint/2010/main" val="3038435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44" y="2995766"/>
            <a:ext cx="3966114"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464" y="2995766"/>
            <a:ext cx="39052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338795" y="994924"/>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bl>
          </a:graphicData>
        </a:graphic>
      </p:graphicFrame>
      <p:sp>
        <p:nvSpPr>
          <p:cNvPr id="34" name="文字方塊 5"/>
          <p:cNvSpPr txBox="1">
            <a:spLocks noChangeArrowheads="1"/>
          </p:cNvSpPr>
          <p:nvPr/>
        </p:nvSpPr>
        <p:spPr bwMode="auto">
          <a:xfrm>
            <a:off x="1007133" y="632974"/>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915635" y="2625878"/>
            <a:ext cx="386559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343</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430044" y="5777066"/>
            <a:ext cx="3966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13</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777966" y="3164409"/>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633950" y="3740473"/>
            <a:ext cx="935635"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430044" y="2631504"/>
            <a:ext cx="342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10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4072148" y="617069"/>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13</a:t>
            </a:r>
            <a:r>
              <a:rPr lang="zh-TW" altLang="en-US" sz="2000" b="1" dirty="0">
                <a:solidFill>
                  <a:srgbClr val="FF0000"/>
                </a:solidFill>
                <a:latin typeface="Times New Roman" pitchFamily="18" charset="0"/>
                <a:ea typeface="標楷體" pitchFamily="65" charset="-120"/>
                <a:cs typeface="Times New Roman" pitchFamily="18" charset="0"/>
              </a:rPr>
              <a:t>級風壓模擬</a:t>
            </a:r>
            <a:endParaRPr lang="zh-TW" altLang="en-US" dirty="0">
              <a:solidFill>
                <a:srgbClr val="FF0000"/>
              </a:solidFill>
              <a:latin typeface="Times New Roman" pitchFamily="18" charset="0"/>
              <a:ea typeface="標楷體" pitchFamily="65" charset="-120"/>
              <a:cs typeface="Times New Roman" pitchFamily="18" charset="0"/>
            </a:endParaRPr>
          </a:p>
        </p:txBody>
      </p:sp>
      <p:sp>
        <p:nvSpPr>
          <p:cNvPr id="42" name="文字方塊 5"/>
          <p:cNvSpPr txBox="1">
            <a:spLocks noChangeArrowheads="1"/>
          </p:cNvSpPr>
          <p:nvPr/>
        </p:nvSpPr>
        <p:spPr bwMode="auto">
          <a:xfrm>
            <a:off x="4839464" y="5777066"/>
            <a:ext cx="3905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13</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5026438" y="3740473"/>
            <a:ext cx="1007413" cy="211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170454" y="3092401"/>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4009180" y="948505"/>
            <a:ext cx="5034236" cy="1477328"/>
          </a:xfrm>
          <a:prstGeom prst="rect">
            <a:avLst/>
          </a:prstGeom>
        </p:spPr>
        <p:txBody>
          <a:bodyPr wrap="square">
            <a:spAutoFit/>
          </a:bodyPr>
          <a:lstStyle/>
          <a:p>
            <a:pPr algn="just">
              <a:spcBef>
                <a:spcPct val="0"/>
              </a:spcBef>
              <a:buFont typeface="Wingdings" panose="05000000000000000000" pitchFamily="2" charset="2"/>
              <a:buChar char=""/>
            </a:pP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13</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343 </a:t>
            </a:r>
            <a:r>
              <a:rPr lang="en-US" altLang="zh-TW" b="1"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，結構最大變形量為</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10mm</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，結構應力值在鍍鋅鋼管材料降伏強度內，安全係數不足之材料結構已強化。</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輕量化溫室在理想狀況下可承受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88</a:t>
            </a:fld>
            <a:endParaRPr lang="zh-TW" altLang="en-US" dirty="0">
              <a:solidFill>
                <a:prstClr val="black">
                  <a:tint val="75000"/>
                </a:prstClr>
              </a:solidFill>
            </a:endParaRPr>
          </a:p>
        </p:txBody>
      </p:sp>
      <p:sp>
        <p:nvSpPr>
          <p:cNvPr id="20" name="內容版面配置區 2"/>
          <p:cNvSpPr txBox="1">
            <a:spLocks/>
          </p:cNvSpPr>
          <p:nvPr/>
        </p:nvSpPr>
        <p:spPr>
          <a:xfrm>
            <a:off x="2125623" y="23029"/>
            <a:ext cx="4887826" cy="7940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spcBef>
                <a:spcPts val="0"/>
              </a:spcBef>
              <a:buFont typeface="Arial" panose="020B0604020202020204" pitchFamily="34" charset="0"/>
              <a:buNone/>
            </a:pPr>
            <a:endParaRPr lang="en-US" altLang="zh-TW" sz="2000" b="1" kern="100" dirty="0">
              <a:solidFill>
                <a:srgbClr val="0000FF"/>
              </a:solidFill>
              <a:latin typeface="Times New Roman" pitchFamily="18" charset="0"/>
              <a:ea typeface="標楷體"/>
              <a:cs typeface="Times New Roman" pitchFamily="18" charset="0"/>
            </a:endParaRPr>
          </a:p>
          <a:p>
            <a:pPr indent="-46038">
              <a:lnSpc>
                <a:spcPct val="100000"/>
              </a:lnSpc>
              <a:spcBef>
                <a:spcPts val="0"/>
              </a:spcBef>
              <a:buFont typeface="Wingdings" pitchFamily="2" charset="2"/>
              <a:buChar char="l"/>
            </a:pPr>
            <a:r>
              <a:rPr lang="zh-TW" altLang="en-US" sz="2000" b="1" kern="100" dirty="0">
                <a:solidFill>
                  <a:srgbClr val="0000FF"/>
                </a:solidFill>
                <a:latin typeface="Times New Roman" pitchFamily="18" charset="0"/>
                <a:ea typeface="標楷體"/>
                <a:cs typeface="Times New Roman" pitchFamily="18" charset="0"/>
              </a:rPr>
              <a:t>    輕量化溫室結構材料模擬</a:t>
            </a:r>
            <a:endParaRPr lang="en-US" altLang="zh-TW" sz="2000" b="1" kern="100" dirty="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2984140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pPr>
                <a:defRPr/>
              </a:pPr>
              <a:t>89</a:t>
            </a:fld>
            <a:endParaRPr lang="zh-TW" altLang="en-US" dirty="0"/>
          </a:p>
        </p:txBody>
      </p:sp>
      <p:sp>
        <p:nvSpPr>
          <p:cNvPr id="5" name="矩形 4"/>
          <p:cNvSpPr/>
          <p:nvPr/>
        </p:nvSpPr>
        <p:spPr>
          <a:xfrm>
            <a:off x="1113234" y="1995564"/>
            <a:ext cx="6373416" cy="523220"/>
          </a:xfrm>
          <a:prstGeom prst="rect">
            <a:avLst/>
          </a:prstGeom>
        </p:spPr>
        <p:txBody>
          <a:bodyPr>
            <a:spAutoFit/>
          </a:bodyPr>
          <a:lstStyle/>
          <a:p>
            <a:pPr algn="ctr">
              <a:defRPr/>
            </a:pP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一</a:t>
            </a: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、溫室材料結構組合優化設計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6" name="標題 1"/>
          <p:cNvSpPr txBox="1">
            <a:spLocks/>
          </p:cNvSpPr>
          <p:nvPr/>
        </p:nvSpPr>
        <p:spPr>
          <a:xfrm>
            <a:off x="-428625" y="1113988"/>
            <a:ext cx="9144000" cy="5767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TW" altLang="en-US" sz="3600" b="1" kern="100" dirty="0">
                <a:solidFill>
                  <a:srgbClr val="0000FF"/>
                </a:solidFill>
                <a:latin typeface="Times New Roman" panose="02020603050405020304" pitchFamily="18" charset="0"/>
                <a:ea typeface="標楷體" pitchFamily="65" charset="-120"/>
                <a:cs typeface="Times New Roman" panose="02020603050405020304" pitchFamily="18" charset="0"/>
              </a:rPr>
              <a:t>五、溫室結構優化設計技術</a:t>
            </a:r>
          </a:p>
        </p:txBody>
      </p:sp>
      <p:sp>
        <p:nvSpPr>
          <p:cNvPr id="7" name="矩形 6"/>
          <p:cNvSpPr/>
          <p:nvPr/>
        </p:nvSpPr>
        <p:spPr>
          <a:xfrm>
            <a:off x="1113234" y="2652789"/>
            <a:ext cx="6373416" cy="523220"/>
          </a:xfrm>
          <a:prstGeom prst="rect">
            <a:avLst/>
          </a:prstGeom>
        </p:spPr>
        <p:txBody>
          <a:bodyPr>
            <a:spAutoFit/>
          </a:bodyPr>
          <a:lstStyle/>
          <a:p>
            <a:pPr algn="ctr">
              <a:defRPr/>
            </a:pP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二</a:t>
            </a: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、溫室斷面結構組合優化設計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8" name="矩形 7"/>
          <p:cNvSpPr/>
          <p:nvPr/>
        </p:nvSpPr>
        <p:spPr>
          <a:xfrm>
            <a:off x="1113234" y="3286278"/>
            <a:ext cx="6373416" cy="523220"/>
          </a:xfrm>
          <a:prstGeom prst="rect">
            <a:avLst/>
          </a:prstGeom>
        </p:spPr>
        <p:txBody>
          <a:bodyPr>
            <a:spAutoFit/>
          </a:bodyPr>
          <a:lstStyle/>
          <a:p>
            <a:pPr algn="ctr">
              <a:defRPr/>
            </a:pP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三</a:t>
            </a: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、溫室整體結構組合優化設計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3412281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714623416"/>
              </p:ext>
            </p:extLst>
          </p:nvPr>
        </p:nvGraphicFramePr>
        <p:xfrm>
          <a:off x="266701" y="250039"/>
          <a:ext cx="8715374" cy="6471436"/>
        </p:xfrm>
        <a:graphic>
          <a:graphicData uri="http://schemas.openxmlformats.org/drawingml/2006/table">
            <a:tbl>
              <a:tblPr firstRow="1" bandRow="1">
                <a:tableStyleId>{5C22544A-7EE6-4342-B048-85BDC9FD1C3A}</a:tableStyleId>
              </a:tblPr>
              <a:tblGrid>
                <a:gridCol w="1089115">
                  <a:extLst>
                    <a:ext uri="{9D8B030D-6E8A-4147-A177-3AD203B41FA5}">
                      <a16:colId xmlns:a16="http://schemas.microsoft.com/office/drawing/2014/main" val="20000"/>
                    </a:ext>
                  </a:extLst>
                </a:gridCol>
                <a:gridCol w="1560085">
                  <a:extLst>
                    <a:ext uri="{9D8B030D-6E8A-4147-A177-3AD203B41FA5}">
                      <a16:colId xmlns:a16="http://schemas.microsoft.com/office/drawing/2014/main" val="20001"/>
                    </a:ext>
                  </a:extLst>
                </a:gridCol>
                <a:gridCol w="751224">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4371975">
                  <a:extLst>
                    <a:ext uri="{9D8B030D-6E8A-4147-A177-3AD203B41FA5}">
                      <a16:colId xmlns:a16="http://schemas.microsoft.com/office/drawing/2014/main" val="20004"/>
                    </a:ext>
                  </a:extLst>
                </a:gridCol>
              </a:tblGrid>
              <a:tr h="505501">
                <a:tc gridSpan="5">
                  <a:txBody>
                    <a:bodyPr/>
                    <a:lstStyle/>
                    <a:p>
                      <a:pPr algn="ctr">
                        <a:lnSpc>
                          <a:spcPct val="100000"/>
                        </a:lnSpc>
                        <a:spcBef>
                          <a:spcPts val="0"/>
                        </a:spcBef>
                      </a:pPr>
                      <a:r>
                        <a:rPr lang="en-US" altLang="zh-TW" sz="2400" kern="1200" dirty="0">
                          <a:solidFill>
                            <a:srgbClr val="0000FF"/>
                          </a:solidFill>
                          <a:latin typeface="Times New Roman" pitchFamily="18" charset="0"/>
                          <a:ea typeface="標楷體" pitchFamily="65" charset="-120"/>
                          <a:cs typeface="Times New Roman" pitchFamily="18" charset="0"/>
                        </a:rPr>
                        <a:t>3.</a:t>
                      </a:r>
                      <a:r>
                        <a:rPr lang="zh-TW" altLang="en-US" sz="2400" kern="1200" dirty="0">
                          <a:solidFill>
                            <a:srgbClr val="0000FF"/>
                          </a:solidFill>
                          <a:latin typeface="Times New Roman" pitchFamily="18" charset="0"/>
                          <a:ea typeface="標楷體" pitchFamily="65" charset="-120"/>
                          <a:cs typeface="Times New Roman" pitchFamily="18" charset="0"/>
                        </a:rPr>
                        <a:t> 產業效益構面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11001">
                <a:tc>
                  <a:txBody>
                    <a:bodyPr/>
                    <a:lstStyle/>
                    <a:p>
                      <a:pPr algn="ctr"/>
                      <a:r>
                        <a:rPr lang="zh-TW" altLang="en-US" sz="1800" b="0" i="0" u="none" strike="noStrike" baseline="0" dirty="0">
                          <a:solidFill>
                            <a:schemeClr val="tx1"/>
                          </a:solidFill>
                          <a:latin typeface="Times New Roman" pitchFamily="18" charset="0"/>
                          <a:ea typeface="標楷體" pitchFamily="65" charset="-120"/>
                          <a:cs typeface="Times New Roman" pitchFamily="18" charset="0"/>
                        </a:rPr>
                        <a:t>共通性</a:t>
                      </a:r>
                      <a:endParaRPr lang="en-US" altLang="zh-TW" sz="18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800" b="0" i="0" u="none" strike="noStrike" baseline="0" dirty="0">
                          <a:solidFill>
                            <a:schemeClr val="tx1"/>
                          </a:solidFill>
                          <a:latin typeface="Times New Roman" pitchFamily="18" charset="0"/>
                          <a:ea typeface="標楷體" pitchFamily="65" charset="-120"/>
                          <a:cs typeface="Times New Roman" pitchFamily="18" charset="0"/>
                        </a:rPr>
                        <a:t>指標項目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baseline="0" dirty="0">
                          <a:solidFill>
                            <a:schemeClr val="tx1"/>
                          </a:solidFill>
                          <a:latin typeface="Times New Roman" pitchFamily="18" charset="0"/>
                          <a:ea typeface="標楷體" pitchFamily="65" charset="-120"/>
                          <a:cs typeface="Times New Roman" pitchFamily="18" charset="0"/>
                        </a:rPr>
                        <a:t>細項指標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baseline="0" dirty="0">
                          <a:solidFill>
                            <a:schemeClr val="tx1"/>
                          </a:solidFill>
                          <a:latin typeface="Times New Roman" pitchFamily="18" charset="0"/>
                          <a:ea typeface="標楷體" pitchFamily="65" charset="-120"/>
                          <a:cs typeface="Times New Roman" pitchFamily="18" charset="0"/>
                        </a:rPr>
                        <a:t>預估</a:t>
                      </a:r>
                      <a:endParaRPr lang="en-US" altLang="zh-TW" sz="18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800" b="0" i="0" u="none" strike="noStrike" baseline="0" dirty="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baseline="0" dirty="0">
                          <a:solidFill>
                            <a:schemeClr val="tx1"/>
                          </a:solidFill>
                          <a:latin typeface="Times New Roman" pitchFamily="18" charset="0"/>
                          <a:ea typeface="標楷體" pitchFamily="65" charset="-120"/>
                          <a:cs typeface="Times New Roman" pitchFamily="18" charset="0"/>
                        </a:rPr>
                        <a:t>實際</a:t>
                      </a:r>
                      <a:endParaRPr lang="en-US" altLang="zh-TW" sz="1800" b="0" i="0" u="none" strike="noStrike" baseline="0" dirty="0">
                        <a:solidFill>
                          <a:schemeClr val="tx1"/>
                        </a:solidFill>
                        <a:latin typeface="Times New Roman" pitchFamily="18" charset="0"/>
                        <a:ea typeface="標楷體" pitchFamily="65" charset="-120"/>
                        <a:cs typeface="Times New Roman" pitchFamily="18" charset="0"/>
                      </a:endParaRPr>
                    </a:p>
                    <a:p>
                      <a:pPr algn="ctr"/>
                      <a:r>
                        <a:rPr lang="zh-TW" altLang="en-US" sz="1800" b="0" i="0" u="none" strike="noStrike" baseline="0" dirty="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baseline="0" dirty="0">
                          <a:solidFill>
                            <a:schemeClr val="tx1"/>
                          </a:solidFill>
                          <a:latin typeface="Times New Roman" pitchFamily="18" charset="0"/>
                          <a:ea typeface="標楷體" pitchFamily="65" charset="-120"/>
                          <a:cs typeface="Times New Roman" pitchFamily="18" charset="0"/>
                        </a:rPr>
                        <a:t>效益說明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34684">
                <a:tc>
                  <a:txBody>
                    <a:bodyPr/>
                    <a:lstStyle/>
                    <a:p>
                      <a:pPr algn="ctr">
                        <a:lnSpc>
                          <a:spcPts val="1800"/>
                        </a:lnSpc>
                        <a:spcBef>
                          <a:spcPts val="0"/>
                        </a:spcBef>
                        <a:spcAft>
                          <a:spcPts val="0"/>
                        </a:spcAft>
                      </a:pPr>
                      <a:r>
                        <a:rPr lang="zh-TW" sz="1800" b="1" kern="0" dirty="0">
                          <a:effectLst/>
                          <a:latin typeface="Times New Roman"/>
                          <a:ea typeface="標楷體"/>
                          <a:cs typeface="Times New Roman"/>
                        </a:rPr>
                        <a:t>產值</a:t>
                      </a:r>
                      <a:endParaRPr lang="en-US" altLang="zh-TW" sz="1800" b="1" kern="0" dirty="0">
                        <a:effectLst/>
                        <a:latin typeface="Times New Roman"/>
                        <a:ea typeface="標楷體"/>
                        <a:cs typeface="Times New Roman"/>
                      </a:endParaRPr>
                    </a:p>
                    <a:p>
                      <a:pPr algn="ctr">
                        <a:lnSpc>
                          <a:spcPts val="1800"/>
                        </a:lnSpc>
                        <a:spcBef>
                          <a:spcPts val="0"/>
                        </a:spcBef>
                        <a:spcAft>
                          <a:spcPts val="0"/>
                        </a:spcAft>
                      </a:pPr>
                      <a:r>
                        <a:rPr lang="en-US" sz="1800" b="1" kern="0" dirty="0">
                          <a:effectLst/>
                          <a:latin typeface="Times New Roman"/>
                          <a:ea typeface="標楷體"/>
                          <a:cs typeface="Times New Roman"/>
                        </a:rPr>
                        <a:t>(</a:t>
                      </a:r>
                      <a:r>
                        <a:rPr lang="zh-TW" sz="1800" b="1" kern="0" dirty="0">
                          <a:effectLst/>
                          <a:latin typeface="Times New Roman"/>
                          <a:ea typeface="標楷體"/>
                          <a:cs typeface="Times New Roman"/>
                        </a:rPr>
                        <a:t>量</a:t>
                      </a:r>
                      <a:r>
                        <a:rPr lang="en-US" sz="1800" b="1" kern="0" dirty="0">
                          <a:effectLst/>
                          <a:latin typeface="Times New Roman"/>
                          <a:ea typeface="標楷體"/>
                          <a:cs typeface="Times New Roman"/>
                        </a:rPr>
                        <a:t>)</a:t>
                      </a:r>
                      <a:r>
                        <a:rPr lang="zh-TW" sz="1800" b="1" kern="0" dirty="0">
                          <a:effectLst/>
                          <a:latin typeface="Times New Roman"/>
                          <a:ea typeface="標楷體"/>
                          <a:cs typeface="Times New Roman"/>
                        </a:rPr>
                        <a:t>增加</a:t>
                      </a:r>
                      <a:endParaRPr lang="zh-TW" sz="1800" b="1" kern="100" dirty="0">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spcAft>
                          <a:spcPts val="0"/>
                        </a:spcAft>
                      </a:pPr>
                      <a:r>
                        <a:rPr lang="zh-TW" sz="1800" kern="0" dirty="0">
                          <a:effectLst/>
                          <a:latin typeface="Times New Roman"/>
                          <a:ea typeface="標楷體"/>
                          <a:cs typeface="Times New Roman"/>
                        </a:rPr>
                        <a:t>產值</a:t>
                      </a:r>
                      <a:r>
                        <a:rPr lang="en-US" sz="1800" kern="0" dirty="0">
                          <a:effectLst/>
                          <a:latin typeface="Times New Roman"/>
                          <a:ea typeface="標楷體"/>
                          <a:cs typeface="Times New Roman"/>
                        </a:rPr>
                        <a:t>(</a:t>
                      </a:r>
                      <a:r>
                        <a:rPr lang="zh-TW" sz="1800" kern="0" dirty="0">
                          <a:effectLst/>
                          <a:latin typeface="Times New Roman"/>
                          <a:ea typeface="標楷體"/>
                          <a:cs typeface="Times New Roman"/>
                        </a:rPr>
                        <a:t>量</a:t>
                      </a:r>
                      <a:r>
                        <a:rPr lang="en-US" sz="1800" kern="0" dirty="0">
                          <a:effectLst/>
                          <a:latin typeface="Times New Roman"/>
                          <a:ea typeface="標楷體"/>
                          <a:cs typeface="Times New Roman"/>
                        </a:rPr>
                        <a:t>)</a:t>
                      </a:r>
                      <a:r>
                        <a:rPr lang="zh-TW" sz="1800" kern="0" dirty="0">
                          <a:effectLst/>
                          <a:latin typeface="Times New Roman"/>
                          <a:ea typeface="標楷體"/>
                          <a:cs typeface="Times New Roman"/>
                        </a:rPr>
                        <a:t>增加</a:t>
                      </a:r>
                      <a:endParaRPr lang="zh-TW" sz="1800" kern="100" dirty="0">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altLang="zh-TW" sz="1800" b="1" kern="1200" dirty="0">
                          <a:solidFill>
                            <a:srgbClr val="0000FF"/>
                          </a:solidFill>
                          <a:latin typeface="Times New Roman" pitchFamily="18" charset="0"/>
                          <a:ea typeface="標楷體" pitchFamily="65" charset="-120"/>
                          <a:cs typeface="Times New Roman" pitchFamily="18" charset="0"/>
                        </a:rPr>
                        <a:t>0</a:t>
                      </a:r>
                    </a:p>
                    <a:p>
                      <a:pPr marL="45720" algn="ctr">
                        <a:lnSpc>
                          <a:spcPts val="1800"/>
                        </a:lnSpc>
                        <a:spcBef>
                          <a:spcPts val="0"/>
                        </a:spcBef>
                        <a:spcAft>
                          <a:spcPts val="0"/>
                        </a:spcAft>
                      </a:pPr>
                      <a:r>
                        <a:rPr lang="en-US" altLang="zh-TW" sz="1800" b="1" kern="1200" dirty="0" err="1">
                          <a:solidFill>
                            <a:srgbClr val="0000FF"/>
                          </a:solidFill>
                          <a:latin typeface="Times New Roman" pitchFamily="18" charset="0"/>
                          <a:ea typeface="標楷體" pitchFamily="65" charset="-120"/>
                          <a:cs typeface="Times New Roman" pitchFamily="18" charset="0"/>
                        </a:rPr>
                        <a:t>千元</a:t>
                      </a:r>
                      <a:endParaRPr lang="zh-TW" alt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itchFamily="65" charset="-120"/>
                          <a:cs typeface="Times New Roman" pitchFamily="18" charset="0"/>
                        </a:rPr>
                        <a:t>30,000</a:t>
                      </a:r>
                    </a:p>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err="1">
                          <a:solidFill>
                            <a:srgbClr val="0000FF"/>
                          </a:solidFill>
                          <a:latin typeface="Times New Roman" pitchFamily="18" charset="0"/>
                          <a:ea typeface="標楷體" pitchFamily="65" charset="-120"/>
                          <a:cs typeface="Times New Roman" pitchFamily="18" charset="0"/>
                        </a:rPr>
                        <a:t>千元</a:t>
                      </a:r>
                      <a:endParaRPr lang="zh-TW" alt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563" marR="182880" indent="-138113" algn="just">
                        <a:lnSpc>
                          <a:spcPts val="1800"/>
                        </a:lnSpc>
                        <a:spcBef>
                          <a:spcPts val="0"/>
                        </a:spcBef>
                        <a:spcAft>
                          <a:spcPts val="0"/>
                        </a:spcAft>
                      </a:pPr>
                      <a:r>
                        <a:rPr lang="en-US" altLang="zh-TW" sz="1800" kern="1200" dirty="0">
                          <a:solidFill>
                            <a:schemeClr val="tx1"/>
                          </a:solidFill>
                          <a:latin typeface="Times New Roman" pitchFamily="18" charset="0"/>
                          <a:ea typeface="標楷體" pitchFamily="65" charset="-120"/>
                          <a:cs typeface="Times New Roman" pitchFamily="18" charset="0"/>
                        </a:rPr>
                        <a:t>1.</a:t>
                      </a:r>
                      <a:r>
                        <a:rPr lang="zh-TW" altLang="en-US" sz="1800" kern="1200" dirty="0">
                          <a:solidFill>
                            <a:schemeClr val="tx1"/>
                          </a:solidFill>
                          <a:latin typeface="Times New Roman" pitchFamily="18" charset="0"/>
                          <a:ea typeface="標楷體" pitchFamily="65" charset="-120"/>
                          <a:cs typeface="Times New Roman" pitchFamily="18" charset="0"/>
                        </a:rPr>
                        <a:t>皆展研發溫室技術及溫室防颱系統，</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182563" marR="182880" indent="-138113" algn="just">
                        <a:lnSpc>
                          <a:spcPts val="1800"/>
                        </a:lnSpc>
                        <a:spcBef>
                          <a:spcPts val="0"/>
                        </a:spcBef>
                        <a:spcAft>
                          <a:spcPts val="0"/>
                        </a:spcAft>
                      </a:pPr>
                      <a:r>
                        <a:rPr lang="zh-TW" altLang="en-US" sz="1800" kern="1200" dirty="0">
                          <a:solidFill>
                            <a:schemeClr val="tx1"/>
                          </a:solidFill>
                          <a:latin typeface="Times New Roman" pitchFamily="18" charset="0"/>
                          <a:ea typeface="標楷體" pitchFamily="65" charset="-120"/>
                          <a:cs typeface="Times New Roman" pitchFamily="18" charset="0"/>
                        </a:rPr>
                        <a:t>   提升溫室性能。</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marR="182880" algn="just">
                        <a:lnSpc>
                          <a:spcPts val="1800"/>
                        </a:lnSpc>
                        <a:spcBef>
                          <a:spcPts val="0"/>
                        </a:spcBef>
                        <a:spcAft>
                          <a:spcPts val="0"/>
                        </a:spcAft>
                      </a:pPr>
                      <a:r>
                        <a:rPr lang="en-US" altLang="zh-TW" sz="1800" kern="1200" dirty="0">
                          <a:solidFill>
                            <a:schemeClr val="tx1"/>
                          </a:solidFill>
                          <a:latin typeface="Times New Roman" pitchFamily="18" charset="0"/>
                          <a:ea typeface="標楷體" pitchFamily="65" charset="-120"/>
                          <a:cs typeface="Times New Roman" pitchFamily="18" charset="0"/>
                        </a:rPr>
                        <a:t>2.</a:t>
                      </a:r>
                      <a:r>
                        <a:rPr lang="zh-TW" altLang="en-US" sz="1800" kern="1200" dirty="0">
                          <a:solidFill>
                            <a:schemeClr val="tx1"/>
                          </a:solidFill>
                          <a:latin typeface="Times New Roman" pitchFamily="18" charset="0"/>
                          <a:ea typeface="標楷體" pitchFamily="65" charset="-120"/>
                          <a:cs typeface="Times New Roman" pitchFamily="18" charset="0"/>
                        </a:rPr>
                        <a:t>向陽研發太陽能農棚，增加效率。</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marR="182880" algn="just">
                        <a:lnSpc>
                          <a:spcPts val="1800"/>
                        </a:lnSpc>
                        <a:spcBef>
                          <a:spcPts val="0"/>
                        </a:spcBef>
                        <a:spcAft>
                          <a:spcPts val="0"/>
                        </a:spcAft>
                      </a:pPr>
                      <a:r>
                        <a:rPr lang="en-US" altLang="zh-TW" sz="1800" kern="1200" dirty="0">
                          <a:solidFill>
                            <a:schemeClr val="tx1"/>
                          </a:solidFill>
                          <a:latin typeface="Times New Roman" pitchFamily="18" charset="0"/>
                          <a:ea typeface="標楷體" pitchFamily="65" charset="-120"/>
                          <a:cs typeface="Times New Roman" pitchFamily="18" charset="0"/>
                        </a:rPr>
                        <a:t>3.</a:t>
                      </a:r>
                      <a:r>
                        <a:rPr lang="zh-TW" altLang="en-US" sz="1800" kern="1200" dirty="0">
                          <a:solidFill>
                            <a:schemeClr val="tx1"/>
                          </a:solidFill>
                          <a:latin typeface="Times New Roman" pitchFamily="18" charset="0"/>
                          <a:ea typeface="標楷體" pitchFamily="65" charset="-120"/>
                          <a:cs typeface="Times New Roman" pitchFamily="18" charset="0"/>
                        </a:rPr>
                        <a:t>斯特樂研發溫室型材，增加強度。</a:t>
                      </a:r>
                      <a:endParaRPr lang="en-US" alt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34684">
                <a:tc rowSpan="2">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err="1">
                          <a:solidFill>
                            <a:schemeClr val="tx1"/>
                          </a:solidFill>
                          <a:latin typeface="Times New Roman" pitchFamily="18" charset="0"/>
                          <a:ea typeface="標楷體" pitchFamily="65" charset="-120"/>
                          <a:cs typeface="Times New Roman" pitchFamily="18" charset="0"/>
                        </a:rPr>
                        <a:t>成本</a:t>
                      </a:r>
                      <a:r>
                        <a:rPr lang="en-US" altLang="zh-TW" sz="1800" b="1" kern="1200" dirty="0">
                          <a:solidFill>
                            <a:schemeClr val="tx1"/>
                          </a:solidFill>
                          <a:latin typeface="Times New Roman" pitchFamily="18" charset="0"/>
                          <a:ea typeface="標楷體" pitchFamily="65" charset="-120"/>
                          <a:cs typeface="Times New Roman" pitchFamily="18" charset="0"/>
                        </a:rPr>
                        <a:t>/</a:t>
                      </a:r>
                    </a:p>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err="1">
                          <a:solidFill>
                            <a:schemeClr val="tx1"/>
                          </a:solidFill>
                          <a:latin typeface="Times New Roman" pitchFamily="18" charset="0"/>
                          <a:ea typeface="標楷體" pitchFamily="65" charset="-120"/>
                          <a:cs typeface="Times New Roman" pitchFamily="18" charset="0"/>
                        </a:rPr>
                        <a:t>損害</a:t>
                      </a:r>
                      <a:endParaRPr lang="en-US" altLang="zh-TW" sz="1800" b="1" kern="1200" dirty="0">
                        <a:solidFill>
                          <a:schemeClr val="tx1"/>
                        </a:solidFill>
                        <a:latin typeface="Times New Roman" pitchFamily="18" charset="0"/>
                        <a:ea typeface="標楷體" pitchFamily="65" charset="-120"/>
                        <a:cs typeface="Times New Roman" pitchFamily="18" charset="0"/>
                      </a:endParaRPr>
                    </a:p>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err="1">
                          <a:solidFill>
                            <a:schemeClr val="tx1"/>
                          </a:solidFill>
                          <a:latin typeface="Times New Roman" pitchFamily="18" charset="0"/>
                          <a:ea typeface="標楷體" pitchFamily="65" charset="-120"/>
                          <a:cs typeface="Times New Roman" pitchFamily="18" charset="0"/>
                        </a:rPr>
                        <a:t>降低</a:t>
                      </a:r>
                      <a:endParaRPr lang="zh-TW" altLang="en-US" sz="1800" b="1"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kern="1200" dirty="0">
                          <a:solidFill>
                            <a:schemeClr val="tx1"/>
                          </a:solidFill>
                          <a:latin typeface="Times New Roman" pitchFamily="18" charset="0"/>
                          <a:ea typeface="標楷體" pitchFamily="65" charset="-120"/>
                          <a:cs typeface="Times New Roman" pitchFamily="18" charset="0"/>
                        </a:rPr>
                        <a:t> </a:t>
                      </a:r>
                      <a:r>
                        <a:rPr lang="en-US" sz="1800" kern="1200" dirty="0" err="1">
                          <a:solidFill>
                            <a:schemeClr val="tx1"/>
                          </a:solidFill>
                          <a:latin typeface="Times New Roman" pitchFamily="18" charset="0"/>
                          <a:ea typeface="標楷體" pitchFamily="65" charset="-120"/>
                          <a:cs typeface="Times New Roman" pitchFamily="18" charset="0"/>
                        </a:rPr>
                        <a:t>降低成本件數</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 1 件</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 4件</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182880" algn="just">
                        <a:lnSpc>
                          <a:spcPts val="1800"/>
                        </a:lnSpc>
                        <a:spcBef>
                          <a:spcPts val="0"/>
                        </a:spcBef>
                        <a:spcAft>
                          <a:spcPts val="0"/>
                        </a:spcAft>
                      </a:pPr>
                      <a:r>
                        <a:rPr lang="en-US" altLang="zh-TW" sz="1800" kern="1200" dirty="0">
                          <a:solidFill>
                            <a:schemeClr val="tx1"/>
                          </a:solidFill>
                          <a:latin typeface="Times New Roman" pitchFamily="18" charset="0"/>
                          <a:ea typeface="標楷體" pitchFamily="65" charset="-120"/>
                          <a:cs typeface="Times New Roman" pitchFamily="18" charset="0"/>
                        </a:rPr>
                        <a:t>(1).</a:t>
                      </a:r>
                      <a:r>
                        <a:rPr lang="zh-TW" altLang="en-US" sz="1800" kern="1200" dirty="0">
                          <a:solidFill>
                            <a:schemeClr val="tx1"/>
                          </a:solidFill>
                          <a:latin typeface="Times New Roman" pitchFamily="18" charset="0"/>
                          <a:ea typeface="標楷體" pitchFamily="65" charset="-120"/>
                          <a:cs typeface="Times New Roman" pitchFamily="18" charset="0"/>
                        </a:rPr>
                        <a:t>溫室工程技術提升。   </a:t>
                      </a:r>
                    </a:p>
                    <a:p>
                      <a:pPr marL="45720" marR="182880" algn="just">
                        <a:lnSpc>
                          <a:spcPts val="1800"/>
                        </a:lnSpc>
                        <a:spcBef>
                          <a:spcPts val="0"/>
                        </a:spcBef>
                        <a:spcAft>
                          <a:spcPts val="0"/>
                        </a:spcAft>
                      </a:pPr>
                      <a:r>
                        <a:rPr lang="en-US" altLang="zh-TW" sz="1800" kern="1200" dirty="0">
                          <a:solidFill>
                            <a:schemeClr val="tx1"/>
                          </a:solidFill>
                          <a:latin typeface="Times New Roman" pitchFamily="18" charset="0"/>
                          <a:ea typeface="標楷體" pitchFamily="65" charset="-120"/>
                          <a:cs typeface="Times New Roman" pitchFamily="18" charset="0"/>
                        </a:rPr>
                        <a:t>(2).</a:t>
                      </a:r>
                      <a:r>
                        <a:rPr lang="zh-TW" altLang="en-US" sz="1800" kern="1200" dirty="0">
                          <a:solidFill>
                            <a:schemeClr val="tx1"/>
                          </a:solidFill>
                          <a:latin typeface="Times New Roman" pitchFamily="18" charset="0"/>
                          <a:ea typeface="標楷體" pitchFamily="65" charset="-120"/>
                          <a:cs typeface="Times New Roman" pitchFamily="18" charset="0"/>
                        </a:rPr>
                        <a:t>強化結構，減少損失。 </a:t>
                      </a:r>
                    </a:p>
                    <a:p>
                      <a:pPr marL="45720" marR="182880" algn="just">
                        <a:lnSpc>
                          <a:spcPts val="1800"/>
                        </a:lnSpc>
                        <a:spcBef>
                          <a:spcPts val="0"/>
                        </a:spcBef>
                        <a:spcAft>
                          <a:spcPts val="0"/>
                        </a:spcAft>
                      </a:pPr>
                      <a:r>
                        <a:rPr lang="en-US" altLang="zh-TW" sz="1800" kern="1200" dirty="0">
                          <a:solidFill>
                            <a:schemeClr val="tx1"/>
                          </a:solidFill>
                          <a:latin typeface="Times New Roman" pitchFamily="18" charset="0"/>
                          <a:ea typeface="標楷體" pitchFamily="65" charset="-120"/>
                          <a:cs typeface="Times New Roman" pitchFamily="18" charset="0"/>
                        </a:rPr>
                        <a:t>(3).</a:t>
                      </a:r>
                      <a:r>
                        <a:rPr lang="zh-TW" altLang="en-US" sz="1800" kern="1200" dirty="0">
                          <a:solidFill>
                            <a:schemeClr val="tx1"/>
                          </a:solidFill>
                          <a:latin typeface="Times New Roman" pitchFamily="18" charset="0"/>
                          <a:ea typeface="標楷體" pitchFamily="65" charset="-120"/>
                          <a:cs typeface="Times New Roman" pitchFamily="18" charset="0"/>
                        </a:rPr>
                        <a:t>構件材料結構強化。 </a:t>
                      </a:r>
                    </a:p>
                    <a:p>
                      <a:pPr marL="45720" marR="182880" algn="just">
                        <a:lnSpc>
                          <a:spcPts val="1800"/>
                        </a:lnSpc>
                        <a:spcBef>
                          <a:spcPts val="0"/>
                        </a:spcBef>
                        <a:spcAft>
                          <a:spcPts val="0"/>
                        </a:spcAft>
                      </a:pPr>
                      <a:r>
                        <a:rPr lang="en-US" altLang="zh-TW" sz="1800" kern="1200" dirty="0">
                          <a:solidFill>
                            <a:schemeClr val="tx1"/>
                          </a:solidFill>
                          <a:latin typeface="Times New Roman" pitchFamily="18" charset="0"/>
                          <a:ea typeface="標楷體" pitchFamily="65" charset="-120"/>
                          <a:cs typeface="Times New Roman" pitchFamily="18" charset="0"/>
                        </a:rPr>
                        <a:t>(4).</a:t>
                      </a:r>
                      <a:r>
                        <a:rPr lang="zh-TW" altLang="en-US" sz="1800" kern="1200" dirty="0">
                          <a:solidFill>
                            <a:schemeClr val="tx1"/>
                          </a:solidFill>
                          <a:latin typeface="Times New Roman" pitchFamily="18" charset="0"/>
                          <a:ea typeface="標楷體" pitchFamily="65" charset="-120"/>
                          <a:cs typeface="Times New Roman" pitchFamily="18" charset="0"/>
                        </a:rPr>
                        <a:t>增加防颱效益，減少溫室損害。</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58251">
                <a:tc vMerge="1">
                  <a:txBody>
                    <a:bodyPr/>
                    <a:lstStyle/>
                    <a:p>
                      <a:pPr algn="ctr">
                        <a:lnSpc>
                          <a:spcPct val="100000"/>
                        </a:lnSpc>
                        <a:spcBef>
                          <a:spcPts val="0"/>
                        </a:spcBef>
                      </a:pPr>
                      <a:endParaRPr lang="zh-TW" altLang="en-US" sz="1400"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kern="1200" dirty="0">
                          <a:solidFill>
                            <a:schemeClr val="tx1"/>
                          </a:solidFill>
                          <a:latin typeface="Times New Roman" pitchFamily="18" charset="0"/>
                          <a:ea typeface="標楷體" pitchFamily="65" charset="-120"/>
                          <a:cs typeface="Times New Roman" pitchFamily="18" charset="0"/>
                        </a:rPr>
                        <a:t> </a:t>
                      </a:r>
                      <a:r>
                        <a:rPr lang="en-US" sz="1800" kern="1200" dirty="0" err="1">
                          <a:solidFill>
                            <a:schemeClr val="tx1"/>
                          </a:solidFill>
                          <a:latin typeface="Times New Roman" pitchFamily="18" charset="0"/>
                          <a:ea typeface="標楷體" pitchFamily="65" charset="-120"/>
                          <a:cs typeface="Times New Roman" pitchFamily="18" charset="0"/>
                        </a:rPr>
                        <a:t>降低成本金額</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 30,000千元</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 30,000千元</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182880" algn="just">
                        <a:lnSpc>
                          <a:spcPts val="1800"/>
                        </a:lnSpc>
                        <a:spcBef>
                          <a:spcPts val="0"/>
                        </a:spcBef>
                        <a:spcAft>
                          <a:spcPts val="0"/>
                        </a:spcAft>
                      </a:pPr>
                      <a:r>
                        <a:rPr lang="zh-TW" altLang="en-US" sz="1800" kern="1200" dirty="0">
                          <a:solidFill>
                            <a:schemeClr val="tx1"/>
                          </a:solidFill>
                          <a:latin typeface="Times New Roman" pitchFamily="18" charset="0"/>
                          <a:ea typeface="標楷體" pitchFamily="65" charset="-120"/>
                          <a:cs typeface="Times New Roman" pitchFamily="18" charset="0"/>
                        </a:rPr>
                        <a:t>藉由智慧化溫室防颱系統研究開發，預期可減少溫室於颱風損毀，降低維修成本。</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263751">
                <a:tc rowSpan="2">
                  <a:txBody>
                    <a:bodyPr/>
                    <a:lstStyle/>
                    <a:p>
                      <a:pPr>
                        <a:lnSpc>
                          <a:spcPts val="1800"/>
                        </a:lnSpc>
                        <a:spcBef>
                          <a:spcPts val="0"/>
                        </a:spcBef>
                        <a:spcAft>
                          <a:spcPts val="0"/>
                        </a:spcAft>
                      </a:pPr>
                      <a:r>
                        <a:rPr lang="zh-TW" sz="1800" b="1" kern="0" dirty="0">
                          <a:effectLst/>
                          <a:latin typeface="Times New Roman"/>
                          <a:ea typeface="標楷體"/>
                          <a:cs typeface="Times New Roman"/>
                        </a:rPr>
                        <a:t>促成企業</a:t>
                      </a:r>
                      <a:r>
                        <a:rPr lang="en-US" sz="1800" b="1" kern="0" dirty="0">
                          <a:effectLst/>
                          <a:latin typeface="Times New Roman"/>
                          <a:ea typeface="標楷體"/>
                          <a:cs typeface="Times New Roman"/>
                        </a:rPr>
                        <a:t>/</a:t>
                      </a:r>
                      <a:r>
                        <a:rPr lang="zh-TW" sz="1800" b="1" kern="0" dirty="0">
                          <a:effectLst/>
                          <a:latin typeface="Times New Roman"/>
                          <a:ea typeface="標楷體"/>
                          <a:cs typeface="Times New Roman"/>
                        </a:rPr>
                        <a:t>產業團體</a:t>
                      </a:r>
                      <a:r>
                        <a:rPr lang="zh-TW" sz="1800" b="1" kern="0" dirty="0">
                          <a:solidFill>
                            <a:srgbClr val="FF0000"/>
                          </a:solidFill>
                          <a:effectLst/>
                          <a:latin typeface="Times New Roman"/>
                          <a:ea typeface="標楷體"/>
                          <a:cs typeface="Times New Roman"/>
                        </a:rPr>
                        <a:t>投資</a:t>
                      </a:r>
                      <a:endParaRPr lang="zh-TW" sz="1800" b="1" kern="100" dirty="0">
                        <a:solidFill>
                          <a:srgbClr val="FF0000"/>
                        </a:solidFill>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spcAft>
                          <a:spcPts val="0"/>
                        </a:spcAft>
                      </a:pPr>
                      <a:r>
                        <a:rPr lang="zh-TW" sz="1800" kern="0" dirty="0">
                          <a:effectLst/>
                          <a:latin typeface="Times New Roman"/>
                          <a:ea typeface="標楷體"/>
                          <a:cs typeface="Times New Roman"/>
                        </a:rPr>
                        <a:t>促成企業</a:t>
                      </a:r>
                      <a:r>
                        <a:rPr lang="en-US" sz="1800" kern="0" dirty="0">
                          <a:effectLst/>
                          <a:latin typeface="Times New Roman"/>
                          <a:ea typeface="標楷體"/>
                          <a:cs typeface="Times New Roman"/>
                        </a:rPr>
                        <a:t>/</a:t>
                      </a:r>
                      <a:r>
                        <a:rPr lang="zh-TW" sz="1800" kern="0" dirty="0">
                          <a:effectLst/>
                          <a:latin typeface="Times New Roman"/>
                          <a:ea typeface="標楷體"/>
                          <a:cs typeface="Times New Roman"/>
                        </a:rPr>
                        <a:t>產業團體研發投資數</a:t>
                      </a:r>
                      <a:endParaRPr lang="zh-TW" sz="1800" kern="100" dirty="0">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spcAft>
                          <a:spcPts val="0"/>
                        </a:spcAft>
                      </a:pPr>
                      <a:r>
                        <a:rPr lang="en-US" sz="1800" b="1" kern="0" dirty="0">
                          <a:solidFill>
                            <a:srgbClr val="0000FF"/>
                          </a:solidFill>
                          <a:effectLst/>
                          <a:latin typeface="Times New Roman"/>
                          <a:ea typeface="標楷體"/>
                          <a:cs typeface="Times New Roman"/>
                        </a:rPr>
                        <a:t>0 </a:t>
                      </a:r>
                      <a:r>
                        <a:rPr lang="zh-TW" sz="1800" b="1" kern="0" dirty="0">
                          <a:solidFill>
                            <a:srgbClr val="0000FF"/>
                          </a:solidFill>
                          <a:effectLst/>
                          <a:latin typeface="Times New Roman"/>
                          <a:ea typeface="標楷體"/>
                          <a:cs typeface="Times New Roman"/>
                        </a:rPr>
                        <a:t>件</a:t>
                      </a:r>
                      <a:endParaRPr lang="zh-TW" sz="1800" b="1" kern="100" dirty="0">
                        <a:solidFill>
                          <a:srgbClr val="0000FF"/>
                        </a:solidFill>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pPr>
                      <a:r>
                        <a:rPr lang="en-US" altLang="zh-TW" sz="1800" b="1" dirty="0">
                          <a:solidFill>
                            <a:srgbClr val="0000FF"/>
                          </a:solidFill>
                          <a:latin typeface="Times New Roman" pitchFamily="18" charset="0"/>
                          <a:ea typeface="標楷體" pitchFamily="65" charset="-120"/>
                          <a:cs typeface="Times New Roman" pitchFamily="18" charset="0"/>
                        </a:rPr>
                        <a:t>4</a:t>
                      </a:r>
                      <a:r>
                        <a:rPr lang="zh-TW" altLang="en-US" sz="1800" b="1" dirty="0">
                          <a:solidFill>
                            <a:srgbClr val="0000FF"/>
                          </a:solidFill>
                          <a:latin typeface="Times New Roman" pitchFamily="18" charset="0"/>
                          <a:ea typeface="標楷體" pitchFamily="65" charset="-120"/>
                          <a:cs typeface="Times New Roman" pitchFamily="18" charset="0"/>
                        </a:rPr>
                        <a:t>件</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1.</a:t>
                      </a:r>
                      <a:r>
                        <a:rPr lang="zh-TW" altLang="en-US" sz="1800" kern="1200" dirty="0">
                          <a:solidFill>
                            <a:schemeClr val="tx1"/>
                          </a:solidFill>
                          <a:latin typeface="Times New Roman" pitchFamily="18" charset="0"/>
                          <a:ea typeface="標楷體" pitchFamily="65" charset="-120"/>
                          <a:cs typeface="Times New Roman" pitchFamily="18" charset="0"/>
                        </a:rPr>
                        <a:t>皆展投資先進溫室技術研究開發。</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2.</a:t>
                      </a:r>
                      <a:r>
                        <a:rPr lang="zh-TW" altLang="en-US" sz="1800" kern="1200" dirty="0">
                          <a:solidFill>
                            <a:schemeClr val="tx1"/>
                          </a:solidFill>
                          <a:latin typeface="Times New Roman" pitchFamily="18" charset="0"/>
                          <a:ea typeface="標楷體" pitchFamily="65" charset="-120"/>
                          <a:cs typeface="Times New Roman" pitchFamily="18" charset="0"/>
                        </a:rPr>
                        <a:t>向陽投資太陽能農棚研究開發。</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algn="just">
                        <a:lnSpc>
                          <a:spcPts val="1800"/>
                        </a:lnSpc>
                        <a:spcBef>
                          <a:spcPts val="0"/>
                        </a:spcBef>
                        <a:spcAft>
                          <a:spcPts val="0"/>
                        </a:spcAft>
                      </a:pPr>
                      <a:r>
                        <a:rPr lang="en-US" altLang="zh-TW" sz="1800" kern="1200" dirty="0">
                          <a:solidFill>
                            <a:schemeClr val="tx1"/>
                          </a:solidFill>
                          <a:latin typeface="Times New Roman" pitchFamily="18" charset="0"/>
                          <a:ea typeface="標楷體" pitchFamily="65" charset="-120"/>
                          <a:cs typeface="Times New Roman" pitchFamily="18" charset="0"/>
                        </a:rPr>
                        <a:t>3.</a:t>
                      </a:r>
                      <a:r>
                        <a:rPr lang="zh-TW" altLang="en-US" sz="1800" kern="1200" dirty="0">
                          <a:solidFill>
                            <a:schemeClr val="tx1"/>
                          </a:solidFill>
                          <a:latin typeface="Times New Roman" pitchFamily="18" charset="0"/>
                          <a:ea typeface="標楷體" pitchFamily="65" charset="-120"/>
                          <a:cs typeface="Times New Roman" pitchFamily="18" charset="0"/>
                        </a:rPr>
                        <a:t>斯特樂投資溫室型材研究開發。</a:t>
                      </a:r>
                      <a:endParaRPr lang="en-US" altLang="zh-TW" sz="1800" kern="1200" dirty="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a:solidFill>
                            <a:schemeClr val="tx1"/>
                          </a:solidFill>
                          <a:latin typeface="Times New Roman" pitchFamily="18" charset="0"/>
                          <a:ea typeface="標楷體" pitchFamily="65" charset="-120"/>
                          <a:cs typeface="Times New Roman" pitchFamily="18" charset="0"/>
                        </a:rPr>
                        <a:t>4.</a:t>
                      </a:r>
                      <a:r>
                        <a:rPr lang="zh-TW" altLang="en-US" sz="1800" kern="1200" dirty="0">
                          <a:solidFill>
                            <a:schemeClr val="tx1"/>
                          </a:solidFill>
                          <a:latin typeface="Times New Roman" pitchFamily="18" charset="0"/>
                          <a:ea typeface="標楷體" pitchFamily="65" charset="-120"/>
                          <a:cs typeface="Times New Roman" pitchFamily="18" charset="0"/>
                        </a:rPr>
                        <a:t>皆展投資智慧化溫室防颱系統研究開發。</a:t>
                      </a:r>
                      <a:endParaRPr lang="en-US" alt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863564">
                <a:tc vMerge="1">
                  <a:txBody>
                    <a:bodyPr/>
                    <a:lstStyle/>
                    <a:p>
                      <a:endParaRPr lang="zh-TW" sz="1200" kern="100" dirty="0">
                        <a:effectLst/>
                        <a:latin typeface="Calibri"/>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spcAft>
                          <a:spcPts val="0"/>
                        </a:spcAft>
                      </a:pPr>
                      <a:r>
                        <a:rPr lang="zh-TW" sz="1800" kern="0" dirty="0">
                          <a:effectLst/>
                          <a:latin typeface="Times New Roman"/>
                          <a:ea typeface="標楷體"/>
                          <a:cs typeface="Times New Roman"/>
                        </a:rPr>
                        <a:t>促成企業</a:t>
                      </a:r>
                      <a:r>
                        <a:rPr lang="en-US" sz="1800" kern="0" dirty="0">
                          <a:effectLst/>
                          <a:latin typeface="Times New Roman"/>
                          <a:ea typeface="標楷體"/>
                          <a:cs typeface="Times New Roman"/>
                        </a:rPr>
                        <a:t>/</a:t>
                      </a:r>
                    </a:p>
                    <a:p>
                      <a:pPr algn="ctr">
                        <a:lnSpc>
                          <a:spcPts val="1800"/>
                        </a:lnSpc>
                        <a:spcBef>
                          <a:spcPts val="0"/>
                        </a:spcBef>
                        <a:spcAft>
                          <a:spcPts val="0"/>
                        </a:spcAft>
                      </a:pPr>
                      <a:r>
                        <a:rPr lang="zh-TW" sz="1800" kern="0" dirty="0">
                          <a:effectLst/>
                          <a:latin typeface="Times New Roman"/>
                          <a:ea typeface="標楷體"/>
                          <a:cs typeface="Times New Roman"/>
                        </a:rPr>
                        <a:t>產業團體</a:t>
                      </a:r>
                      <a:endParaRPr lang="en-US" altLang="zh-TW" sz="1800" kern="0" dirty="0">
                        <a:effectLst/>
                        <a:latin typeface="Times New Roman"/>
                        <a:ea typeface="標楷體"/>
                        <a:cs typeface="Times New Roman"/>
                      </a:endParaRPr>
                    </a:p>
                    <a:p>
                      <a:pPr algn="ctr">
                        <a:lnSpc>
                          <a:spcPts val="1800"/>
                        </a:lnSpc>
                        <a:spcBef>
                          <a:spcPts val="0"/>
                        </a:spcBef>
                        <a:spcAft>
                          <a:spcPts val="0"/>
                        </a:spcAft>
                      </a:pPr>
                      <a:r>
                        <a:rPr lang="zh-TW" sz="1800" kern="0" dirty="0">
                          <a:effectLst/>
                          <a:latin typeface="Times New Roman"/>
                          <a:ea typeface="標楷體"/>
                          <a:cs typeface="Times New Roman"/>
                        </a:rPr>
                        <a:t>研發投資金額</a:t>
                      </a:r>
                      <a:endParaRPr lang="zh-TW" sz="1800" kern="100" dirty="0">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spcAft>
                          <a:spcPts val="0"/>
                        </a:spcAft>
                      </a:pPr>
                      <a:r>
                        <a:rPr lang="en-US" sz="1800" b="1" kern="0" dirty="0">
                          <a:solidFill>
                            <a:srgbClr val="0000FF"/>
                          </a:solidFill>
                          <a:effectLst/>
                          <a:latin typeface="Times New Roman"/>
                          <a:ea typeface="標楷體"/>
                          <a:cs typeface="Times New Roman"/>
                        </a:rPr>
                        <a:t>0 </a:t>
                      </a:r>
                      <a:r>
                        <a:rPr lang="zh-TW" sz="1800" b="1" kern="0" dirty="0">
                          <a:solidFill>
                            <a:srgbClr val="0000FF"/>
                          </a:solidFill>
                          <a:effectLst/>
                          <a:latin typeface="Times New Roman"/>
                          <a:ea typeface="標楷體"/>
                          <a:cs typeface="Times New Roman"/>
                        </a:rPr>
                        <a:t>千元</a:t>
                      </a:r>
                      <a:endParaRPr lang="zh-TW" sz="1800" b="1" kern="100" dirty="0">
                        <a:solidFill>
                          <a:srgbClr val="0000FF"/>
                        </a:solidFill>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a:solidFill>
                            <a:srgbClr val="0000FF"/>
                          </a:solidFill>
                          <a:latin typeface="Times New Roman" pitchFamily="18" charset="0"/>
                          <a:ea typeface="標楷體" pitchFamily="65" charset="-120"/>
                          <a:cs typeface="Times New Roman" pitchFamily="18" charset="0"/>
                        </a:rPr>
                        <a:t>30,000</a:t>
                      </a:r>
                    </a:p>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err="1">
                          <a:solidFill>
                            <a:srgbClr val="0000FF"/>
                          </a:solidFill>
                          <a:latin typeface="Times New Roman" pitchFamily="18" charset="0"/>
                          <a:ea typeface="標楷體" pitchFamily="65" charset="-120"/>
                          <a:cs typeface="Times New Roman" pitchFamily="18" charset="0"/>
                        </a:rPr>
                        <a:t>千元</a:t>
                      </a:r>
                      <a:endParaRPr lang="zh-TW" alt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182880" indent="0" algn="just" defTabSz="914400" rtl="0" eaLnBrk="1" fontAlgn="auto" latinLnBrk="0" hangingPunct="1">
                        <a:lnSpc>
                          <a:spcPts val="1800"/>
                        </a:lnSpc>
                        <a:spcBef>
                          <a:spcPts val="0"/>
                        </a:spcBef>
                        <a:spcAft>
                          <a:spcPts val="0"/>
                        </a:spcAft>
                        <a:buClrTx/>
                        <a:buSzTx/>
                        <a:buFontTx/>
                        <a:buNone/>
                        <a:tabLst/>
                        <a:defRPr/>
                      </a:pPr>
                      <a:r>
                        <a:rPr lang="zh-TW" altLang="en-US" sz="1800" kern="1200" dirty="0">
                          <a:solidFill>
                            <a:schemeClr val="tx1"/>
                          </a:solidFill>
                          <a:latin typeface="Times New Roman" pitchFamily="18" charset="0"/>
                          <a:ea typeface="標楷體" pitchFamily="65" charset="-120"/>
                          <a:cs typeface="Times New Roman" pitchFamily="18" charset="0"/>
                        </a:rPr>
                        <a:t>皆展、向陽及斯特樂</a:t>
                      </a:r>
                      <a:r>
                        <a:rPr lang="en-US" altLang="zh-TW" sz="1800" kern="1200" dirty="0">
                          <a:solidFill>
                            <a:schemeClr val="tx1"/>
                          </a:solidFill>
                          <a:latin typeface="Times New Roman" pitchFamily="18" charset="0"/>
                          <a:ea typeface="標楷體" pitchFamily="65" charset="-120"/>
                          <a:cs typeface="Times New Roman" pitchFamily="18" charset="0"/>
                        </a:rPr>
                        <a:t>3家</a:t>
                      </a:r>
                      <a:r>
                        <a:rPr lang="zh-TW" altLang="en-US" sz="1800" kern="1200" dirty="0">
                          <a:solidFill>
                            <a:schemeClr val="tx1"/>
                          </a:solidFill>
                          <a:latin typeface="Times New Roman" pitchFamily="18" charset="0"/>
                          <a:ea typeface="標楷體" pitchFamily="65" charset="-120"/>
                          <a:cs typeface="Times New Roman" pitchFamily="18" charset="0"/>
                        </a:rPr>
                        <a:t>投入研發金額。</a:t>
                      </a:r>
                      <a:endParaRPr lang="zh-TW" alt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9</a:t>
            </a:fld>
            <a:endParaRPr lang="zh-TW" altLang="en-US" dirty="0">
              <a:solidFill>
                <a:prstClr val="black">
                  <a:tint val="75000"/>
                </a:prstClr>
              </a:solidFill>
            </a:endParaRPr>
          </a:p>
        </p:txBody>
      </p:sp>
    </p:spTree>
    <p:extLst>
      <p:ext uri="{BB962C8B-B14F-4D97-AF65-F5344CB8AC3E}">
        <p14:creationId xmlns:p14="http://schemas.microsoft.com/office/powerpoint/2010/main" val="3694087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79827" y="876336"/>
            <a:ext cx="8764173" cy="3899556"/>
          </a:xfrm>
        </p:spPr>
        <p:txBody>
          <a:bodyPr>
            <a:normAutofit/>
          </a:bodyPr>
          <a:lstStyle/>
          <a:p>
            <a:pPr marL="0" indent="0" algn="just">
              <a:lnSpc>
                <a:spcPts val="3000"/>
              </a:lnSpc>
              <a:spcBef>
                <a:spcPts val="0"/>
              </a:spcBef>
              <a:buNone/>
            </a:pPr>
            <a:r>
              <a:rPr lang="en-US" altLang="zh-TW" sz="1800" b="1" kern="100" dirty="0">
                <a:solidFill>
                  <a:srgbClr val="0000FF"/>
                </a:solidFill>
                <a:latin typeface="Times New Roman" pitchFamily="18" charset="0"/>
                <a:ea typeface="標楷體"/>
                <a:cs typeface="Times New Roman" pitchFamily="18" charset="0"/>
              </a:rPr>
              <a:t>(1).</a:t>
            </a:r>
            <a:r>
              <a:rPr lang="zh-TW" altLang="en-US" sz="1800" b="1" kern="100" dirty="0">
                <a:solidFill>
                  <a:srgbClr val="0000FF"/>
                </a:solidFill>
                <a:latin typeface="Times New Roman" pitchFamily="18" charset="0"/>
                <a:ea typeface="標楷體"/>
                <a:cs typeface="Times New Roman" pitchFamily="18" charset="0"/>
              </a:rPr>
              <a:t>目前公告之圓頂塑膠型</a:t>
            </a:r>
            <a:r>
              <a:rPr lang="en-US" altLang="zh-TW" sz="1800" b="1" kern="100" dirty="0">
                <a:solidFill>
                  <a:srgbClr val="0000FF"/>
                </a:solidFill>
                <a:latin typeface="Times New Roman" pitchFamily="18" charset="0"/>
                <a:ea typeface="標楷體"/>
                <a:cs typeface="Times New Roman" pitchFamily="18" charset="0"/>
              </a:rPr>
              <a:t>(UBP)</a:t>
            </a:r>
            <a:r>
              <a:rPr lang="zh-TW" altLang="en-US" sz="1800" b="1" kern="100" dirty="0">
                <a:solidFill>
                  <a:srgbClr val="0000FF"/>
                </a:solidFill>
                <a:latin typeface="Times New Roman" pitchFamily="18" charset="0"/>
                <a:ea typeface="標楷體"/>
                <a:cs typeface="Times New Roman" pitchFamily="18" charset="0"/>
              </a:rPr>
              <a:t>溫室之</a:t>
            </a:r>
            <a:r>
              <a:rPr lang="zh-TW" altLang="en-US" sz="1800" b="1" kern="100" dirty="0">
                <a:solidFill>
                  <a:srgbClr val="FF0000"/>
                </a:solidFill>
                <a:latin typeface="Times New Roman" pitchFamily="18" charset="0"/>
                <a:ea typeface="標楷體"/>
                <a:cs typeface="Times New Roman" pitchFamily="18" charset="0"/>
              </a:rPr>
              <a:t>天溝水槽尺寸為</a:t>
            </a:r>
            <a:r>
              <a:rPr lang="en-US" altLang="zh-TW" sz="1800" b="1" kern="100" dirty="0">
                <a:solidFill>
                  <a:srgbClr val="FF0000"/>
                </a:solidFill>
                <a:latin typeface="Times New Roman" pitchFamily="18" charset="0"/>
                <a:ea typeface="標楷體"/>
                <a:cs typeface="Times New Roman" pitchFamily="18" charset="0"/>
              </a:rPr>
              <a:t>U120x100x2t</a:t>
            </a:r>
            <a:r>
              <a:rPr lang="zh-TW" altLang="en-US" sz="1800" b="1" kern="100" dirty="0">
                <a:solidFill>
                  <a:srgbClr val="0000FF"/>
                </a:solidFill>
                <a:latin typeface="Times New Roman" pitchFamily="18" charset="0"/>
                <a:ea typeface="標楷體"/>
                <a:cs typeface="Times New Roman" pitchFamily="18" charset="0"/>
              </a:rPr>
              <a:t>，</a:t>
            </a:r>
            <a:endParaRPr lang="en-US" altLang="zh-TW" sz="1800" b="1" kern="100" dirty="0">
              <a:solidFill>
                <a:srgbClr val="0000FF"/>
              </a:solidFill>
              <a:latin typeface="Times New Roman" pitchFamily="18" charset="0"/>
              <a:ea typeface="標楷體"/>
              <a:cs typeface="Times New Roman" pitchFamily="18" charset="0"/>
            </a:endParaRPr>
          </a:p>
          <a:p>
            <a:pPr marL="0" indent="1350963" algn="just">
              <a:lnSpc>
                <a:spcPts val="3000"/>
              </a:lnSpc>
              <a:spcBef>
                <a:spcPts val="0"/>
              </a:spcBef>
              <a:buNone/>
            </a:pPr>
            <a:r>
              <a:rPr lang="zh-TW" altLang="en-US" sz="1800" b="1" kern="100" dirty="0">
                <a:solidFill>
                  <a:srgbClr val="0000FF"/>
                </a:solidFill>
                <a:latin typeface="Times New Roman" pitchFamily="18" charset="0"/>
                <a:ea typeface="標楷體"/>
                <a:cs typeface="Times New Roman" pitchFamily="18" charset="0"/>
              </a:rPr>
              <a:t>圓頂力霸塑膠型</a:t>
            </a:r>
            <a:r>
              <a:rPr lang="en-US" altLang="zh-TW" sz="1800" b="1" kern="100" dirty="0">
                <a:solidFill>
                  <a:srgbClr val="0000FF"/>
                </a:solidFill>
                <a:latin typeface="Times New Roman" pitchFamily="18" charset="0"/>
                <a:ea typeface="標楷體"/>
                <a:cs typeface="Times New Roman" pitchFamily="18" charset="0"/>
              </a:rPr>
              <a:t>(UTP)</a:t>
            </a:r>
            <a:r>
              <a:rPr lang="zh-TW" altLang="en-US" sz="1800" b="1" kern="100" dirty="0">
                <a:solidFill>
                  <a:srgbClr val="0000FF"/>
                </a:solidFill>
                <a:latin typeface="Times New Roman" pitchFamily="18" charset="0"/>
                <a:ea typeface="標楷體"/>
                <a:cs typeface="Times New Roman" pitchFamily="18" charset="0"/>
              </a:rPr>
              <a:t>溫室之</a:t>
            </a:r>
            <a:r>
              <a:rPr lang="zh-TW" altLang="en-US" sz="1800" b="1" kern="100" dirty="0">
                <a:solidFill>
                  <a:srgbClr val="FF0000"/>
                </a:solidFill>
                <a:latin typeface="Times New Roman" pitchFamily="18" charset="0"/>
                <a:ea typeface="標楷體"/>
                <a:cs typeface="Times New Roman" pitchFamily="18" charset="0"/>
              </a:rPr>
              <a:t>天溝水槽尺寸為</a:t>
            </a:r>
            <a:r>
              <a:rPr lang="en-US" altLang="zh-TW" sz="1800" b="1" kern="100" dirty="0">
                <a:solidFill>
                  <a:srgbClr val="FF0000"/>
                </a:solidFill>
                <a:latin typeface="Times New Roman" pitchFamily="18" charset="0"/>
                <a:ea typeface="標楷體"/>
                <a:cs typeface="Times New Roman" pitchFamily="18" charset="0"/>
              </a:rPr>
              <a:t>U120x100x3.2t</a:t>
            </a:r>
            <a:r>
              <a:rPr lang="zh-TW" altLang="en-US" sz="1800" b="1" kern="100" dirty="0">
                <a:solidFill>
                  <a:srgbClr val="0000FF"/>
                </a:solidFill>
                <a:latin typeface="Times New Roman" pitchFamily="18" charset="0"/>
                <a:ea typeface="標楷體"/>
                <a:cs typeface="Times New Roman" pitchFamily="18" charset="0"/>
              </a:rPr>
              <a:t>，</a:t>
            </a:r>
            <a:endParaRPr lang="en-US" altLang="zh-TW" sz="1800" b="1" kern="100" dirty="0">
              <a:solidFill>
                <a:srgbClr val="0000FF"/>
              </a:solidFill>
              <a:latin typeface="Times New Roman" pitchFamily="18" charset="0"/>
              <a:ea typeface="標楷體"/>
              <a:cs typeface="Times New Roman" pitchFamily="18" charset="0"/>
            </a:endParaRPr>
          </a:p>
          <a:p>
            <a:pPr marL="0" indent="1350963" algn="just">
              <a:lnSpc>
                <a:spcPts val="3000"/>
              </a:lnSpc>
              <a:spcBef>
                <a:spcPts val="0"/>
              </a:spcBef>
              <a:buNone/>
            </a:pPr>
            <a:r>
              <a:rPr lang="zh-TW" altLang="en-US" sz="1800" b="1" kern="100" dirty="0">
                <a:solidFill>
                  <a:srgbClr val="0000FF"/>
                </a:solidFill>
                <a:latin typeface="Times New Roman" pitchFamily="18" charset="0"/>
                <a:ea typeface="標楷體"/>
                <a:cs typeface="Times New Roman" pitchFamily="18" charset="0"/>
              </a:rPr>
              <a:t>簡易型溫室</a:t>
            </a:r>
            <a:r>
              <a:rPr lang="en-US" altLang="zh-TW" sz="1800" b="1" kern="100" dirty="0">
                <a:solidFill>
                  <a:srgbClr val="0000FF"/>
                </a:solidFill>
                <a:latin typeface="Times New Roman" pitchFamily="18" charset="0"/>
                <a:ea typeface="標楷體"/>
                <a:cs typeface="Times New Roman" pitchFamily="18" charset="0"/>
              </a:rPr>
              <a:t>(UP)</a:t>
            </a:r>
            <a:r>
              <a:rPr lang="zh-TW" altLang="en-US" sz="1800" b="1" kern="100" dirty="0">
                <a:solidFill>
                  <a:srgbClr val="FF0000"/>
                </a:solidFill>
                <a:latin typeface="Times New Roman" pitchFamily="18" charset="0"/>
                <a:ea typeface="標楷體"/>
                <a:cs typeface="Times New Roman" pitchFamily="18" charset="0"/>
              </a:rPr>
              <a:t>無水槽尺寸要求，卻常有連棟溫室水槽排水需求</a:t>
            </a:r>
            <a:r>
              <a:rPr lang="zh-TW" altLang="en-US" sz="1800" b="1" kern="100" dirty="0">
                <a:solidFill>
                  <a:srgbClr val="0000FF"/>
                </a:solidFill>
                <a:latin typeface="Times New Roman" pitchFamily="18" charset="0"/>
                <a:ea typeface="標楷體"/>
                <a:cs typeface="Times New Roman" pitchFamily="18" charset="0"/>
              </a:rPr>
              <a:t>。</a:t>
            </a:r>
            <a:endParaRPr lang="en-US" altLang="zh-TW" sz="2000" b="1" dirty="0">
              <a:solidFill>
                <a:srgbClr val="0070C0"/>
              </a:solidFill>
              <a:latin typeface="Times New Roman" pitchFamily="18" charset="0"/>
              <a:ea typeface="標楷體" pitchFamily="65" charset="-120"/>
              <a:cs typeface="Times New Roman" pitchFamily="18" charset="0"/>
            </a:endParaRPr>
          </a:p>
          <a:p>
            <a:pPr marL="182563" indent="-182563">
              <a:lnSpc>
                <a:spcPts val="3000"/>
              </a:lnSpc>
              <a:spcBef>
                <a:spcPts val="0"/>
              </a:spcBef>
              <a:buNone/>
            </a:pPr>
            <a:r>
              <a:rPr lang="en-US" altLang="zh-TW" sz="1800" b="1" kern="100" dirty="0">
                <a:solidFill>
                  <a:srgbClr val="0000FF"/>
                </a:solidFill>
                <a:latin typeface="Times New Roman" pitchFamily="18" charset="0"/>
                <a:ea typeface="標楷體"/>
                <a:cs typeface="Times New Roman" pitchFamily="18" charset="0"/>
              </a:rPr>
              <a:t>(2).</a:t>
            </a:r>
            <a:r>
              <a:rPr lang="zh-TW" altLang="en-US" sz="1800" b="1" kern="100" dirty="0">
                <a:solidFill>
                  <a:srgbClr val="0000FF"/>
                </a:solidFill>
                <a:latin typeface="Times New Roman" pitchFamily="18" charset="0"/>
                <a:ea typeface="標楷體"/>
                <a:cs typeface="Times New Roman" pitchFamily="18" charset="0"/>
              </a:rPr>
              <a:t>目前使用之溫室天溝排水槽，許多改</a:t>
            </a:r>
            <a:r>
              <a:rPr lang="zh-TW" altLang="en-US" sz="1800" b="1" kern="100" dirty="0">
                <a:solidFill>
                  <a:srgbClr val="FF0000"/>
                </a:solidFill>
                <a:latin typeface="Times New Roman" pitchFamily="18" charset="0"/>
                <a:ea typeface="標楷體"/>
                <a:cs typeface="Times New Roman" pitchFamily="18" charset="0"/>
              </a:rPr>
              <a:t>以不銹鋼製作，但其厚度薄且材料強度不足</a:t>
            </a:r>
            <a:r>
              <a:rPr lang="zh-TW" altLang="en-US" sz="1800" b="1" kern="100" dirty="0">
                <a:solidFill>
                  <a:srgbClr val="0000FF"/>
                </a:solidFill>
                <a:latin typeface="Times New Roman" pitchFamily="18" charset="0"/>
                <a:ea typeface="標楷體"/>
                <a:cs typeface="Times New Roman" pitchFamily="18" charset="0"/>
              </a:rPr>
              <a:t>，  </a:t>
            </a: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ts val="3000"/>
              </a:lnSpc>
              <a:spcBef>
                <a:spcPts val="0"/>
              </a:spcBef>
              <a:buNone/>
            </a:pPr>
            <a:r>
              <a:rPr lang="en-US" altLang="zh-TW" sz="1800" b="1" kern="100" dirty="0">
                <a:solidFill>
                  <a:srgbClr val="0000FF"/>
                </a:solidFill>
                <a:latin typeface="Times New Roman" pitchFamily="18" charset="0"/>
                <a:ea typeface="標楷體"/>
                <a:cs typeface="Times New Roman" pitchFamily="18" charset="0"/>
              </a:rPr>
              <a:t>     </a:t>
            </a:r>
            <a:r>
              <a:rPr lang="zh-TW" altLang="en-US" sz="1800" b="1" kern="100" dirty="0">
                <a:solidFill>
                  <a:srgbClr val="FF0000"/>
                </a:solidFill>
                <a:latin typeface="Times New Roman" pitchFamily="18" charset="0"/>
                <a:ea typeface="標楷體"/>
                <a:cs typeface="Times New Roman" pitchFamily="18" charset="0"/>
              </a:rPr>
              <a:t>當遇到颱風大雨時，容易受力變形影響排水，導致連棟溫室整體倒塌</a:t>
            </a:r>
            <a:r>
              <a:rPr lang="zh-TW" altLang="en-US" sz="1800" b="1" kern="100" dirty="0">
                <a:solidFill>
                  <a:srgbClr val="0000FF"/>
                </a:solidFill>
                <a:latin typeface="Times New Roman" pitchFamily="18" charset="0"/>
                <a:ea typeface="標楷體"/>
                <a:cs typeface="Times New Roman" pitchFamily="18" charset="0"/>
              </a:rPr>
              <a:t>。</a:t>
            </a: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ts val="3000"/>
              </a:lnSpc>
              <a:spcBef>
                <a:spcPts val="0"/>
              </a:spcBef>
              <a:buNone/>
            </a:pPr>
            <a:r>
              <a:rPr lang="en-US" altLang="zh-TW" sz="1800" b="1" kern="100" dirty="0">
                <a:solidFill>
                  <a:srgbClr val="0000FF"/>
                </a:solidFill>
                <a:latin typeface="Times New Roman" pitchFamily="18" charset="0"/>
                <a:ea typeface="標楷體"/>
                <a:cs typeface="Times New Roman" pitchFamily="18" charset="0"/>
              </a:rPr>
              <a:t>(3).</a:t>
            </a:r>
            <a:r>
              <a:rPr lang="zh-TW" altLang="en-US" sz="1800" b="1" kern="100" dirty="0">
                <a:solidFill>
                  <a:srgbClr val="0000FF"/>
                </a:solidFill>
                <a:latin typeface="Times New Roman" pitchFamily="18" charset="0"/>
                <a:ea typeface="標楷體"/>
                <a:cs typeface="Times New Roman" pitchFamily="18" charset="0"/>
              </a:rPr>
              <a:t>以公告溫室之水槽尺寸要求，</a:t>
            </a:r>
            <a:r>
              <a:rPr lang="zh-TW" altLang="en-US" sz="1800" b="1" kern="100" dirty="0">
                <a:solidFill>
                  <a:srgbClr val="FF0000"/>
                </a:solidFill>
                <a:latin typeface="Times New Roman" pitchFamily="18" charset="0"/>
                <a:ea typeface="標楷體"/>
                <a:cs typeface="Times New Roman" pitchFamily="18" charset="0"/>
              </a:rPr>
              <a:t>厚度</a:t>
            </a:r>
            <a:r>
              <a:rPr lang="en-US" altLang="zh-TW" sz="1800" b="1" kern="100" dirty="0">
                <a:solidFill>
                  <a:srgbClr val="FF0000"/>
                </a:solidFill>
                <a:latin typeface="Times New Roman" pitchFamily="18" charset="0"/>
                <a:ea typeface="標楷體"/>
                <a:cs typeface="Times New Roman" pitchFamily="18" charset="0"/>
              </a:rPr>
              <a:t>2mm</a:t>
            </a:r>
            <a:r>
              <a:rPr lang="zh-TW" altLang="en-US" sz="1800" b="1" kern="100" dirty="0">
                <a:solidFill>
                  <a:srgbClr val="FF0000"/>
                </a:solidFill>
                <a:latin typeface="Times New Roman" pitchFamily="18" charset="0"/>
                <a:ea typeface="標楷體"/>
                <a:cs typeface="Times New Roman" pitchFamily="18" charset="0"/>
              </a:rPr>
              <a:t>為基本要求，</a:t>
            </a:r>
            <a:r>
              <a:rPr lang="zh-TW" altLang="en-US" sz="1800" b="1" kern="100" dirty="0">
                <a:solidFill>
                  <a:srgbClr val="0000FF"/>
                </a:solidFill>
                <a:latin typeface="Times New Roman" pitchFamily="18" charset="0"/>
                <a:ea typeface="標楷體"/>
                <a:cs typeface="Times New Roman" pitchFamily="18" charset="0"/>
              </a:rPr>
              <a:t>但材料換成不銹鋼後，</a:t>
            </a:r>
            <a:r>
              <a:rPr lang="zh-TW" altLang="en-US" sz="1800" b="1" kern="100" dirty="0">
                <a:solidFill>
                  <a:srgbClr val="FF0000"/>
                </a:solidFill>
                <a:latin typeface="Times New Roman" pitchFamily="18" charset="0"/>
                <a:ea typeface="標楷體"/>
                <a:cs typeface="Times New Roman" pitchFamily="18" charset="0"/>
              </a:rPr>
              <a:t>由於</a:t>
            </a:r>
            <a:endParaRPr lang="en-US" altLang="zh-TW" sz="1800" b="1" kern="100" dirty="0">
              <a:solidFill>
                <a:srgbClr val="FF0000"/>
              </a:solidFill>
              <a:latin typeface="Times New Roman" pitchFamily="18" charset="0"/>
              <a:ea typeface="標楷體"/>
              <a:cs typeface="Times New Roman" pitchFamily="18" charset="0"/>
            </a:endParaRPr>
          </a:p>
          <a:p>
            <a:pPr marL="182563" indent="-182563">
              <a:lnSpc>
                <a:spcPts val="3000"/>
              </a:lnSpc>
              <a:spcBef>
                <a:spcPts val="0"/>
              </a:spcBef>
              <a:buNone/>
            </a:pPr>
            <a:r>
              <a:rPr lang="en-US" altLang="zh-TW" sz="1800" b="1" kern="100" dirty="0">
                <a:solidFill>
                  <a:srgbClr val="FF0000"/>
                </a:solidFill>
                <a:latin typeface="Times New Roman" pitchFamily="18" charset="0"/>
                <a:ea typeface="標楷體"/>
                <a:cs typeface="Times New Roman" pitchFamily="18" charset="0"/>
              </a:rPr>
              <a:t>     </a:t>
            </a:r>
            <a:r>
              <a:rPr lang="zh-TW" altLang="en-US" sz="1800" b="1" kern="100" dirty="0">
                <a:solidFill>
                  <a:srgbClr val="FF0000"/>
                </a:solidFill>
                <a:latin typeface="Times New Roman" pitchFamily="18" charset="0"/>
                <a:ea typeface="標楷體"/>
                <a:cs typeface="Times New Roman" pitchFamily="18" charset="0"/>
              </a:rPr>
              <a:t>成本考量，水槽厚度常不足</a:t>
            </a:r>
            <a:r>
              <a:rPr lang="en-US" altLang="zh-TW" sz="1800" b="1" kern="100" dirty="0">
                <a:solidFill>
                  <a:srgbClr val="FF0000"/>
                </a:solidFill>
                <a:latin typeface="Times New Roman" pitchFamily="18" charset="0"/>
                <a:ea typeface="標楷體"/>
                <a:cs typeface="Times New Roman" pitchFamily="18" charset="0"/>
              </a:rPr>
              <a:t>1mm</a:t>
            </a:r>
            <a:r>
              <a:rPr lang="zh-TW" altLang="en-US" sz="1800" b="1" kern="100" dirty="0">
                <a:solidFill>
                  <a:srgbClr val="0000FF"/>
                </a:solidFill>
                <a:latin typeface="Times New Roman" pitchFamily="18" charset="0"/>
                <a:ea typeface="標楷體"/>
                <a:cs typeface="Times New Roman" pitchFamily="18" charset="0"/>
              </a:rPr>
              <a:t>，導致天溝水槽結構強度降低，影響溫室整體結構。</a:t>
            </a: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ts val="3000"/>
              </a:lnSpc>
              <a:spcBef>
                <a:spcPts val="0"/>
              </a:spcBef>
              <a:buNone/>
            </a:pPr>
            <a:r>
              <a:rPr lang="en-US" altLang="zh-TW" sz="1800" b="1" kern="100" dirty="0">
                <a:solidFill>
                  <a:srgbClr val="0000FF"/>
                </a:solidFill>
                <a:latin typeface="Times New Roman" pitchFamily="18" charset="0"/>
                <a:ea typeface="標楷體"/>
                <a:cs typeface="Times New Roman" pitchFamily="18" charset="0"/>
              </a:rPr>
              <a:t>(4).</a:t>
            </a:r>
            <a:r>
              <a:rPr lang="zh-TW" altLang="en-US" sz="1800" b="1" kern="100" dirty="0">
                <a:solidFill>
                  <a:srgbClr val="0000FF"/>
                </a:solidFill>
                <a:latin typeface="Times New Roman" pitchFamily="18" charset="0"/>
                <a:ea typeface="標楷體"/>
                <a:cs typeface="Times New Roman" pitchFamily="18" charset="0"/>
              </a:rPr>
              <a:t>使用高強度不銹鋼製作水槽，由於其強度為鍍鋅鋼之</a:t>
            </a:r>
            <a:r>
              <a:rPr lang="en-US" altLang="zh-TW" sz="1800" b="1" kern="100" dirty="0">
                <a:solidFill>
                  <a:srgbClr val="0000FF"/>
                </a:solidFill>
                <a:latin typeface="Times New Roman" pitchFamily="18" charset="0"/>
                <a:ea typeface="標楷體"/>
                <a:cs typeface="Times New Roman" pitchFamily="18" charset="0"/>
              </a:rPr>
              <a:t>1.5</a:t>
            </a:r>
            <a:r>
              <a:rPr lang="zh-TW" altLang="en-US" sz="1800" b="1" kern="100" dirty="0">
                <a:solidFill>
                  <a:srgbClr val="0000FF"/>
                </a:solidFill>
                <a:latin typeface="Times New Roman" pitchFamily="18" charset="0"/>
                <a:ea typeface="標楷體"/>
                <a:cs typeface="Times New Roman" pitchFamily="18" charset="0"/>
              </a:rPr>
              <a:t>倍，</a:t>
            </a: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ts val="3000"/>
              </a:lnSpc>
              <a:spcBef>
                <a:spcPts val="0"/>
              </a:spcBef>
              <a:buNone/>
            </a:pPr>
            <a:r>
              <a:rPr lang="zh-TW" altLang="en-US" sz="1800" b="1" kern="100" dirty="0">
                <a:solidFill>
                  <a:srgbClr val="0000FF"/>
                </a:solidFill>
                <a:latin typeface="Times New Roman" pitchFamily="18" charset="0"/>
                <a:ea typeface="標楷體"/>
                <a:cs typeface="Times New Roman" pitchFamily="18" charset="0"/>
              </a:rPr>
              <a:t>     </a:t>
            </a:r>
            <a:r>
              <a:rPr lang="zh-TW" altLang="en-US" sz="1800" b="1" kern="100" dirty="0">
                <a:solidFill>
                  <a:srgbClr val="FF0000"/>
                </a:solidFill>
                <a:latin typeface="Times New Roman" pitchFamily="18" charset="0"/>
                <a:ea typeface="標楷體"/>
                <a:cs typeface="Times New Roman" pitchFamily="18" charset="0"/>
              </a:rPr>
              <a:t>僅使用厚度</a:t>
            </a:r>
            <a:r>
              <a:rPr lang="en-US" altLang="zh-TW" sz="1800" b="1" kern="100" dirty="0">
                <a:solidFill>
                  <a:srgbClr val="FF0000"/>
                </a:solidFill>
                <a:latin typeface="Times New Roman" pitchFamily="18" charset="0"/>
                <a:ea typeface="標楷體"/>
                <a:cs typeface="Times New Roman" pitchFamily="18" charset="0"/>
              </a:rPr>
              <a:t>1.4mm</a:t>
            </a:r>
            <a:r>
              <a:rPr lang="zh-TW" altLang="en-US" sz="1800" b="1" kern="100" dirty="0">
                <a:solidFill>
                  <a:srgbClr val="FF0000"/>
                </a:solidFill>
                <a:latin typeface="Times New Roman" pitchFamily="18" charset="0"/>
                <a:ea typeface="標楷體"/>
                <a:cs typeface="Times New Roman" pitchFamily="18" charset="0"/>
              </a:rPr>
              <a:t>即可勝過</a:t>
            </a:r>
            <a:r>
              <a:rPr lang="en-US" altLang="zh-TW" sz="1800" b="1" kern="100" dirty="0">
                <a:solidFill>
                  <a:srgbClr val="FF0000"/>
                </a:solidFill>
                <a:latin typeface="Times New Roman" pitchFamily="18" charset="0"/>
                <a:ea typeface="標楷體"/>
                <a:cs typeface="Times New Roman" pitchFamily="18" charset="0"/>
              </a:rPr>
              <a:t>2mm</a:t>
            </a:r>
            <a:r>
              <a:rPr lang="zh-TW" altLang="en-US" sz="1800" b="1" kern="100" dirty="0">
                <a:solidFill>
                  <a:srgbClr val="FF0000"/>
                </a:solidFill>
                <a:latin typeface="Times New Roman" pitchFamily="18" charset="0"/>
                <a:ea typeface="標楷體"/>
                <a:cs typeface="Times New Roman" pitchFamily="18" charset="0"/>
              </a:rPr>
              <a:t>厚之天溝水槽，且重量減輕</a:t>
            </a:r>
            <a:r>
              <a:rPr lang="en-US" altLang="zh-TW" sz="1800" b="1" kern="100" dirty="0">
                <a:solidFill>
                  <a:srgbClr val="FF0000"/>
                </a:solidFill>
                <a:latin typeface="Times New Roman" pitchFamily="18" charset="0"/>
                <a:ea typeface="標楷體"/>
                <a:cs typeface="Times New Roman" pitchFamily="18" charset="0"/>
              </a:rPr>
              <a:t>30%</a:t>
            </a:r>
            <a:r>
              <a:rPr lang="zh-TW" altLang="en-US" sz="1800" b="1" kern="100" dirty="0">
                <a:solidFill>
                  <a:srgbClr val="FF0000"/>
                </a:solidFill>
                <a:latin typeface="Times New Roman" pitchFamily="18" charset="0"/>
                <a:ea typeface="標楷體"/>
                <a:cs typeface="Times New Roman" pitchFamily="18" charset="0"/>
              </a:rPr>
              <a:t>。</a:t>
            </a:r>
            <a:endParaRPr lang="en-US" altLang="zh-TW" sz="1800" b="1" kern="100" dirty="0">
              <a:solidFill>
                <a:srgbClr val="FF0000"/>
              </a:solidFill>
              <a:latin typeface="Times New Roman" pitchFamily="18" charset="0"/>
              <a:ea typeface="標楷體"/>
              <a:cs typeface="Times New Roman" pitchFamily="18" charset="0"/>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58" y="4343027"/>
            <a:ext cx="2823547" cy="2086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447658" y="6407401"/>
            <a:ext cx="4014780" cy="369332"/>
          </a:xfrm>
          <a:prstGeom prst="rect">
            <a:avLst/>
          </a:prstGeom>
        </p:spPr>
        <p:txBody>
          <a:bodyPr wrap="square">
            <a:spAutoFit/>
          </a:bodyPr>
          <a:lstStyle/>
          <a:p>
            <a:pPr algn="ctr"/>
            <a:r>
              <a:rPr lang="zh-TW" altLang="en-US" b="1" kern="100" dirty="0">
                <a:solidFill>
                  <a:prstClr val="black"/>
                </a:solidFill>
                <a:latin typeface="Times New Roman" pitchFamily="18" charset="0"/>
                <a:ea typeface="標楷體"/>
                <a:cs typeface="Times New Roman" pitchFamily="18" charset="0"/>
              </a:rPr>
              <a:t>排水槽變形導致連棟溫室倒塌</a:t>
            </a:r>
            <a:endParaRPr lang="zh-TW" altLang="en-US" dirty="0">
              <a:solidFill>
                <a:prstClr val="black"/>
              </a:solidFill>
            </a:endParaRPr>
          </a:p>
        </p:txBody>
      </p:sp>
      <p:pic>
        <p:nvPicPr>
          <p:cNvPr id="14" name="圖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9672" y="4343027"/>
            <a:ext cx="1203835" cy="2086215"/>
          </a:xfrm>
          <a:prstGeom prst="rect">
            <a:avLst/>
          </a:prstGeom>
          <a:noFill/>
          <a:ln>
            <a:noFill/>
          </a:ln>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266" y="4349722"/>
            <a:ext cx="3205927" cy="2079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4939266" y="6437629"/>
            <a:ext cx="3205927" cy="369332"/>
          </a:xfrm>
          <a:prstGeom prst="rect">
            <a:avLst/>
          </a:prstGeom>
        </p:spPr>
        <p:txBody>
          <a:bodyPr wrap="square">
            <a:spAutoFit/>
          </a:bodyPr>
          <a:lstStyle/>
          <a:p>
            <a:pPr algn="ctr"/>
            <a:r>
              <a:rPr lang="zh-TW" altLang="en-US" b="1" kern="100" dirty="0">
                <a:solidFill>
                  <a:prstClr val="black"/>
                </a:solidFill>
                <a:latin typeface="Times New Roman" pitchFamily="18" charset="0"/>
                <a:ea typeface="標楷體"/>
                <a:cs typeface="Times New Roman" pitchFamily="18" charset="0"/>
              </a:rPr>
              <a:t>連棟簡易溫室水槽易過重損毀</a:t>
            </a:r>
            <a:endParaRPr lang="zh-TW" altLang="en-US" dirty="0">
              <a:solidFill>
                <a:prstClr val="black"/>
              </a:solidFill>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90</a:t>
            </a:fld>
            <a:endParaRPr lang="zh-TW" altLang="en-US" dirty="0">
              <a:solidFill>
                <a:prstClr val="black">
                  <a:tint val="75000"/>
                </a:prstClr>
              </a:solidFill>
            </a:endParaRPr>
          </a:p>
        </p:txBody>
      </p:sp>
      <p:sp>
        <p:nvSpPr>
          <p:cNvPr id="4" name="矩形 3"/>
          <p:cNvSpPr/>
          <p:nvPr/>
        </p:nvSpPr>
        <p:spPr>
          <a:xfrm>
            <a:off x="2175121" y="560018"/>
            <a:ext cx="5032147" cy="461665"/>
          </a:xfrm>
          <a:prstGeom prst="rect">
            <a:avLst/>
          </a:prstGeom>
        </p:spPr>
        <p:txBody>
          <a:bodyPr wrap="none">
            <a:spAutoFit/>
          </a:bodyPr>
          <a:lstStyle/>
          <a:p>
            <a:pPr marL="182563" indent="-182563">
              <a:spcBef>
                <a:spcPts val="600"/>
              </a:spcBef>
            </a:pPr>
            <a:r>
              <a:rPr lang="en-US" altLang="zh-TW" sz="2400" b="1" dirty="0">
                <a:solidFill>
                  <a:srgbClr val="0000FF"/>
                </a:solidFill>
                <a:latin typeface="Times New Roman" pitchFamily="18" charset="0"/>
                <a:ea typeface="標楷體" panose="03000509000000000000" pitchFamily="65" charset="-120"/>
                <a:cs typeface="Times New Roman" pitchFamily="18" charset="0"/>
              </a:rPr>
              <a:t>1.</a:t>
            </a:r>
            <a:r>
              <a:rPr lang="zh-TW" altLang="en-US" sz="2400" b="1" dirty="0">
                <a:solidFill>
                  <a:srgbClr val="0000FF"/>
                </a:solidFill>
                <a:latin typeface="Times New Roman" pitchFamily="18" charset="0"/>
                <a:ea typeface="標楷體" panose="03000509000000000000" pitchFamily="65" charset="-120"/>
                <a:cs typeface="Times New Roman" pitchFamily="18" charset="0"/>
              </a:rPr>
              <a:t>溫室天溝水槽結構組合優化設計</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p>
        </p:txBody>
      </p:sp>
      <p:sp>
        <p:nvSpPr>
          <p:cNvPr id="10" name="矩形 9"/>
          <p:cNvSpPr/>
          <p:nvPr/>
        </p:nvSpPr>
        <p:spPr>
          <a:xfrm>
            <a:off x="1113234" y="36798"/>
            <a:ext cx="6373416" cy="523220"/>
          </a:xfrm>
          <a:prstGeom prst="rect">
            <a:avLst/>
          </a:prstGeom>
        </p:spPr>
        <p:txBody>
          <a:bodyPr>
            <a:spAutoFit/>
          </a:bodyPr>
          <a:lstStyle/>
          <a:p>
            <a:pPr algn="ctr">
              <a:defRPr/>
            </a:pP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一</a:t>
            </a: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、溫室材料結構組合優化設計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544973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53218" y="450167"/>
            <a:ext cx="8764173" cy="858128"/>
          </a:xfrm>
        </p:spPr>
        <p:txBody>
          <a:bodyPr>
            <a:normAutofit/>
          </a:bodyPr>
          <a:lstStyle/>
          <a:p>
            <a:pPr marL="0" indent="0" algn="just">
              <a:lnSpc>
                <a:spcPts val="3000"/>
              </a:lnSpc>
              <a:spcBef>
                <a:spcPts val="0"/>
              </a:spcBef>
              <a:buNone/>
            </a:pPr>
            <a:r>
              <a:rPr lang="en-US" altLang="zh-TW" sz="1800" b="1" kern="100" dirty="0">
                <a:solidFill>
                  <a:srgbClr val="0000FF"/>
                </a:solidFill>
                <a:latin typeface="Times New Roman" pitchFamily="18" charset="0"/>
                <a:ea typeface="標楷體"/>
                <a:cs typeface="Times New Roman" pitchFamily="18" charset="0"/>
              </a:rPr>
              <a:t>(5).</a:t>
            </a:r>
            <a:r>
              <a:rPr lang="zh-TW" altLang="en-US" sz="1800" b="1" kern="100" dirty="0">
                <a:solidFill>
                  <a:srgbClr val="0000FF"/>
                </a:solidFill>
                <a:latin typeface="Times New Roman" pitchFamily="18" charset="0"/>
                <a:ea typeface="標楷體"/>
                <a:cs typeface="Times New Roman" pitchFamily="18" charset="0"/>
              </a:rPr>
              <a:t>天溝水槽工程尺寸圖</a:t>
            </a:r>
            <a:endParaRPr lang="en-US" altLang="zh-TW" sz="1800" b="1" kern="100" dirty="0">
              <a:solidFill>
                <a:srgbClr val="FF0000"/>
              </a:solidFill>
              <a:latin typeface="Times New Roman" pitchFamily="18" charset="0"/>
              <a:ea typeface="標楷體"/>
              <a:cs typeface="Times New Roman" pitchFamily="18" charset="0"/>
            </a:endParaRPr>
          </a:p>
        </p:txBody>
      </p:sp>
      <p:sp>
        <p:nvSpPr>
          <p:cNvPr id="8" name="矩形 7"/>
          <p:cNvSpPr/>
          <p:nvPr/>
        </p:nvSpPr>
        <p:spPr>
          <a:xfrm>
            <a:off x="447658" y="6407401"/>
            <a:ext cx="4014780"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圓頂力霸塑膠型溫室結構圖</a:t>
            </a:r>
            <a:endParaRPr lang="zh-TW" altLang="en-US" dirty="0">
              <a:solidFill>
                <a:prstClr val="black"/>
              </a:solidFill>
            </a:endParaRPr>
          </a:p>
        </p:txBody>
      </p:sp>
      <p:sp>
        <p:nvSpPr>
          <p:cNvPr id="17" name="矩形 16"/>
          <p:cNvSpPr/>
          <p:nvPr/>
        </p:nvSpPr>
        <p:spPr>
          <a:xfrm>
            <a:off x="4740812" y="6437629"/>
            <a:ext cx="3404381"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圓頂力霸塑膠型溫室受損圖</a:t>
            </a:r>
            <a:endParaRPr lang="zh-TW" altLang="en-US" dirty="0">
              <a:solidFill>
                <a:prstClr val="black"/>
              </a:solidFill>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91</a:t>
            </a:fld>
            <a:endParaRPr lang="zh-TW" altLang="en-US" dirty="0">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43" y="942902"/>
            <a:ext cx="3257550"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nvPr>
        </p:nvGraphicFramePr>
        <p:xfrm>
          <a:off x="3995222" y="1397000"/>
          <a:ext cx="4304716" cy="741680"/>
        </p:xfrm>
        <a:graphic>
          <a:graphicData uri="http://schemas.openxmlformats.org/drawingml/2006/table">
            <a:tbl>
              <a:tblPr firstRow="1" bandRow="1">
                <a:tableStyleId>{5C22544A-7EE6-4342-B048-85BDC9FD1C3A}</a:tableStyleId>
              </a:tblPr>
              <a:tblGrid>
                <a:gridCol w="1434907">
                  <a:extLst>
                    <a:ext uri="{9D8B030D-6E8A-4147-A177-3AD203B41FA5}">
                      <a16:colId xmlns:a16="http://schemas.microsoft.com/office/drawing/2014/main" val="20000"/>
                    </a:ext>
                  </a:extLst>
                </a:gridCol>
                <a:gridCol w="2869809">
                  <a:extLst>
                    <a:ext uri="{9D8B030D-6E8A-4147-A177-3AD203B41FA5}">
                      <a16:colId xmlns:a16="http://schemas.microsoft.com/office/drawing/2014/main" val="20001"/>
                    </a:ext>
                  </a:extLst>
                </a:gridCol>
              </a:tblGrid>
              <a:tr h="370840">
                <a:tc>
                  <a:txBody>
                    <a:bodyPr/>
                    <a:lstStyle/>
                    <a:p>
                      <a:r>
                        <a:rPr lang="zh-TW" altLang="en-US" dirty="0">
                          <a:solidFill>
                            <a:schemeClr val="tx1"/>
                          </a:solidFill>
                          <a:latin typeface="Times New Roman" pitchFamily="18" charset="0"/>
                          <a:ea typeface="標楷體" pitchFamily="65" charset="-120"/>
                          <a:cs typeface="Times New Roman" pitchFamily="18" charset="0"/>
                        </a:rPr>
                        <a:t>水槽型斷面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dirty="0">
                          <a:solidFill>
                            <a:schemeClr val="tx1"/>
                          </a:solidFill>
                          <a:latin typeface="Times New Roman" pitchFamily="18" charset="0"/>
                          <a:ea typeface="標楷體" pitchFamily="65" charset="-120"/>
                          <a:cs typeface="Times New Roman" pitchFamily="18" charset="0"/>
                        </a:rPr>
                        <a:t>U</a:t>
                      </a:r>
                      <a:r>
                        <a:rPr lang="zh-TW" altLang="en-US" dirty="0">
                          <a:solidFill>
                            <a:schemeClr val="tx1"/>
                          </a:solidFill>
                          <a:latin typeface="Times New Roman" pitchFamily="18" charset="0"/>
                          <a:ea typeface="標楷體" pitchFamily="65" charset="-120"/>
                          <a:cs typeface="Times New Roman" pitchFamily="18" charset="0"/>
                        </a:rPr>
                        <a:t>－槽高</a:t>
                      </a:r>
                      <a:r>
                        <a:rPr lang="en-US" altLang="zh-TW" dirty="0">
                          <a:solidFill>
                            <a:schemeClr val="tx1"/>
                          </a:solidFill>
                          <a:latin typeface="Times New Roman" pitchFamily="18" charset="0"/>
                          <a:ea typeface="標楷體" pitchFamily="65" charset="-120"/>
                          <a:cs typeface="Times New Roman" pitchFamily="18" charset="0"/>
                        </a:rPr>
                        <a:t>x</a:t>
                      </a:r>
                      <a:r>
                        <a:rPr lang="zh-TW" altLang="en-US" dirty="0">
                          <a:solidFill>
                            <a:schemeClr val="tx1"/>
                          </a:solidFill>
                          <a:latin typeface="Times New Roman" pitchFamily="18" charset="0"/>
                          <a:ea typeface="標楷體" pitchFamily="65" charset="-120"/>
                          <a:cs typeface="Times New Roman" pitchFamily="18" charset="0"/>
                        </a:rPr>
                        <a:t>頂寬</a:t>
                      </a:r>
                      <a:r>
                        <a:rPr lang="en-US" altLang="zh-TW" dirty="0">
                          <a:solidFill>
                            <a:schemeClr val="tx1"/>
                          </a:solidFill>
                          <a:latin typeface="Times New Roman" pitchFamily="18" charset="0"/>
                          <a:ea typeface="標楷體" pitchFamily="65" charset="-120"/>
                          <a:cs typeface="Times New Roman" pitchFamily="18" charset="0"/>
                        </a:rPr>
                        <a:t>x</a:t>
                      </a:r>
                      <a:r>
                        <a:rPr lang="zh-TW" altLang="en-US" dirty="0">
                          <a:solidFill>
                            <a:schemeClr val="tx1"/>
                          </a:solidFill>
                          <a:latin typeface="Times New Roman" pitchFamily="18" charset="0"/>
                          <a:ea typeface="標楷體" pitchFamily="65" charset="-120"/>
                          <a:cs typeface="Times New Roman" pitchFamily="18" charset="0"/>
                        </a:rPr>
                        <a:t>底寬</a:t>
                      </a:r>
                      <a:r>
                        <a:rPr lang="en-US" altLang="zh-TW" dirty="0">
                          <a:solidFill>
                            <a:schemeClr val="tx1"/>
                          </a:solidFill>
                          <a:latin typeface="Times New Roman" pitchFamily="18" charset="0"/>
                          <a:ea typeface="標楷體" pitchFamily="65" charset="-120"/>
                          <a:cs typeface="Times New Roman" pitchFamily="18" charset="0"/>
                        </a:rPr>
                        <a:t>x</a:t>
                      </a:r>
                      <a:r>
                        <a:rPr lang="zh-TW" altLang="en-US" dirty="0">
                          <a:solidFill>
                            <a:schemeClr val="tx1"/>
                          </a:solidFill>
                          <a:latin typeface="Times New Roman" pitchFamily="18" charset="0"/>
                          <a:ea typeface="標楷體" pitchFamily="65" charset="-120"/>
                          <a:cs typeface="Times New Roman" pitchFamily="18" charset="0"/>
                        </a:rPr>
                        <a:t>厚度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altLang="zh-TW" dirty="0">
                          <a:solidFill>
                            <a:schemeClr val="tx1"/>
                          </a:solidFill>
                          <a:latin typeface="Times New Roman" pitchFamily="18" charset="0"/>
                          <a:ea typeface="標楷體" pitchFamily="65" charset="-120"/>
                          <a:cs typeface="Times New Roman" pitchFamily="18" charset="0"/>
                        </a:rPr>
                        <a:t>UTP</a:t>
                      </a:r>
                      <a:r>
                        <a:rPr lang="zh-TW" altLang="en-US" dirty="0">
                          <a:solidFill>
                            <a:schemeClr val="tx1"/>
                          </a:solidFill>
                          <a:latin typeface="Times New Roman" pitchFamily="18" charset="0"/>
                          <a:ea typeface="標楷體" pitchFamily="65" charset="-120"/>
                          <a:cs typeface="Times New Roman" pitchFamily="18" charset="0"/>
                        </a:rPr>
                        <a:t>水槽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dirty="0">
                          <a:solidFill>
                            <a:schemeClr val="tx1"/>
                          </a:solidFill>
                          <a:latin typeface="Times New Roman" pitchFamily="18" charset="0"/>
                          <a:ea typeface="標楷體" pitchFamily="65" charset="-120"/>
                          <a:cs typeface="Times New Roman" pitchFamily="18" charset="0"/>
                        </a:rPr>
                        <a:t>U</a:t>
                      </a:r>
                      <a:r>
                        <a:rPr lang="zh-TW" altLang="en-US" dirty="0">
                          <a:solidFill>
                            <a:schemeClr val="tx1"/>
                          </a:solidFill>
                          <a:latin typeface="Times New Roman" pitchFamily="18" charset="0"/>
                          <a:ea typeface="標楷體" pitchFamily="65" charset="-120"/>
                          <a:cs typeface="Times New Roman" pitchFamily="18" charset="0"/>
                        </a:rPr>
                        <a:t> </a:t>
                      </a:r>
                      <a:r>
                        <a:rPr lang="en-US" altLang="zh-TW" dirty="0">
                          <a:solidFill>
                            <a:schemeClr val="tx1"/>
                          </a:solidFill>
                          <a:latin typeface="Times New Roman" pitchFamily="18" charset="0"/>
                          <a:ea typeface="標楷體" pitchFamily="65" charset="-120"/>
                          <a:cs typeface="Times New Roman" pitchFamily="18" charset="0"/>
                        </a:rPr>
                        <a:t>120x 100x 3.2t </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6891" y="2250830"/>
            <a:ext cx="1923514" cy="181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29" y="2915179"/>
            <a:ext cx="3966520" cy="35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線單箭頭接點 14"/>
          <p:cNvCxnSpPr/>
          <p:nvPr/>
        </p:nvCxnSpPr>
        <p:spPr>
          <a:xfrm flipH="1">
            <a:off x="2871316" y="3159442"/>
            <a:ext cx="2293034" cy="53457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164350" y="4076441"/>
            <a:ext cx="2036056"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水槽正視圖</a:t>
            </a:r>
            <a:endParaRPr lang="zh-TW" altLang="en-US" dirty="0">
              <a:solidFill>
                <a:prstClr val="black"/>
              </a:solidFill>
            </a:endParaRPr>
          </a:p>
        </p:txBody>
      </p:sp>
      <p:sp>
        <p:nvSpPr>
          <p:cNvPr id="9" name="橢圓 8"/>
          <p:cNvSpPr/>
          <p:nvPr/>
        </p:nvSpPr>
        <p:spPr>
          <a:xfrm>
            <a:off x="5937318" y="2929247"/>
            <a:ext cx="604911" cy="4021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0812" y="4386669"/>
            <a:ext cx="3353638" cy="2085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4017833" y="965503"/>
            <a:ext cx="4239901"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水槽尺寸表</a:t>
            </a:r>
            <a:endParaRPr lang="zh-TW" altLang="en-US" dirty="0">
              <a:solidFill>
                <a:prstClr val="black"/>
              </a:solidFill>
            </a:endParaRPr>
          </a:p>
        </p:txBody>
      </p:sp>
    </p:spTree>
    <p:extLst>
      <p:ext uri="{BB962C8B-B14F-4D97-AF65-F5344CB8AC3E}">
        <p14:creationId xmlns:p14="http://schemas.microsoft.com/office/powerpoint/2010/main" val="3156405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95422" y="518395"/>
            <a:ext cx="8721969" cy="4332849"/>
          </a:xfrm>
        </p:spPr>
        <p:txBody>
          <a:bodyPr>
            <a:normAutofit/>
          </a:bodyPr>
          <a:lstStyle/>
          <a:p>
            <a:pPr marL="0" indent="0" algn="just">
              <a:lnSpc>
                <a:spcPts val="3000"/>
              </a:lnSpc>
              <a:spcBef>
                <a:spcPts val="0"/>
              </a:spcBef>
              <a:buNone/>
            </a:pPr>
            <a:r>
              <a:rPr lang="en-US" altLang="zh-TW" sz="1800" b="1" kern="100" dirty="0">
                <a:solidFill>
                  <a:srgbClr val="0000FF"/>
                </a:solidFill>
                <a:latin typeface="Times New Roman" pitchFamily="18" charset="0"/>
                <a:ea typeface="標楷體"/>
                <a:cs typeface="Times New Roman" pitchFamily="18" charset="0"/>
              </a:rPr>
              <a:t>(6).</a:t>
            </a:r>
            <a:r>
              <a:rPr lang="zh-TW" altLang="en-US" sz="1800" b="1" kern="100" dirty="0">
                <a:solidFill>
                  <a:srgbClr val="0000FF"/>
                </a:solidFill>
                <a:latin typeface="Times New Roman" pitchFamily="18" charset="0"/>
                <a:ea typeface="標楷體"/>
                <a:cs typeface="Times New Roman" pitchFamily="18" charset="0"/>
              </a:rPr>
              <a:t>由材料特性分析，</a:t>
            </a:r>
            <a:r>
              <a:rPr lang="zh-TW" altLang="en-US" sz="1800" b="1" kern="100" dirty="0">
                <a:solidFill>
                  <a:srgbClr val="FF0000"/>
                </a:solidFill>
                <a:latin typeface="Times New Roman" pitchFamily="18" charset="0"/>
                <a:ea typeface="標楷體"/>
                <a:cs typeface="Times New Roman" pitchFamily="18" charset="0"/>
              </a:rPr>
              <a:t>高強度不銹鋼可輕量化、結構強度高且具耐蝕性。</a:t>
            </a:r>
            <a:endParaRPr lang="en-US" altLang="zh-TW" sz="1800" b="1" kern="100" dirty="0">
              <a:solidFill>
                <a:srgbClr val="FF0000"/>
              </a:solidFill>
              <a:latin typeface="Times New Roman" pitchFamily="18" charset="0"/>
              <a:ea typeface="標楷體"/>
              <a:cs typeface="Times New Roman" pitchFamily="18" charset="0"/>
            </a:endParaRPr>
          </a:p>
          <a:p>
            <a:pPr marL="0" indent="0" algn="just">
              <a:lnSpc>
                <a:spcPts val="3000"/>
              </a:lnSpc>
              <a:spcBef>
                <a:spcPts val="0"/>
              </a:spcBef>
              <a:buNone/>
            </a:pPr>
            <a:endParaRPr lang="en-US" altLang="zh-TW" sz="1800" b="1" kern="100" dirty="0">
              <a:solidFill>
                <a:srgbClr val="0000FF"/>
              </a:solidFill>
              <a:latin typeface="Times New Roman" pitchFamily="18" charset="0"/>
              <a:ea typeface="標楷體"/>
              <a:cs typeface="Times New Roman" pitchFamily="18" charset="0"/>
            </a:endParaRPr>
          </a:p>
          <a:p>
            <a:pPr marL="0" indent="0" algn="just">
              <a:lnSpc>
                <a:spcPts val="3000"/>
              </a:lnSpc>
              <a:spcBef>
                <a:spcPts val="0"/>
              </a:spcBef>
              <a:buNone/>
            </a:pPr>
            <a:endParaRPr lang="en-US" altLang="zh-TW" sz="1800" b="1" kern="100" dirty="0">
              <a:solidFill>
                <a:srgbClr val="0000FF"/>
              </a:solidFill>
              <a:latin typeface="Times New Roman" pitchFamily="18" charset="0"/>
              <a:ea typeface="標楷體"/>
              <a:cs typeface="Times New Roman" pitchFamily="18" charset="0"/>
            </a:endParaRPr>
          </a:p>
          <a:p>
            <a:pPr marL="0" indent="0" algn="just">
              <a:lnSpc>
                <a:spcPts val="3000"/>
              </a:lnSpc>
              <a:spcBef>
                <a:spcPts val="0"/>
              </a:spcBef>
              <a:buNone/>
            </a:pPr>
            <a:endParaRPr lang="en-US" altLang="zh-TW" sz="1800" b="1" kern="100" dirty="0">
              <a:solidFill>
                <a:srgbClr val="0000FF"/>
              </a:solidFill>
              <a:latin typeface="Times New Roman" pitchFamily="18" charset="0"/>
              <a:ea typeface="標楷體"/>
              <a:cs typeface="Times New Roman" pitchFamily="18" charset="0"/>
            </a:endParaRPr>
          </a:p>
          <a:p>
            <a:pPr marL="0" indent="0" algn="just">
              <a:lnSpc>
                <a:spcPts val="3000"/>
              </a:lnSpc>
              <a:spcBef>
                <a:spcPts val="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gn="just">
              <a:lnSpc>
                <a:spcPts val="3000"/>
              </a:lnSpc>
              <a:spcBef>
                <a:spcPts val="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gn="just">
              <a:lnSpc>
                <a:spcPts val="3000"/>
              </a:lnSpc>
              <a:spcBef>
                <a:spcPts val="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gn="just">
              <a:lnSpc>
                <a:spcPts val="3000"/>
              </a:lnSpc>
              <a:spcBef>
                <a:spcPts val="0"/>
              </a:spcBef>
              <a:buNone/>
            </a:pPr>
            <a:r>
              <a:rPr lang="en-US" altLang="zh-TW" sz="1800" b="1" kern="100" dirty="0">
                <a:solidFill>
                  <a:srgbClr val="0000FF"/>
                </a:solidFill>
                <a:latin typeface="Times New Roman" pitchFamily="18" charset="0"/>
                <a:ea typeface="標楷體"/>
                <a:cs typeface="Times New Roman" pitchFamily="18" charset="0"/>
              </a:rPr>
              <a:t>(7).</a:t>
            </a:r>
            <a:r>
              <a:rPr lang="zh-TW" altLang="en-US" sz="1800" b="1" kern="100" dirty="0">
                <a:solidFill>
                  <a:srgbClr val="0000FF"/>
                </a:solidFill>
                <a:latin typeface="Times New Roman" pitchFamily="18" charset="0"/>
                <a:ea typeface="標楷體"/>
                <a:cs typeface="Times New Roman" pitchFamily="18" charset="0"/>
              </a:rPr>
              <a:t>經由計算</a:t>
            </a:r>
            <a:r>
              <a:rPr lang="en-US" altLang="zh-TW" sz="1800" b="1" kern="100" dirty="0">
                <a:solidFill>
                  <a:srgbClr val="0000FF"/>
                </a:solidFill>
                <a:latin typeface="Times New Roman" pitchFamily="18" charset="0"/>
                <a:ea typeface="標楷體"/>
                <a:cs typeface="Times New Roman" pitchFamily="18" charset="0"/>
              </a:rPr>
              <a:t>50m</a:t>
            </a:r>
            <a:r>
              <a:rPr lang="zh-TW" altLang="en-US" sz="1800" b="1" kern="100" dirty="0">
                <a:solidFill>
                  <a:srgbClr val="0000FF"/>
                </a:solidFill>
                <a:latin typeface="Times New Roman" pitchFamily="18" charset="0"/>
                <a:ea typeface="標楷體"/>
                <a:cs typeface="Times New Roman" pitchFamily="18" charset="0"/>
              </a:rPr>
              <a:t>長之溫室天溝水槽使用需求，可知</a:t>
            </a:r>
            <a:r>
              <a:rPr lang="zh-TW" altLang="en-US" sz="1800" b="1" kern="100" dirty="0">
                <a:solidFill>
                  <a:srgbClr val="FF0000"/>
                </a:solidFill>
                <a:latin typeface="Times New Roman" pitchFamily="18" charset="0"/>
                <a:ea typeface="標楷體"/>
                <a:cs typeface="Times New Roman" pitchFamily="18" charset="0"/>
              </a:rPr>
              <a:t>高強度不銹鋼具有降低成本</a:t>
            </a:r>
            <a:r>
              <a:rPr lang="en-US" altLang="zh-TW" sz="1800" b="1" kern="100" dirty="0">
                <a:solidFill>
                  <a:srgbClr val="FF0000"/>
                </a:solidFill>
                <a:latin typeface="Times New Roman" pitchFamily="18" charset="0"/>
                <a:ea typeface="標楷體"/>
                <a:cs typeface="Times New Roman" pitchFamily="18" charset="0"/>
              </a:rPr>
              <a:t>10%</a:t>
            </a:r>
            <a:r>
              <a:rPr lang="zh-TW" altLang="en-US" sz="1800" b="1" kern="100" dirty="0">
                <a:solidFill>
                  <a:srgbClr val="FF0000"/>
                </a:solidFill>
                <a:latin typeface="Times New Roman" pitchFamily="18" charset="0"/>
                <a:ea typeface="標楷體"/>
                <a:cs typeface="Times New Roman" pitchFamily="18" charset="0"/>
              </a:rPr>
              <a:t>、輕量化</a:t>
            </a:r>
            <a:r>
              <a:rPr lang="en-US" altLang="zh-TW" sz="1800" b="1" kern="100" dirty="0">
                <a:solidFill>
                  <a:srgbClr val="FF0000"/>
                </a:solidFill>
                <a:latin typeface="Times New Roman" pitchFamily="18" charset="0"/>
                <a:ea typeface="標楷體"/>
                <a:cs typeface="Times New Roman" pitchFamily="18" charset="0"/>
              </a:rPr>
              <a:t>30%</a:t>
            </a:r>
            <a:r>
              <a:rPr lang="zh-TW" altLang="en-US" sz="1800" b="1" kern="100" dirty="0">
                <a:solidFill>
                  <a:srgbClr val="FF0000"/>
                </a:solidFill>
                <a:latin typeface="Times New Roman" pitchFamily="18" charset="0"/>
                <a:ea typeface="標楷體"/>
                <a:cs typeface="Times New Roman" pitchFamily="18" charset="0"/>
              </a:rPr>
              <a:t>及增加強度</a:t>
            </a:r>
            <a:r>
              <a:rPr lang="en-US" altLang="zh-TW" sz="1800" b="1" kern="100" dirty="0">
                <a:solidFill>
                  <a:srgbClr val="FF0000"/>
                </a:solidFill>
                <a:latin typeface="Times New Roman" pitchFamily="18" charset="0"/>
                <a:ea typeface="標楷體"/>
                <a:cs typeface="Times New Roman" pitchFamily="18" charset="0"/>
              </a:rPr>
              <a:t>10%</a:t>
            </a:r>
            <a:r>
              <a:rPr lang="zh-TW" altLang="en-US" sz="1800" b="1" kern="100" dirty="0">
                <a:solidFill>
                  <a:srgbClr val="FF0000"/>
                </a:solidFill>
                <a:latin typeface="Times New Roman" pitchFamily="18" charset="0"/>
                <a:ea typeface="標楷體"/>
                <a:cs typeface="Times New Roman" pitchFamily="18" charset="0"/>
              </a:rPr>
              <a:t>之優點，可以做為簡易型溫室連棟排水槽之抗颱型強化結構，</a:t>
            </a:r>
            <a:r>
              <a:rPr lang="zh-TW" altLang="en-US" sz="1800" b="1" kern="100" dirty="0">
                <a:solidFill>
                  <a:srgbClr val="0000FF"/>
                </a:solidFill>
                <a:latin typeface="Times New Roman" pitchFamily="18" charset="0"/>
                <a:ea typeface="標楷體"/>
                <a:cs typeface="Times New Roman" pitchFamily="18" charset="0"/>
              </a:rPr>
              <a:t>可承受大雨時之排水需求。</a:t>
            </a:r>
            <a:endParaRPr lang="en-US" altLang="zh-TW" sz="1800" b="1" kern="100" dirty="0">
              <a:solidFill>
                <a:srgbClr val="0000FF"/>
              </a:solidFill>
              <a:latin typeface="Times New Roman" pitchFamily="18" charset="0"/>
              <a:ea typeface="標楷體"/>
              <a:cs typeface="Times New Roman" pitchFamily="18" charset="0"/>
            </a:endParaRPr>
          </a:p>
        </p:txBody>
      </p:sp>
      <p:graphicFrame>
        <p:nvGraphicFramePr>
          <p:cNvPr id="9" name="表格 8"/>
          <p:cNvGraphicFramePr>
            <a:graphicFrameLocks noGrp="1"/>
          </p:cNvGraphicFramePr>
          <p:nvPr>
            <p:extLst/>
          </p:nvPr>
        </p:nvGraphicFramePr>
        <p:xfrm>
          <a:off x="379501" y="4394649"/>
          <a:ext cx="8569977" cy="2123440"/>
        </p:xfrm>
        <a:graphic>
          <a:graphicData uri="http://schemas.openxmlformats.org/drawingml/2006/table">
            <a:tbl>
              <a:tblPr firstRow="1" bandRow="1">
                <a:tableStyleId>{5C22544A-7EE6-4342-B048-85BDC9FD1C3A}</a:tableStyleId>
              </a:tblPr>
              <a:tblGrid>
                <a:gridCol w="2436464">
                  <a:extLst>
                    <a:ext uri="{9D8B030D-6E8A-4147-A177-3AD203B41FA5}">
                      <a16:colId xmlns:a16="http://schemas.microsoft.com/office/drawing/2014/main" val="20000"/>
                    </a:ext>
                  </a:extLst>
                </a:gridCol>
                <a:gridCol w="1617785">
                  <a:extLst>
                    <a:ext uri="{9D8B030D-6E8A-4147-A177-3AD203B41FA5}">
                      <a16:colId xmlns:a16="http://schemas.microsoft.com/office/drawing/2014/main" val="20001"/>
                    </a:ext>
                  </a:extLst>
                </a:gridCol>
                <a:gridCol w="731520">
                  <a:extLst>
                    <a:ext uri="{9D8B030D-6E8A-4147-A177-3AD203B41FA5}">
                      <a16:colId xmlns:a16="http://schemas.microsoft.com/office/drawing/2014/main" val="20002"/>
                    </a:ext>
                  </a:extLst>
                </a:gridCol>
                <a:gridCol w="1055077">
                  <a:extLst>
                    <a:ext uri="{9D8B030D-6E8A-4147-A177-3AD203B41FA5}">
                      <a16:colId xmlns:a16="http://schemas.microsoft.com/office/drawing/2014/main" val="20003"/>
                    </a:ext>
                  </a:extLst>
                </a:gridCol>
                <a:gridCol w="815926">
                  <a:extLst>
                    <a:ext uri="{9D8B030D-6E8A-4147-A177-3AD203B41FA5}">
                      <a16:colId xmlns:a16="http://schemas.microsoft.com/office/drawing/2014/main" val="20004"/>
                    </a:ext>
                  </a:extLst>
                </a:gridCol>
                <a:gridCol w="1069144">
                  <a:extLst>
                    <a:ext uri="{9D8B030D-6E8A-4147-A177-3AD203B41FA5}">
                      <a16:colId xmlns:a16="http://schemas.microsoft.com/office/drawing/2014/main" val="20005"/>
                    </a:ext>
                  </a:extLst>
                </a:gridCol>
                <a:gridCol w="844061">
                  <a:extLst>
                    <a:ext uri="{9D8B030D-6E8A-4147-A177-3AD203B41FA5}">
                      <a16:colId xmlns:a16="http://schemas.microsoft.com/office/drawing/2014/main" val="20006"/>
                    </a:ext>
                  </a:extLst>
                </a:gridCol>
              </a:tblGrid>
              <a:tr h="206717">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溫室種類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天溝水槽尺寸</a:t>
                      </a:r>
                      <a:r>
                        <a:rPr lang="en-US" altLang="zh-TW" b="1" dirty="0">
                          <a:solidFill>
                            <a:schemeClr val="tx1"/>
                          </a:solidFill>
                          <a:latin typeface="Times New Roman" pitchFamily="18" charset="0"/>
                          <a:ea typeface="標楷體" pitchFamily="65" charset="-120"/>
                          <a:cs typeface="Times New Roman" pitchFamily="18" charset="0"/>
                        </a:rPr>
                        <a:t>(mm)</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厚度</a:t>
                      </a:r>
                      <a:endParaRPr lang="en-US" altLang="zh-TW" b="1" dirty="0">
                        <a:solidFill>
                          <a:schemeClr val="tx1"/>
                        </a:solidFill>
                        <a:latin typeface="Times New Roman" pitchFamily="18" charset="0"/>
                        <a:ea typeface="標楷體" pitchFamily="65" charset="-120"/>
                        <a:cs typeface="Times New Roman" pitchFamily="18" charset="0"/>
                      </a:endParaRPr>
                    </a:p>
                    <a:p>
                      <a:pPr algn="ctr"/>
                      <a:r>
                        <a:rPr lang="en-US" altLang="zh-TW" b="1" dirty="0">
                          <a:solidFill>
                            <a:schemeClr val="tx1"/>
                          </a:solidFill>
                          <a:latin typeface="Times New Roman" pitchFamily="18" charset="0"/>
                          <a:ea typeface="標楷體" pitchFamily="65" charset="-120"/>
                          <a:cs typeface="Times New Roman" pitchFamily="18" charset="0"/>
                        </a:rPr>
                        <a:t>(mm)</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重量</a:t>
                      </a:r>
                      <a:endParaRPr lang="en-US" altLang="zh-TW" b="1" dirty="0">
                        <a:solidFill>
                          <a:schemeClr val="tx1"/>
                        </a:solidFill>
                        <a:latin typeface="Times New Roman" pitchFamily="18" charset="0"/>
                        <a:ea typeface="標楷體" pitchFamily="65" charset="-120"/>
                        <a:cs typeface="Times New Roman" pitchFamily="18" charset="0"/>
                      </a:endParaRPr>
                    </a:p>
                    <a:p>
                      <a:pPr algn="ctr"/>
                      <a:r>
                        <a:rPr lang="en-US" altLang="zh-TW" b="1" dirty="0">
                          <a:solidFill>
                            <a:schemeClr val="tx1"/>
                          </a:solidFill>
                          <a:latin typeface="Times New Roman" pitchFamily="18" charset="0"/>
                          <a:ea typeface="標楷體" pitchFamily="65" charset="-120"/>
                          <a:cs typeface="Times New Roman" pitchFamily="18" charset="0"/>
                        </a:rPr>
                        <a:t>(50m)kg</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latin typeface="Times New Roman" pitchFamily="18" charset="0"/>
                          <a:ea typeface="標楷體" pitchFamily="65" charset="-120"/>
                          <a:cs typeface="Times New Roman" pitchFamily="18" charset="0"/>
                        </a:rPr>
                        <a:t>重量比</a:t>
                      </a:r>
                      <a:endParaRPr lang="en-US" altLang="zh-TW"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結構</a:t>
                      </a:r>
                      <a:endParaRPr lang="en-US" altLang="zh-TW" b="1" dirty="0">
                        <a:solidFill>
                          <a:schemeClr val="tx1"/>
                        </a:solidFill>
                        <a:latin typeface="Times New Roman" pitchFamily="18" charset="0"/>
                        <a:ea typeface="標楷體" pitchFamily="65" charset="-120"/>
                        <a:cs typeface="Times New Roman" pitchFamily="18" charset="0"/>
                      </a:endParaRPr>
                    </a:p>
                    <a:p>
                      <a:pPr algn="ctr"/>
                      <a:r>
                        <a:rPr lang="zh-TW" altLang="en-US" b="1" dirty="0">
                          <a:solidFill>
                            <a:schemeClr val="tx1"/>
                          </a:solidFill>
                          <a:latin typeface="Times New Roman" pitchFamily="18" charset="0"/>
                          <a:ea typeface="標楷體" pitchFamily="65" charset="-120"/>
                          <a:cs typeface="Times New Roman" pitchFamily="18" charset="0"/>
                        </a:rPr>
                        <a:t>強度比</a:t>
                      </a:r>
                      <a:endParaRPr lang="en-US" altLang="zh-TW"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成本比</a:t>
                      </a:r>
                      <a:endParaRPr lang="en-US" altLang="zh-TW"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latin typeface="Times New Roman" pitchFamily="18" charset="0"/>
                          <a:ea typeface="標楷體" pitchFamily="65" charset="-120"/>
                          <a:cs typeface="Times New Roman" pitchFamily="18" charset="0"/>
                        </a:rPr>
                        <a:t>圓頂塑膠型 </a:t>
                      </a:r>
                      <a:r>
                        <a:rPr lang="en-US" altLang="zh-TW" b="1" dirty="0">
                          <a:solidFill>
                            <a:schemeClr val="tx1"/>
                          </a:solidFill>
                          <a:latin typeface="Times New Roman" pitchFamily="18" charset="0"/>
                          <a:ea typeface="標楷體" pitchFamily="65" charset="-120"/>
                          <a:cs typeface="Times New Roman" pitchFamily="18" charset="0"/>
                        </a:rPr>
                        <a:t>(UBP)</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U120x100</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2</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268 </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100%</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altLang="zh-TW" b="1" dirty="0">
                          <a:solidFill>
                            <a:schemeClr val="tx1"/>
                          </a:solidFill>
                          <a:latin typeface="Times New Roman" pitchFamily="18" charset="0"/>
                          <a:ea typeface="標楷體" pitchFamily="65" charset="-120"/>
                          <a:cs typeface="Times New Roman" pitchFamily="18" charset="0"/>
                        </a:rPr>
                        <a:t>100%</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a:solidFill>
                            <a:schemeClr val="tx1"/>
                          </a:solidFill>
                          <a:latin typeface="Times New Roman" pitchFamily="18" charset="0"/>
                          <a:ea typeface="標楷體" pitchFamily="65" charset="-120"/>
                          <a:cs typeface="Times New Roman" pitchFamily="18" charset="0"/>
                        </a:rPr>
                        <a:t>100%</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1"/>
                  </a:ext>
                </a:extLst>
              </a:tr>
              <a:tr h="370840">
                <a:tc>
                  <a:txBody>
                    <a:bodyPr/>
                    <a:lstStyle/>
                    <a:p>
                      <a:pPr algn="ctr"/>
                      <a:r>
                        <a:rPr lang="zh-TW" altLang="en-US" b="1" dirty="0">
                          <a:solidFill>
                            <a:schemeClr val="tx1"/>
                          </a:solidFill>
                          <a:latin typeface="Times New Roman" pitchFamily="18" charset="0"/>
                          <a:ea typeface="標楷體" pitchFamily="65" charset="-120"/>
                          <a:cs typeface="Times New Roman" pitchFamily="18" charset="0"/>
                        </a:rPr>
                        <a:t>圓頂力霸塑膠型 </a:t>
                      </a:r>
                      <a:r>
                        <a:rPr lang="en-US" altLang="zh-TW" b="1" dirty="0">
                          <a:solidFill>
                            <a:schemeClr val="tx1"/>
                          </a:solidFill>
                          <a:latin typeface="Times New Roman" pitchFamily="18" charset="0"/>
                          <a:ea typeface="標楷體" pitchFamily="65" charset="-120"/>
                          <a:cs typeface="Times New Roman" pitchFamily="18" charset="0"/>
                        </a:rPr>
                        <a:t>(UTP)</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U120x100</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3.2</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423</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+60%</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tx1"/>
                          </a:solidFill>
                          <a:latin typeface="Times New Roman" pitchFamily="18" charset="0"/>
                          <a:ea typeface="標楷體"/>
                          <a:cs typeface="Times New Roman" pitchFamily="18" charset="0"/>
                        </a:rPr>
                        <a:t>+60%</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tx1"/>
                          </a:solidFill>
                          <a:latin typeface="Times New Roman" pitchFamily="18" charset="0"/>
                          <a:ea typeface="標楷體"/>
                          <a:cs typeface="Times New Roman" pitchFamily="18" charset="0"/>
                        </a:rPr>
                        <a:t>+60%</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2"/>
                  </a:ext>
                </a:extLst>
              </a:tr>
              <a:tr h="370840">
                <a:tc>
                  <a:txBody>
                    <a:bodyPr/>
                    <a:lstStyle/>
                    <a:p>
                      <a:pPr algn="ctr"/>
                      <a:r>
                        <a:rPr lang="zh-TW" altLang="en-US" sz="1800" b="1" kern="1200" dirty="0">
                          <a:solidFill>
                            <a:schemeClr val="tx1"/>
                          </a:solidFill>
                          <a:latin typeface="Times New Roman" pitchFamily="18" charset="0"/>
                          <a:ea typeface="標楷體" pitchFamily="65" charset="-120"/>
                          <a:cs typeface="Times New Roman" pitchFamily="18" charset="0"/>
                        </a:rPr>
                        <a:t>簡易型 </a:t>
                      </a:r>
                      <a:r>
                        <a:rPr lang="en-US" altLang="zh-TW" sz="1800" b="1" kern="1200" dirty="0">
                          <a:solidFill>
                            <a:schemeClr val="tx1"/>
                          </a:solidFill>
                          <a:latin typeface="Times New Roman" pitchFamily="18" charset="0"/>
                          <a:ea typeface="標楷體" pitchFamily="65" charset="-120"/>
                          <a:cs typeface="Times New Roman" pitchFamily="18" charset="0"/>
                        </a:rPr>
                        <a:t>(UP)</a:t>
                      </a:r>
                      <a:endParaRPr lang="zh-TW" altLang="en-US" sz="1800" b="1" kern="120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SUS304</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1</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137</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-49%</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altLang="zh-TW" b="1" dirty="0">
                          <a:solidFill>
                            <a:schemeClr val="tx1"/>
                          </a:solidFill>
                          <a:latin typeface="Times New Roman" pitchFamily="18" charset="0"/>
                          <a:ea typeface="標楷體" pitchFamily="65" charset="-120"/>
                          <a:cs typeface="Times New Roman" pitchFamily="18" charset="0"/>
                        </a:rPr>
                        <a:t>-50%</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a:solidFill>
                            <a:schemeClr val="tx1"/>
                          </a:solidFill>
                          <a:latin typeface="Times New Roman" pitchFamily="18" charset="0"/>
                          <a:ea typeface="標楷體" pitchFamily="65" charset="-120"/>
                          <a:cs typeface="Times New Roman" pitchFamily="18" charset="0"/>
                        </a:rPr>
                        <a:t>+25%</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3"/>
                  </a:ext>
                </a:extLst>
              </a:tr>
              <a:tr h="370840">
                <a:tc>
                  <a:txBody>
                    <a:bodyPr/>
                    <a:lstStyle/>
                    <a:p>
                      <a:pPr algn="ctr"/>
                      <a:r>
                        <a:rPr lang="zh-TW" altLang="en-US" sz="1800" b="1" kern="1200" dirty="0">
                          <a:solidFill>
                            <a:schemeClr val="tx1"/>
                          </a:solidFill>
                          <a:latin typeface="Times New Roman" pitchFamily="18" charset="0"/>
                          <a:ea typeface="標楷體" pitchFamily="65" charset="-120"/>
                          <a:cs typeface="Times New Roman" pitchFamily="18" charset="0"/>
                        </a:rPr>
                        <a:t>輕量化結構材料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chemeClr val="tx1"/>
                          </a:solidFill>
                          <a:latin typeface="Times New Roman" pitchFamily="18" charset="0"/>
                          <a:ea typeface="標楷體"/>
                          <a:cs typeface="Times New Roman" pitchFamily="18" charset="0"/>
                        </a:rPr>
                        <a:t>高強度不銹鋼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1.4</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chemeClr val="tx1"/>
                          </a:solidFill>
                          <a:latin typeface="Times New Roman" pitchFamily="18" charset="0"/>
                          <a:ea typeface="標楷體"/>
                          <a:cs typeface="Times New Roman" pitchFamily="18" charset="0"/>
                        </a:rPr>
                        <a:t>187</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a:solidFill>
                            <a:srgbClr val="FF0000"/>
                          </a:solidFill>
                          <a:latin typeface="Times New Roman" pitchFamily="18" charset="0"/>
                          <a:ea typeface="標楷體"/>
                          <a:cs typeface="Times New Roman" pitchFamily="18" charset="0"/>
                        </a:rPr>
                        <a:t>-30%</a:t>
                      </a:r>
                      <a:endParaRPr lang="zh-TW" altLang="en-US" sz="1800" b="1" kern="100" dirty="0">
                        <a:solidFill>
                          <a:srgbClr val="FF0000"/>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+10%</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-10%</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4"/>
                  </a:ext>
                </a:extLst>
              </a:tr>
            </a:tbl>
          </a:graphicData>
        </a:graphic>
      </p:graphicFrame>
      <p:graphicFrame>
        <p:nvGraphicFramePr>
          <p:cNvPr id="10" name="表格 9"/>
          <p:cNvGraphicFramePr>
            <a:graphicFrameLocks noGrp="1"/>
          </p:cNvGraphicFramePr>
          <p:nvPr>
            <p:extLst/>
          </p:nvPr>
        </p:nvGraphicFramePr>
        <p:xfrm>
          <a:off x="320486" y="1123520"/>
          <a:ext cx="8628992" cy="1818640"/>
        </p:xfrm>
        <a:graphic>
          <a:graphicData uri="http://schemas.openxmlformats.org/drawingml/2006/table">
            <a:tbl>
              <a:tblPr firstRow="1" firstCol="1" bandRow="1">
                <a:tableStyleId>{5C22544A-7EE6-4342-B048-85BDC9FD1C3A}</a:tableStyleId>
              </a:tblPr>
              <a:tblGrid>
                <a:gridCol w="1656293">
                  <a:extLst>
                    <a:ext uri="{9D8B030D-6E8A-4147-A177-3AD203B41FA5}">
                      <a16:colId xmlns:a16="http://schemas.microsoft.com/office/drawing/2014/main" val="776009942"/>
                    </a:ext>
                  </a:extLst>
                </a:gridCol>
                <a:gridCol w="1152128">
                  <a:extLst>
                    <a:ext uri="{9D8B030D-6E8A-4147-A177-3AD203B41FA5}">
                      <a16:colId xmlns:a16="http://schemas.microsoft.com/office/drawing/2014/main" val="2482727750"/>
                    </a:ext>
                  </a:extLst>
                </a:gridCol>
                <a:gridCol w="1152128">
                  <a:extLst>
                    <a:ext uri="{9D8B030D-6E8A-4147-A177-3AD203B41FA5}">
                      <a16:colId xmlns:a16="http://schemas.microsoft.com/office/drawing/2014/main" val="3184691031"/>
                    </a:ext>
                  </a:extLst>
                </a:gridCol>
                <a:gridCol w="1080120">
                  <a:extLst>
                    <a:ext uri="{9D8B030D-6E8A-4147-A177-3AD203B41FA5}">
                      <a16:colId xmlns:a16="http://schemas.microsoft.com/office/drawing/2014/main" val="2342617139"/>
                    </a:ext>
                  </a:extLst>
                </a:gridCol>
                <a:gridCol w="936104">
                  <a:extLst>
                    <a:ext uri="{9D8B030D-6E8A-4147-A177-3AD203B41FA5}">
                      <a16:colId xmlns:a16="http://schemas.microsoft.com/office/drawing/2014/main" val="2961585888"/>
                    </a:ext>
                  </a:extLst>
                </a:gridCol>
                <a:gridCol w="1333705">
                  <a:extLst>
                    <a:ext uri="{9D8B030D-6E8A-4147-A177-3AD203B41FA5}">
                      <a16:colId xmlns:a16="http://schemas.microsoft.com/office/drawing/2014/main" val="2850548207"/>
                    </a:ext>
                  </a:extLst>
                </a:gridCol>
                <a:gridCol w="1318514">
                  <a:extLst>
                    <a:ext uri="{9D8B030D-6E8A-4147-A177-3AD203B41FA5}">
                      <a16:colId xmlns:a16="http://schemas.microsoft.com/office/drawing/2014/main" val="3122631878"/>
                    </a:ext>
                  </a:extLst>
                </a:gridCol>
              </a:tblGrid>
              <a:tr h="0">
                <a:tc>
                  <a:txBody>
                    <a:bodyPr/>
                    <a:lstStyle/>
                    <a:p>
                      <a:pPr>
                        <a:spcAft>
                          <a:spcPts val="0"/>
                        </a:spcAft>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鋼材種類</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b="0" kern="100" baseline="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元素</a:t>
                      </a:r>
                    </a:p>
                    <a:p>
                      <a:pPr>
                        <a:spcAft>
                          <a:spcPts val="0"/>
                        </a:spcAft>
                      </a:pPr>
                      <a:r>
                        <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符號</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algn="ctr">
                        <a:spcAft>
                          <a:spcPts val="0"/>
                        </a:spcAft>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降伏強度</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TW" altLang="en-US" sz="1800" b="0" kern="100" baseline="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強度</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等強度</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可輕量化</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等厚度</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可強化</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6340949"/>
                  </a:ext>
                </a:extLst>
              </a:tr>
              <a:tr h="0">
                <a:tc>
                  <a:txBody>
                    <a:bodyPr/>
                    <a:lstStyle/>
                    <a:p>
                      <a:pPr algn="ctr">
                        <a:lnSpc>
                          <a:spcPts val="2000"/>
                        </a:lnSpc>
                        <a:spcAft>
                          <a:spcPts val="0"/>
                        </a:spcAft>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預鍍鋅鋼</a:t>
                      </a: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現用</a:t>
                      </a: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kern="100" dirty="0">
                          <a:solidFill>
                            <a:schemeClr val="dk1"/>
                          </a:solidFill>
                          <a:effectLst/>
                          <a:latin typeface="Times New Roman" panose="02020603050405020304" pitchFamily="18" charset="0"/>
                          <a:ea typeface="+mn-ea"/>
                          <a:cs typeface="Times New Roman" panose="02020603050405020304" pitchFamily="18" charset="0"/>
                        </a:rPr>
                        <a:t>390</a:t>
                      </a:r>
                      <a:endParaRPr lang="zh-TW" sz="18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kern="100" dirty="0">
                          <a:solidFill>
                            <a:schemeClr val="dk1"/>
                          </a:solidFill>
                          <a:effectLst/>
                          <a:latin typeface="Times New Roman" panose="02020603050405020304" pitchFamily="18" charset="0"/>
                          <a:ea typeface="+mn-ea"/>
                          <a:cs typeface="Times New Roman" panose="02020603050405020304" pitchFamily="18" charset="0"/>
                        </a:rPr>
                        <a:t>479</a:t>
                      </a:r>
                      <a:endParaRPr lang="zh-TW" sz="18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kern="100" dirty="0">
                          <a:effectLst/>
                          <a:latin typeface="Times New Roman" panose="02020603050405020304" pitchFamily="18" charset="0"/>
                          <a:cs typeface="Times New Roman" panose="02020603050405020304" pitchFamily="18" charset="0"/>
                        </a:rPr>
                        <a:t>31</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100 %</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100 %</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41640159"/>
                  </a:ext>
                </a:extLst>
              </a:tr>
              <a:tr h="0">
                <a:tc>
                  <a:txBody>
                    <a:bodyPr/>
                    <a:lstStyle/>
                    <a:p>
                      <a:pPr algn="ctr">
                        <a:lnSpc>
                          <a:spcPts val="2000"/>
                        </a:lnSpc>
                        <a:spcAft>
                          <a:spcPts val="0"/>
                        </a:spcAft>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碳素鋼</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SPHT1</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kern="100" dirty="0">
                          <a:solidFill>
                            <a:schemeClr val="dk1"/>
                          </a:solidFill>
                          <a:effectLst/>
                          <a:latin typeface="Times New Roman" panose="02020603050405020304" pitchFamily="18" charset="0"/>
                          <a:ea typeface="+mn-ea"/>
                          <a:cs typeface="Times New Roman" panose="02020603050405020304" pitchFamily="18" charset="0"/>
                        </a:rPr>
                        <a:t>205</a:t>
                      </a:r>
                      <a:endParaRPr lang="zh-TW" sz="18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kern="100" dirty="0">
                          <a:solidFill>
                            <a:schemeClr val="dk1"/>
                          </a:solidFill>
                          <a:effectLst/>
                          <a:latin typeface="Times New Roman" panose="02020603050405020304" pitchFamily="18" charset="0"/>
                          <a:ea typeface="+mn-ea"/>
                          <a:cs typeface="Times New Roman" panose="02020603050405020304" pitchFamily="18" charset="0"/>
                        </a:rPr>
                        <a:t>270</a:t>
                      </a:r>
                      <a:endParaRPr lang="zh-TW" sz="18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35</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+43 %</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 60 %</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pPr algn="ctr">
                        <a:lnSpc>
                          <a:spcPts val="2000"/>
                        </a:lnSpc>
                        <a:spcAft>
                          <a:spcPts val="0"/>
                        </a:spcAft>
                      </a:pPr>
                      <a:r>
                        <a:rPr lang="zh-TW" altLang="en-US"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高強度不銹鋼</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ts val="2000"/>
                        </a:lnSpc>
                        <a:spcAft>
                          <a:spcPts val="0"/>
                        </a:spcAft>
                      </a:pPr>
                      <a:r>
                        <a:rPr lang="en-US" alt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SUS</a:t>
                      </a:r>
                      <a:r>
                        <a:rPr lang="zh-TW" altLang="en-US"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202-1</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b="1" kern="100" dirty="0">
                          <a:solidFill>
                            <a:srgbClr val="FF0000"/>
                          </a:solidFill>
                          <a:effectLst/>
                          <a:latin typeface="Times New Roman" panose="02020603050405020304" pitchFamily="18" charset="0"/>
                          <a:ea typeface="+mn-ea"/>
                          <a:cs typeface="Times New Roman" panose="02020603050405020304" pitchFamily="18" charset="0"/>
                        </a:rPr>
                        <a:t>431</a:t>
                      </a:r>
                      <a:endParaRPr lang="zh-TW" sz="18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b="1" kern="100" dirty="0">
                          <a:solidFill>
                            <a:srgbClr val="FF0000"/>
                          </a:solidFill>
                          <a:effectLst/>
                          <a:latin typeface="Times New Roman" panose="02020603050405020304" pitchFamily="18" charset="0"/>
                          <a:ea typeface="+mn-ea"/>
                          <a:cs typeface="Times New Roman" panose="02020603050405020304" pitchFamily="18" charset="0"/>
                        </a:rPr>
                        <a:t>724</a:t>
                      </a:r>
                      <a:endParaRPr lang="zh-TW" sz="18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sz="1800" b="1" kern="100" dirty="0">
                          <a:solidFill>
                            <a:srgbClr val="FF0000"/>
                          </a:solidFill>
                          <a:effectLst/>
                          <a:latin typeface="Times New Roman" panose="02020603050405020304" pitchFamily="18" charset="0"/>
                          <a:ea typeface="+mn-ea"/>
                          <a:cs typeface="Times New Roman" panose="02020603050405020304" pitchFamily="18" charset="0"/>
                        </a:rPr>
                        <a:t>49</a:t>
                      </a:r>
                      <a:endParaRPr lang="zh-TW" sz="18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-34 %</a:t>
                      </a:r>
                      <a:endParaRPr kumimoji="0" lang="zh-TW"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151 %</a:t>
                      </a:r>
                      <a:endParaRPr kumimoji="0" lang="zh-TW"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612927"/>
                  </a:ext>
                </a:extLst>
              </a:tr>
              <a:tr h="138316">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zh-TW" altLang="en-US"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高強度鋼</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JSC 590R</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470</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790</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TW" sz="1800" b="1" kern="100" noProof="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-40</a:t>
                      </a:r>
                      <a:r>
                        <a:rPr lang="en-US" altLang="zh-TW" sz="1800" b="1" kern="100" baseline="0" noProof="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b="1" kern="100" noProof="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b="1" kern="100" noProof="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TW" sz="1800" b="1" kern="100" noProof="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165 %</a:t>
                      </a:r>
                      <a:endParaRPr lang="zh-TW" altLang="zh-TW" sz="1800" b="1" kern="100" noProof="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138316">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超高強度鋼</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809</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1014</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TW" sz="1800" b="0" kern="100" noProof="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-51 %</a:t>
                      </a:r>
                      <a:endParaRPr lang="zh-TW" altLang="zh-TW" sz="1800" b="0" kern="100" noProof="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TW" sz="1800" b="0" kern="100" noProof="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207 %</a:t>
                      </a:r>
                      <a:endParaRPr lang="zh-TW" altLang="zh-TW" sz="1800" b="0" kern="100" noProof="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2" name="投影片編號版面配置區 1"/>
          <p:cNvSpPr>
            <a:spLocks noGrp="1"/>
          </p:cNvSpPr>
          <p:nvPr>
            <p:ph type="sldNum" sz="quarter" idx="12"/>
          </p:nvPr>
        </p:nvSpPr>
        <p:spPr>
          <a:xfrm>
            <a:off x="6723126" y="6492875"/>
            <a:ext cx="2057400" cy="365125"/>
          </a:xfrm>
        </p:spPr>
        <p:txBody>
          <a:bodyPr/>
          <a:lstStyle/>
          <a:p>
            <a:pPr>
              <a:defRPr/>
            </a:pPr>
            <a:fld id="{23815EA3-284F-416B-AAFF-17C373D551D1}" type="slidenum">
              <a:rPr lang="zh-TW" altLang="en-US" smtClean="0">
                <a:solidFill>
                  <a:prstClr val="black">
                    <a:tint val="75000"/>
                  </a:prstClr>
                </a:solidFill>
              </a:rPr>
              <a:pPr>
                <a:defRPr/>
              </a:pPr>
              <a:t>92</a:t>
            </a:fld>
            <a:endParaRPr lang="zh-TW" altLang="en-US" dirty="0">
              <a:solidFill>
                <a:prstClr val="black">
                  <a:tint val="75000"/>
                </a:prstClr>
              </a:solidFill>
            </a:endParaRPr>
          </a:p>
        </p:txBody>
      </p:sp>
    </p:spTree>
    <p:extLst>
      <p:ext uri="{BB962C8B-B14F-4D97-AF65-F5344CB8AC3E}">
        <p14:creationId xmlns:p14="http://schemas.microsoft.com/office/powerpoint/2010/main" val="6947110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708" y="2587658"/>
            <a:ext cx="2291881" cy="144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870" y="2264908"/>
            <a:ext cx="4667250"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I=0.9</a:t>
            </a: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extLst>
                    <a:ext uri="{9D8B030D-6E8A-4147-A177-3AD203B41FA5}">
                      <a16:colId xmlns:a16="http://schemas.microsoft.com/office/drawing/2014/main" val="20000"/>
                    </a:ext>
                  </a:extLst>
                </a:gridCol>
                <a:gridCol w="647114">
                  <a:extLst>
                    <a:ext uri="{9D8B030D-6E8A-4147-A177-3AD203B41FA5}">
                      <a16:colId xmlns:a16="http://schemas.microsoft.com/office/drawing/2014/main" val="20001"/>
                    </a:ext>
                  </a:extLst>
                </a:gridCol>
                <a:gridCol w="928467">
                  <a:extLst>
                    <a:ext uri="{9D8B030D-6E8A-4147-A177-3AD203B41FA5}">
                      <a16:colId xmlns:a16="http://schemas.microsoft.com/office/drawing/2014/main" val="20002"/>
                    </a:ext>
                  </a:extLst>
                </a:gridCol>
                <a:gridCol w="872197">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069145">
                  <a:extLst>
                    <a:ext uri="{9D8B030D-6E8A-4147-A177-3AD203B41FA5}">
                      <a16:colId xmlns:a16="http://schemas.microsoft.com/office/drawing/2014/main" val="20005"/>
                    </a:ext>
                  </a:extLst>
                </a:gridCol>
                <a:gridCol w="1266092">
                  <a:extLst>
                    <a:ext uri="{9D8B030D-6E8A-4147-A177-3AD203B41FA5}">
                      <a16:colId xmlns:a16="http://schemas.microsoft.com/office/drawing/2014/main" val="20006"/>
                    </a:ext>
                  </a:extLst>
                </a:gridCol>
                <a:gridCol w="1214398">
                  <a:extLst>
                    <a:ext uri="{9D8B030D-6E8A-4147-A177-3AD203B41FA5}">
                      <a16:colId xmlns:a16="http://schemas.microsoft.com/office/drawing/2014/main" val="20007"/>
                    </a:ext>
                  </a:extLst>
                </a:gridCol>
              </a:tblGrid>
              <a:tr h="370840">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風速等級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a:t>
                      </a:r>
                      <a:r>
                        <a:rPr lang="en-US" altLang="zh-TW" dirty="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風速壓</a:t>
                      </a:r>
                      <a:r>
                        <a:rPr lang="en-US" altLang="zh-TW" dirty="0">
                          <a:solidFill>
                            <a:schemeClr val="tx1"/>
                          </a:solidFill>
                          <a:latin typeface="Times New Roman" pitchFamily="18" charset="0"/>
                          <a:ea typeface="標楷體" pitchFamily="65" charset="-120"/>
                          <a:cs typeface="Times New Roman" pitchFamily="18" charset="0"/>
                        </a:rPr>
                        <a:t>(</a:t>
                      </a:r>
                      <a:r>
                        <a:rPr lang="en-US" altLang="zh-TW" dirty="0" err="1">
                          <a:solidFill>
                            <a:schemeClr val="tx1"/>
                          </a:solidFill>
                          <a:latin typeface="Times New Roman" pitchFamily="18" charset="0"/>
                          <a:ea typeface="標楷體" pitchFamily="65" charset="-120"/>
                          <a:cs typeface="Times New Roman" pitchFamily="18" charset="0"/>
                        </a:rPr>
                        <a:t>kgf</a:t>
                      </a:r>
                      <a:r>
                        <a:rPr lang="en-US" altLang="zh-TW" dirty="0">
                          <a:solidFill>
                            <a:schemeClr val="tx1"/>
                          </a:solidFill>
                          <a:latin typeface="Times New Roman" pitchFamily="18" charset="0"/>
                          <a:ea typeface="標楷體" pitchFamily="65" charset="-120"/>
                          <a:cs typeface="Times New Roman" pitchFamily="18" charset="0"/>
                        </a:rPr>
                        <a:t>/m</a:t>
                      </a:r>
                      <a:r>
                        <a:rPr lang="en-US" altLang="zh-TW" baseline="30000" dirty="0">
                          <a:solidFill>
                            <a:schemeClr val="tx1"/>
                          </a:solidFill>
                          <a:latin typeface="Times New Roman" pitchFamily="18" charset="0"/>
                          <a:ea typeface="標楷體" pitchFamily="65" charset="-120"/>
                          <a:cs typeface="Times New Roman" pitchFamily="18" charset="0"/>
                        </a:rPr>
                        <a:t>2</a:t>
                      </a:r>
                      <a:r>
                        <a:rPr lang="en-US" altLang="zh-TW" dirty="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a:solidFill>
                            <a:schemeClr val="tx1"/>
                          </a:solidFill>
                          <a:latin typeface="Times New Roman" pitchFamily="18" charset="0"/>
                          <a:ea typeface="標楷體" pitchFamily="65" charset="-120"/>
                          <a:cs typeface="Times New Roman" pitchFamily="18" charset="0"/>
                        </a:rPr>
                        <a:t>陣風壓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迎風壁面風壓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屋頂面風壓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側風屋面風壓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Times New Roman" pitchFamily="18" charset="0"/>
                          <a:ea typeface="標楷體" pitchFamily="65" charset="-120"/>
                          <a:cs typeface="Times New Roman" pitchFamily="18" charset="0"/>
                        </a:rPr>
                        <a:t>背風壁面風壓</a:t>
                      </a:r>
                      <a:r>
                        <a:rPr lang="en-US" altLang="zh-TW" dirty="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70840">
                <a:tc>
                  <a:txBody>
                    <a:bodyPr/>
                    <a:lstStyle/>
                    <a:p>
                      <a:pPr algn="ctr"/>
                      <a:r>
                        <a:rPr lang="en-US" altLang="zh-TW" b="1" dirty="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文字方塊 5"/>
          <p:cNvSpPr txBox="1">
            <a:spLocks noChangeArrowheads="1"/>
          </p:cNvSpPr>
          <p:nvPr/>
        </p:nvSpPr>
        <p:spPr bwMode="auto">
          <a:xfrm>
            <a:off x="956102" y="6083639"/>
            <a:ext cx="207397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006574" y="2762928"/>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2655891" y="2328407"/>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4" name="直線單箭頭接點 13"/>
          <p:cNvCxnSpPr/>
          <p:nvPr/>
        </p:nvCxnSpPr>
        <p:spPr>
          <a:xfrm>
            <a:off x="7639849" y="5155456"/>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604130" y="47834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背風壁面風壓</a:t>
            </a:r>
            <a:endParaRPr lang="zh-TW" altLang="en-US">
              <a:solidFill>
                <a:prstClr val="black"/>
              </a:solidFill>
              <a:ea typeface="標楷體" pitchFamily="65" charset="-120"/>
              <a:cs typeface="Times New Roman" pitchFamily="18" charset="0"/>
            </a:endParaRPr>
          </a:p>
        </p:txBody>
      </p:sp>
      <p:cxnSp>
        <p:nvCxnSpPr>
          <p:cNvPr id="16" name="直線單箭頭接點 15"/>
          <p:cNvCxnSpPr/>
          <p:nvPr/>
        </p:nvCxnSpPr>
        <p:spPr>
          <a:xfrm flipH="1">
            <a:off x="3724280" y="3784146"/>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573311" y="4796971"/>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316792" y="3208565"/>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6388105" y="250858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6" name="文字方塊 5"/>
          <p:cNvSpPr txBox="1">
            <a:spLocks noChangeArrowheads="1"/>
          </p:cNvSpPr>
          <p:nvPr/>
        </p:nvSpPr>
        <p:spPr bwMode="auto">
          <a:xfrm>
            <a:off x="562708" y="3999252"/>
            <a:ext cx="22918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不銹鋼水槽厚度</a:t>
            </a:r>
            <a:r>
              <a:rPr lang="en-US" altLang="zh-TW" dirty="0">
                <a:solidFill>
                  <a:prstClr val="black"/>
                </a:solidFill>
                <a:latin typeface="Times New Roman" pitchFamily="18" charset="0"/>
                <a:ea typeface="標楷體" pitchFamily="65" charset="-120"/>
                <a:cs typeface="Times New Roman" pitchFamily="18" charset="0"/>
              </a:rPr>
              <a:t>1mm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93</a:t>
            </a:fld>
            <a:endParaRPr lang="zh-TW" altLang="en-US" dirty="0">
              <a:solidFill>
                <a:prstClr val="black">
                  <a:tint val="75000"/>
                </a:prstClr>
              </a:solidFill>
            </a:endParaRPr>
          </a:p>
        </p:txBody>
      </p:sp>
      <p:cxnSp>
        <p:nvCxnSpPr>
          <p:cNvPr id="28" name="直線單箭頭接點 27"/>
          <p:cNvCxnSpPr/>
          <p:nvPr/>
        </p:nvCxnSpPr>
        <p:spPr>
          <a:xfrm flipH="1">
            <a:off x="5455189" y="4796971"/>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5729950" y="2367641"/>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5873873" y="2916122"/>
            <a:ext cx="0" cy="7905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24"/>
          <p:cNvSpPr>
            <a:spLocks noChangeArrowheads="1"/>
          </p:cNvSpPr>
          <p:nvPr/>
        </p:nvSpPr>
        <p:spPr bwMode="auto">
          <a:xfrm>
            <a:off x="5873873" y="2916122"/>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水槽水壓</a:t>
            </a:r>
            <a:r>
              <a:rPr lang="en-US" altLang="zh-TW" b="1" dirty="0">
                <a:solidFill>
                  <a:srgbClr val="FF0000"/>
                </a:solidFill>
                <a:latin typeface="Times New Roman" pitchFamily="18" charset="0"/>
                <a:ea typeface="標楷體" pitchFamily="65" charset="-120"/>
                <a:cs typeface="Times New Roman" pitchFamily="18" charset="0"/>
              </a:rPr>
              <a:t>50kg</a:t>
            </a:r>
            <a:endParaRPr lang="zh-TW" altLang="en-US" b="1" dirty="0">
              <a:solidFill>
                <a:srgbClr val="FF0000"/>
              </a:solidFill>
              <a:ea typeface="標楷體" pitchFamily="65" charset="-120"/>
              <a:cs typeface="Times New Roman" pitchFamily="18" charset="0"/>
            </a:endParaRPr>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692" y="4367355"/>
            <a:ext cx="2200790" cy="179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內容版面配置區 2"/>
          <p:cNvSpPr txBox="1">
            <a:spLocks/>
          </p:cNvSpPr>
          <p:nvPr/>
        </p:nvSpPr>
        <p:spPr>
          <a:xfrm>
            <a:off x="737533" y="308283"/>
            <a:ext cx="8107387" cy="4624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0000FF"/>
                </a:solidFill>
                <a:latin typeface="Times New Roman" pitchFamily="18" charset="0"/>
                <a:ea typeface="標楷體"/>
                <a:cs typeface="Times New Roman" pitchFamily="18" charset="0"/>
              </a:rPr>
              <a:t>(8)</a:t>
            </a:r>
            <a:r>
              <a:rPr lang="zh-TW" altLang="en-US" sz="2000" b="1" kern="100" dirty="0">
                <a:solidFill>
                  <a:srgbClr val="0000FF"/>
                </a:solidFill>
                <a:latin typeface="Times New Roman" pitchFamily="18" charset="0"/>
                <a:ea typeface="標楷體"/>
                <a:cs typeface="Times New Roman" pitchFamily="18" charset="0"/>
              </a:rPr>
              <a:t>、溫室結構天溝水大雨分析</a:t>
            </a:r>
          </a:p>
        </p:txBody>
      </p:sp>
    </p:spTree>
    <p:extLst>
      <p:ext uri="{BB962C8B-B14F-4D97-AF65-F5344CB8AC3E}">
        <p14:creationId xmlns:p14="http://schemas.microsoft.com/office/powerpoint/2010/main" val="20129152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69" y="2893633"/>
            <a:ext cx="3767906" cy="3260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0" y="2933750"/>
            <a:ext cx="4220068" cy="324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485900"/>
        </p:xfrm>
        <a:graphic>
          <a:graphicData uri="http://schemas.openxmlformats.org/drawingml/2006/table">
            <a:tbl>
              <a:tblPr firstRow="1" firstCol="1" bandRow="1">
                <a:tableStyleId>{5C22544A-7EE6-4342-B048-85BDC9FD1C3A}</a:tableStyleId>
              </a:tblPr>
              <a:tblGrid>
                <a:gridCol w="985922">
                  <a:extLst>
                    <a:ext uri="{9D8B030D-6E8A-4147-A177-3AD203B41FA5}">
                      <a16:colId xmlns:a16="http://schemas.microsoft.com/office/drawing/2014/main" val="20000"/>
                    </a:ext>
                  </a:extLst>
                </a:gridCol>
                <a:gridCol w="777225">
                  <a:extLst>
                    <a:ext uri="{9D8B030D-6E8A-4147-A177-3AD203B41FA5}">
                      <a16:colId xmlns:a16="http://schemas.microsoft.com/office/drawing/2014/main" val="20001"/>
                    </a:ext>
                  </a:extLst>
                </a:gridCol>
                <a:gridCol w="805564">
                  <a:extLst>
                    <a:ext uri="{9D8B030D-6E8A-4147-A177-3AD203B41FA5}">
                      <a16:colId xmlns:a16="http://schemas.microsoft.com/office/drawing/2014/main" val="20002"/>
                    </a:ext>
                  </a:extLst>
                </a:gridCol>
                <a:gridCol w="961889">
                  <a:extLst>
                    <a:ext uri="{9D8B030D-6E8A-4147-A177-3AD203B41FA5}">
                      <a16:colId xmlns:a16="http://schemas.microsoft.com/office/drawing/2014/main" val="20003"/>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3"/>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SUS304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240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520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16:rowId xmlns:a16="http://schemas.microsoft.com/office/drawing/2014/main" val="10004"/>
                  </a:ext>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365 </a:t>
            </a:r>
            <a:r>
              <a:rPr lang="en-US" altLang="zh-TW" dirty="0" err="1">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335646" y="6154077"/>
            <a:ext cx="38698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861459" y="3093239"/>
            <a:ext cx="462371"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680667" y="3846667"/>
            <a:ext cx="1189075" cy="295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21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15</a:t>
            </a:r>
            <a:r>
              <a:rPr lang="zh-TW" altLang="en-US" sz="2000" b="1" dirty="0">
                <a:solidFill>
                  <a:srgbClr val="FF0000"/>
                </a:solidFill>
                <a:latin typeface="Times New Roman" pitchFamily="18" charset="0"/>
                <a:ea typeface="標楷體" pitchFamily="65" charset="-120"/>
                <a:cs typeface="Times New Roman" pitchFamily="18" charset="0"/>
              </a:rPr>
              <a:t>級風壓模擬</a:t>
            </a:r>
          </a:p>
        </p:txBody>
      </p:sp>
      <p:sp>
        <p:nvSpPr>
          <p:cNvPr id="42" name="文字方塊 5"/>
          <p:cNvSpPr txBox="1">
            <a:spLocks noChangeArrowheads="1"/>
          </p:cNvSpPr>
          <p:nvPr/>
        </p:nvSpPr>
        <p:spPr bwMode="auto">
          <a:xfrm>
            <a:off x="4477518" y="6174159"/>
            <a:ext cx="45530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15</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4913742" y="3879406"/>
            <a:ext cx="1237687"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33497" y="3128173"/>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a:solidFill>
                  <a:srgbClr val="0000FF"/>
                </a:solidFill>
                <a:latin typeface="Times New Roman" pitchFamily="18" charset="0"/>
                <a:ea typeface="標楷體"/>
                <a:cs typeface="Times New Roman" pitchFamily="18" charset="0"/>
              </a:rPr>
              <a:t>1.</a:t>
            </a: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15</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天溝水槽滿水</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365MPa</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超過</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SUS304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不銹鋼降伏強度，</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溫室天溝水槽需要提升結構強度。</a:t>
            </a:r>
            <a:endPar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a:solidFill>
                  <a:srgbClr val="0000FF"/>
                </a:solidFill>
                <a:latin typeface="Times New Roman" pitchFamily="18" charset="0"/>
                <a:ea typeface="標楷體"/>
                <a:cs typeface="Times New Roman" pitchFamily="18" charset="0"/>
              </a:rPr>
              <a:t>2.</a:t>
            </a:r>
            <a:r>
              <a:rPr lang="zh-TW" altLang="en-US" b="1" kern="100" dirty="0">
                <a:solidFill>
                  <a:srgbClr val="0000FF"/>
                </a:solidFill>
                <a:latin typeface="Times New Roman" pitchFamily="18" charset="0"/>
                <a:ea typeface="標楷體"/>
                <a:cs typeface="Times New Roman" pitchFamily="18" charset="0"/>
              </a:rPr>
              <a:t>天溝水槽</a:t>
            </a:r>
            <a:r>
              <a:rPr lang="zh-TW" altLang="zh-TW" b="1" kern="100" dirty="0">
                <a:solidFill>
                  <a:srgbClr val="0000FF"/>
                </a:solidFill>
                <a:latin typeface="Times New Roman" pitchFamily="18" charset="0"/>
                <a:ea typeface="標楷體"/>
                <a:cs typeface="Times New Roman" pitchFamily="18" charset="0"/>
              </a:rPr>
              <a:t>最大變形量</a:t>
            </a:r>
            <a:r>
              <a:rPr lang="zh-TW" altLang="en-US" b="1" kern="100" dirty="0">
                <a:solidFill>
                  <a:srgbClr val="0000FF"/>
                </a:solidFill>
                <a:latin typeface="Times New Roman" pitchFamily="18" charset="0"/>
                <a:ea typeface="標楷體"/>
                <a:cs typeface="Times New Roman" pitchFamily="18" charset="0"/>
              </a:rPr>
              <a:t>為</a:t>
            </a:r>
            <a:r>
              <a:rPr lang="en-US" altLang="zh-TW" b="1" kern="100" dirty="0">
                <a:solidFill>
                  <a:srgbClr val="0000FF"/>
                </a:solidFill>
                <a:latin typeface="Times New Roman" pitchFamily="18" charset="0"/>
                <a:ea typeface="標楷體"/>
                <a:cs typeface="Times New Roman" pitchFamily="18" charset="0"/>
              </a:rPr>
              <a:t>21mm</a:t>
            </a:r>
            <a:r>
              <a:rPr lang="zh-TW" altLang="en-US" b="1" kern="100" dirty="0">
                <a:solidFill>
                  <a:srgbClr val="0000FF"/>
                </a:solidFill>
                <a:latin typeface="Times New Roman" pitchFamily="18" charset="0"/>
                <a:ea typeface="標楷體"/>
                <a:cs typeface="Times New Roman" pitchFamily="18" charset="0"/>
              </a:rPr>
              <a:t>。</a:t>
            </a: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zh-TW" altLang="en-US" sz="2000" b="1" kern="100" dirty="0">
                <a:solidFill>
                  <a:srgbClr val="FF0000"/>
                </a:solidFill>
                <a:latin typeface="Times New Roman" pitchFamily="18" charset="0"/>
                <a:ea typeface="標楷體"/>
                <a:cs typeface="Times New Roman" pitchFamily="18" charset="0"/>
              </a:rPr>
              <a:t>溫室結構天溝水槽</a:t>
            </a:r>
            <a:r>
              <a:rPr lang="zh-TW" altLang="en-US" sz="2000" b="1" kern="100" dirty="0">
                <a:solidFill>
                  <a:prstClr val="black"/>
                </a:solidFill>
                <a:latin typeface="Times New Roman" pitchFamily="18" charset="0"/>
                <a:ea typeface="標楷體"/>
                <a:cs typeface="Times New Roman" pitchFamily="18" charset="0"/>
              </a:rPr>
              <a:t>模擬分析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94</a:t>
            </a:fld>
            <a:endParaRPr lang="zh-TW" altLang="en-US" dirty="0">
              <a:solidFill>
                <a:prstClr val="black">
                  <a:tint val="75000"/>
                </a:prstClr>
              </a:solidFill>
            </a:endParaRPr>
          </a:p>
        </p:txBody>
      </p:sp>
    </p:spTree>
    <p:extLst>
      <p:ext uri="{BB962C8B-B14F-4D97-AF65-F5344CB8AC3E}">
        <p14:creationId xmlns:p14="http://schemas.microsoft.com/office/powerpoint/2010/main" val="41270101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184" y="3983225"/>
            <a:ext cx="3362586" cy="2262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95</a:t>
            </a:fld>
            <a:endParaRPr lang="zh-TW" altLang="en-US" dirty="0">
              <a:solidFill>
                <a:prstClr val="black">
                  <a:tint val="75000"/>
                </a:prstClr>
              </a:solidFill>
            </a:endParaRPr>
          </a:p>
        </p:txBody>
      </p:sp>
      <p:sp>
        <p:nvSpPr>
          <p:cNvPr id="37" name="文字方塊 5"/>
          <p:cNvSpPr txBox="1">
            <a:spLocks noChangeArrowheads="1"/>
          </p:cNvSpPr>
          <p:nvPr/>
        </p:nvSpPr>
        <p:spPr bwMode="auto">
          <a:xfrm>
            <a:off x="519967" y="2234820"/>
            <a:ext cx="4196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en-US" altLang="zh-TW" sz="1800" b="1" dirty="0">
                <a:solidFill>
                  <a:prstClr val="black"/>
                </a:solidFill>
                <a:latin typeface="Times New Roman" pitchFamily="18" charset="0"/>
                <a:ea typeface="標楷體" panose="03000509000000000000" pitchFamily="65" charset="-120"/>
                <a:cs typeface="Times New Roman" pitchFamily="18" charset="0"/>
              </a:rPr>
              <a:t>C</a:t>
            </a:r>
            <a:r>
              <a:rPr lang="zh-TW" altLang="en-US" sz="1800" b="1" dirty="0">
                <a:solidFill>
                  <a:prstClr val="black"/>
                </a:solidFill>
                <a:latin typeface="Times New Roman" pitchFamily="18" charset="0"/>
                <a:ea typeface="標楷體" panose="03000509000000000000" pitchFamily="65" charset="-120"/>
                <a:cs typeface="Times New Roman" pitchFamily="18" charset="0"/>
              </a:rPr>
              <a:t>型鋼</a:t>
            </a:r>
          </a:p>
        </p:txBody>
      </p:sp>
      <p:graphicFrame>
        <p:nvGraphicFramePr>
          <p:cNvPr id="13" name="表格 12"/>
          <p:cNvGraphicFramePr>
            <a:graphicFrameLocks noGrp="1"/>
          </p:cNvGraphicFramePr>
          <p:nvPr>
            <p:extLst/>
          </p:nvPr>
        </p:nvGraphicFramePr>
        <p:xfrm>
          <a:off x="519969" y="996732"/>
          <a:ext cx="8326869" cy="1243270"/>
        </p:xfrm>
        <a:graphic>
          <a:graphicData uri="http://schemas.openxmlformats.org/drawingml/2006/table">
            <a:tbl>
              <a:tblPr>
                <a:tableStyleId>{5C22544A-7EE6-4342-B048-85BDC9FD1C3A}</a:tableStyleId>
              </a:tblPr>
              <a:tblGrid>
                <a:gridCol w="895101">
                  <a:extLst>
                    <a:ext uri="{9D8B030D-6E8A-4147-A177-3AD203B41FA5}">
                      <a16:colId xmlns:a16="http://schemas.microsoft.com/office/drawing/2014/main" val="20000"/>
                    </a:ext>
                  </a:extLst>
                </a:gridCol>
                <a:gridCol w="1185263">
                  <a:extLst>
                    <a:ext uri="{9D8B030D-6E8A-4147-A177-3AD203B41FA5}">
                      <a16:colId xmlns:a16="http://schemas.microsoft.com/office/drawing/2014/main" val="20001"/>
                    </a:ext>
                  </a:extLst>
                </a:gridCol>
                <a:gridCol w="1424716">
                  <a:extLst>
                    <a:ext uri="{9D8B030D-6E8A-4147-A177-3AD203B41FA5}">
                      <a16:colId xmlns:a16="http://schemas.microsoft.com/office/drawing/2014/main" val="20002"/>
                    </a:ext>
                  </a:extLst>
                </a:gridCol>
                <a:gridCol w="1443311">
                  <a:extLst>
                    <a:ext uri="{9D8B030D-6E8A-4147-A177-3AD203B41FA5}">
                      <a16:colId xmlns:a16="http://schemas.microsoft.com/office/drawing/2014/main" val="20003"/>
                    </a:ext>
                  </a:extLst>
                </a:gridCol>
                <a:gridCol w="881224">
                  <a:extLst>
                    <a:ext uri="{9D8B030D-6E8A-4147-A177-3AD203B41FA5}">
                      <a16:colId xmlns:a16="http://schemas.microsoft.com/office/drawing/2014/main" val="20004"/>
                    </a:ext>
                  </a:extLst>
                </a:gridCol>
                <a:gridCol w="1248627">
                  <a:extLst>
                    <a:ext uri="{9D8B030D-6E8A-4147-A177-3AD203B41FA5}">
                      <a16:colId xmlns:a16="http://schemas.microsoft.com/office/drawing/2014/main" val="20005"/>
                    </a:ext>
                  </a:extLst>
                </a:gridCol>
                <a:gridCol w="1248627">
                  <a:extLst>
                    <a:ext uri="{9D8B030D-6E8A-4147-A177-3AD203B41FA5}">
                      <a16:colId xmlns:a16="http://schemas.microsoft.com/office/drawing/2014/main" val="20006"/>
                    </a:ext>
                  </a:extLst>
                </a:gridCol>
              </a:tblGrid>
              <a:tr h="576064">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標楷體" pitchFamily="65" charset="-120"/>
                          <a:ea typeface="標楷體" pitchFamily="65" charset="-120"/>
                          <a:cs typeface="Times New Roman" pitchFamily="18" charset="0"/>
                        </a:rPr>
                        <a:t>型鋼形式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外徑</a:t>
                      </a:r>
                      <a:endParaRPr lang="en-US" altLang="zh-TW" sz="1800" b="0" i="0" u="none" strike="noStrike" dirty="0">
                        <a:solidFill>
                          <a:schemeClr val="tx1"/>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厚度</a:t>
                      </a:r>
                      <a:endParaRPr lang="en-US" altLang="zh-TW" sz="1800" b="0" i="0" u="none" strike="noStrike" dirty="0">
                        <a:solidFill>
                          <a:schemeClr val="tx1"/>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每米重量</a:t>
                      </a:r>
                      <a:br>
                        <a:rPr lang="zh-TW" altLang="en-US" sz="1800" b="0" i="0" u="none" strike="noStrike" dirty="0">
                          <a:solidFill>
                            <a:schemeClr val="tx1"/>
                          </a:solidFill>
                          <a:effectLst/>
                          <a:latin typeface="Times New Roman" pitchFamily="18" charset="0"/>
                          <a:ea typeface="標楷體" pitchFamily="65" charset="-120"/>
                          <a:cs typeface="Times New Roman" pitchFamily="18" charset="0"/>
                        </a:rPr>
                      </a:b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a:t>
                      </a:r>
                      <a:r>
                        <a:rPr lang="en-US" sz="1800" b="0" i="0" u="none" strike="noStrike" dirty="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長度</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333603">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JSC 590R</a:t>
                      </a:r>
                      <a:endParaRPr lang="zh-TW"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 75 x 45</a:t>
                      </a:r>
                      <a:r>
                        <a:rPr lang="zh-TW" altLang="en-US" sz="1800" b="0" i="0" u="none" strike="noStrike" kern="1200" dirty="0">
                          <a:solidFill>
                            <a:schemeClr val="tx1"/>
                          </a:solidFill>
                          <a:effectLst/>
                          <a:latin typeface="Times New Roman" pitchFamily="18" charset="0"/>
                          <a:ea typeface="+mn-ea"/>
                          <a:cs typeface="Times New Roman" pitchFamily="18" charset="0"/>
                        </a:rPr>
                        <a:t> </a:t>
                      </a:r>
                      <a:r>
                        <a:rPr lang="en-US" altLang="zh-TW" sz="1800" b="0" i="0" u="none" strike="noStrike" kern="1200" dirty="0">
                          <a:solidFill>
                            <a:schemeClr val="tx1"/>
                          </a:solidFill>
                          <a:effectLst/>
                          <a:latin typeface="Times New Roman" pitchFamily="18" charset="0"/>
                          <a:ea typeface="+mn-ea"/>
                          <a:cs typeface="Times New Roman" pitchFamily="18" charset="0"/>
                        </a:rPr>
                        <a:t>x 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3603">
                <a:tc>
                  <a:txBody>
                    <a:bodyPr/>
                    <a:lstStyle/>
                    <a:p>
                      <a:pPr algn="ctr" fontAlgn="ctr"/>
                      <a:r>
                        <a:rPr lang="en-US" sz="1800" b="0" u="none" strike="noStrike" dirty="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 </a:t>
                      </a:r>
                      <a:r>
                        <a:rPr lang="en-US" altLang="zh-TW" sz="1800" b="0" i="0" u="none" strike="noStrike" dirty="0">
                          <a:solidFill>
                            <a:schemeClr val="tx1"/>
                          </a:solidFill>
                          <a:effectLst/>
                          <a:latin typeface="Times New Roman" pitchFamily="18" charset="0"/>
                          <a:ea typeface="標楷體" pitchFamily="65" charset="-120"/>
                          <a:cs typeface="Times New Roman" pitchFamily="18" charset="0"/>
                        </a:rPr>
                        <a:t>U</a:t>
                      </a:r>
                      <a:r>
                        <a:rPr lang="zh-TW" altLang="en-US" sz="1800" b="0" i="0" u="none" strike="noStrike" dirty="0">
                          <a:solidFill>
                            <a:schemeClr val="tx1"/>
                          </a:solidFill>
                          <a:effectLst/>
                          <a:latin typeface="Times New Roman" pitchFamily="18" charset="0"/>
                          <a:ea typeface="標楷體" pitchFamily="65" charset="-120"/>
                          <a:cs typeface="Times New Roman" pitchFamily="18" charset="0"/>
                        </a:rPr>
                        <a:t>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JSC 590R</a:t>
                      </a:r>
                      <a:endParaRPr lang="zh-TW"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45 x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a:solidFill>
                            <a:schemeClr val="tx1"/>
                          </a:solidFill>
                          <a:effectLst/>
                          <a:latin typeface="Times New Roman" pitchFamily="18" charset="0"/>
                          <a:ea typeface="+mn-ea"/>
                          <a:cs typeface="Times New Roman"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矩形 2"/>
          <p:cNvSpPr/>
          <p:nvPr/>
        </p:nvSpPr>
        <p:spPr>
          <a:xfrm>
            <a:off x="519967" y="494030"/>
            <a:ext cx="7963370" cy="502702"/>
          </a:xfrm>
          <a:prstGeom prst="rect">
            <a:avLst/>
          </a:prstGeom>
        </p:spPr>
        <p:txBody>
          <a:bodyPr wrap="square">
            <a:spAutoFit/>
          </a:bodyPr>
          <a:lstStyle/>
          <a:p>
            <a:pPr>
              <a:lnSpc>
                <a:spcPts val="3200"/>
              </a:lnSpc>
            </a:pPr>
            <a:r>
              <a:rPr lang="en-US" altLang="zh-TW" dirty="0">
                <a:solidFill>
                  <a:prstClr val="black"/>
                </a:solidFill>
                <a:latin typeface="Times New Roman" pitchFamily="18" charset="0"/>
                <a:ea typeface="標楷體" pitchFamily="65" charset="-120"/>
                <a:cs typeface="Times New Roman" pitchFamily="18" charset="0"/>
              </a:rPr>
              <a:t>1. </a:t>
            </a:r>
            <a:r>
              <a:rPr lang="zh-TW" altLang="en-US" dirty="0">
                <a:solidFill>
                  <a:prstClr val="black"/>
                </a:solidFill>
                <a:latin typeface="Times New Roman" pitchFamily="18" charset="0"/>
                <a:ea typeface="標楷體" pitchFamily="65" charset="-120"/>
                <a:cs typeface="Times New Roman" pitchFamily="18" charset="0"/>
              </a:rPr>
              <a:t>力霸樑型鋼開發尺寸及工程圖</a:t>
            </a:r>
          </a:p>
        </p:txBody>
      </p:sp>
      <p:sp>
        <p:nvSpPr>
          <p:cNvPr id="17" name="文字方塊 5"/>
          <p:cNvSpPr txBox="1">
            <a:spLocks noChangeArrowheads="1"/>
          </p:cNvSpPr>
          <p:nvPr/>
        </p:nvSpPr>
        <p:spPr bwMode="auto">
          <a:xfrm>
            <a:off x="519967" y="4210401"/>
            <a:ext cx="4196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en-US" altLang="zh-TW" sz="1800" b="1" dirty="0">
                <a:solidFill>
                  <a:prstClr val="black"/>
                </a:solidFill>
                <a:latin typeface="Times New Roman" pitchFamily="18" charset="0"/>
                <a:ea typeface="標楷體" panose="03000509000000000000" pitchFamily="65" charset="-120"/>
                <a:cs typeface="Times New Roman" pitchFamily="18" charset="0"/>
              </a:rPr>
              <a:t>U</a:t>
            </a:r>
            <a:r>
              <a:rPr lang="zh-TW" altLang="en-US" sz="1800" b="1" dirty="0">
                <a:solidFill>
                  <a:prstClr val="black"/>
                </a:solidFill>
                <a:latin typeface="Times New Roman" pitchFamily="18" charset="0"/>
                <a:ea typeface="標楷體" panose="03000509000000000000" pitchFamily="65" charset="-120"/>
                <a:cs typeface="Times New Roman" pitchFamily="18" charset="0"/>
              </a:rPr>
              <a:t>型鋼</a:t>
            </a:r>
          </a:p>
        </p:txBody>
      </p:sp>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031" y="4144509"/>
            <a:ext cx="2664296" cy="23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21" y="4863584"/>
            <a:ext cx="1921501" cy="140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889" y="2604152"/>
            <a:ext cx="76295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文字方塊 5"/>
          <p:cNvSpPr txBox="1">
            <a:spLocks noChangeArrowheads="1"/>
          </p:cNvSpPr>
          <p:nvPr/>
        </p:nvSpPr>
        <p:spPr bwMode="auto">
          <a:xfrm>
            <a:off x="6302326" y="5867502"/>
            <a:ext cx="28416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en-US" altLang="zh-TW" sz="1800" b="1" dirty="0">
                <a:solidFill>
                  <a:prstClr val="black"/>
                </a:solidFill>
                <a:latin typeface="Times New Roman" pitchFamily="18" charset="0"/>
                <a:ea typeface="標楷體" panose="03000509000000000000" pitchFamily="65" charset="-120"/>
                <a:cs typeface="Times New Roman" pitchFamily="18" charset="0"/>
              </a:rPr>
              <a:t>C</a:t>
            </a:r>
            <a:r>
              <a:rPr lang="zh-TW" altLang="en-US" sz="1800" b="1" dirty="0">
                <a:solidFill>
                  <a:prstClr val="black"/>
                </a:solidFill>
                <a:latin typeface="Times New Roman" pitchFamily="18" charset="0"/>
                <a:ea typeface="標楷體" panose="03000509000000000000" pitchFamily="65" charset="-120"/>
                <a:cs typeface="Times New Roman" pitchFamily="18" charset="0"/>
              </a:rPr>
              <a:t>型鋼與</a:t>
            </a:r>
            <a:r>
              <a:rPr lang="en-US" altLang="zh-TW" sz="1800" b="1" dirty="0">
                <a:solidFill>
                  <a:prstClr val="black"/>
                </a:solidFill>
                <a:latin typeface="Times New Roman" pitchFamily="18" charset="0"/>
                <a:ea typeface="標楷體" panose="03000509000000000000" pitchFamily="65" charset="-120"/>
                <a:cs typeface="Times New Roman" pitchFamily="18" charset="0"/>
              </a:rPr>
              <a:t>U</a:t>
            </a:r>
            <a:r>
              <a:rPr lang="zh-TW" altLang="en-US" sz="1800" b="1" dirty="0">
                <a:solidFill>
                  <a:prstClr val="black"/>
                </a:solidFill>
                <a:latin typeface="Times New Roman" pitchFamily="18" charset="0"/>
                <a:ea typeface="標楷體" panose="03000509000000000000" pitchFamily="65" charset="-120"/>
                <a:cs typeface="Times New Roman" pitchFamily="18" charset="0"/>
              </a:rPr>
              <a:t>型鋼機械組合式力霸梁</a:t>
            </a:r>
          </a:p>
        </p:txBody>
      </p:sp>
      <p:sp>
        <p:nvSpPr>
          <p:cNvPr id="16" name="矩形 15"/>
          <p:cNvSpPr/>
          <p:nvPr/>
        </p:nvSpPr>
        <p:spPr>
          <a:xfrm>
            <a:off x="3657580" y="5564242"/>
            <a:ext cx="3726897" cy="1200329"/>
          </a:xfrm>
          <a:prstGeom prst="rect">
            <a:avLst/>
          </a:prstGeom>
        </p:spPr>
        <p:txBody>
          <a:bodyPr wrap="square">
            <a:spAutoFit/>
          </a:bodyPr>
          <a:lstStyle/>
          <a:p>
            <a:r>
              <a:rPr lang="zh-TW" altLang="en-US" b="1" kern="100" dirty="0">
                <a:solidFill>
                  <a:prstClr val="black"/>
                </a:solidFill>
                <a:latin typeface="Times New Roman" panose="02020603050405020304" pitchFamily="18" charset="0"/>
                <a:ea typeface="標楷體" pitchFamily="65" charset="-120"/>
                <a:cs typeface="Times New Roman" panose="02020603050405020304" pitchFamily="18" charset="0"/>
              </a:rPr>
              <a:t>高強度</a:t>
            </a:r>
            <a:endParaRPr lang="en-US" altLang="zh-TW" b="1" kern="100" dirty="0">
              <a:solidFill>
                <a:prstClr val="black"/>
              </a:solidFill>
              <a:latin typeface="Times New Roman" panose="02020603050405020304" pitchFamily="18" charset="0"/>
              <a:ea typeface="標楷體" pitchFamily="65" charset="-120"/>
              <a:cs typeface="Times New Roman" panose="02020603050405020304" pitchFamily="18" charset="0"/>
            </a:endParaRPr>
          </a:p>
          <a:p>
            <a:r>
              <a:rPr lang="zh-TW" altLang="en-US" b="1" kern="100" dirty="0">
                <a:solidFill>
                  <a:prstClr val="black"/>
                </a:solidFill>
                <a:latin typeface="Times New Roman" panose="02020603050405020304" pitchFamily="18" charset="0"/>
                <a:ea typeface="標楷體" pitchFamily="65" charset="-120"/>
                <a:cs typeface="Times New Roman" panose="02020603050405020304" pitchFamily="18" charset="0"/>
              </a:rPr>
              <a:t>輕量化</a:t>
            </a:r>
            <a:endParaRPr lang="en-US" altLang="zh-TW" b="1" kern="100" dirty="0">
              <a:solidFill>
                <a:prstClr val="black"/>
              </a:solidFill>
              <a:latin typeface="Times New Roman" panose="02020603050405020304" pitchFamily="18" charset="0"/>
              <a:ea typeface="標楷體" pitchFamily="65" charset="-120"/>
              <a:cs typeface="Times New Roman" panose="02020603050405020304" pitchFamily="18" charset="0"/>
            </a:endParaRPr>
          </a:p>
          <a:p>
            <a:r>
              <a:rPr lang="zh-TW" altLang="en-US" b="1" kern="100" dirty="0">
                <a:solidFill>
                  <a:prstClr val="black"/>
                </a:solidFill>
                <a:latin typeface="Times New Roman" panose="02020603050405020304" pitchFamily="18" charset="0"/>
                <a:ea typeface="標楷體" pitchFamily="65" charset="-120"/>
                <a:cs typeface="Times New Roman" panose="02020603050405020304" pitchFamily="18" charset="0"/>
              </a:rPr>
              <a:t>力霸樑結構</a:t>
            </a:r>
            <a:endParaRPr lang="en-US" altLang="zh-TW" b="1" kern="100" dirty="0">
              <a:solidFill>
                <a:prstClr val="black"/>
              </a:solidFill>
              <a:latin typeface="Times New Roman" panose="02020603050405020304" pitchFamily="18" charset="0"/>
              <a:ea typeface="標楷體" pitchFamily="65" charset="-120"/>
              <a:cs typeface="Times New Roman" panose="02020603050405020304" pitchFamily="18" charset="0"/>
            </a:endParaRPr>
          </a:p>
          <a:p>
            <a:r>
              <a:rPr lang="zh-TW" altLang="en-US" b="1" dirty="0">
                <a:solidFill>
                  <a:srgbClr val="FF0000"/>
                </a:solidFill>
                <a:latin typeface="Times New Roman" pitchFamily="18" charset="0"/>
                <a:ea typeface="標楷體" panose="03000509000000000000" pitchFamily="65" charset="-120"/>
                <a:cs typeface="Times New Roman" pitchFamily="18" charset="0"/>
              </a:rPr>
              <a:t>重量</a:t>
            </a:r>
            <a:r>
              <a:rPr lang="en-US" altLang="zh-TW" b="1" dirty="0">
                <a:solidFill>
                  <a:srgbClr val="FF0000"/>
                </a:solidFill>
                <a:latin typeface="Times New Roman" pitchFamily="18" charset="0"/>
                <a:ea typeface="標楷體" panose="03000509000000000000" pitchFamily="65" charset="-120"/>
                <a:cs typeface="Times New Roman" pitchFamily="18" charset="0"/>
              </a:rPr>
              <a:t>100 kg/10m→58kg/10m</a:t>
            </a:r>
            <a:endParaRPr lang="zh-TW" altLang="en-US" b="1" dirty="0">
              <a:solidFill>
                <a:srgbClr val="FF0000"/>
              </a:solidFill>
            </a:endParaRPr>
          </a:p>
        </p:txBody>
      </p:sp>
      <p:sp>
        <p:nvSpPr>
          <p:cNvPr id="14" name="矩形 13"/>
          <p:cNvSpPr/>
          <p:nvPr/>
        </p:nvSpPr>
        <p:spPr>
          <a:xfrm>
            <a:off x="2186189" y="80835"/>
            <a:ext cx="4224233" cy="400110"/>
          </a:xfrm>
          <a:prstGeom prst="rect">
            <a:avLst/>
          </a:prstGeom>
        </p:spPr>
        <p:txBody>
          <a:bodyPr wrap="none">
            <a:spAutoFit/>
          </a:bodyPr>
          <a:lstStyle/>
          <a:p>
            <a:pPr marL="182563" indent="-182563">
              <a:spcBef>
                <a:spcPts val="600"/>
              </a:spcBef>
            </a:pPr>
            <a:r>
              <a:rPr lang="en-US" altLang="zh-TW" sz="2000" b="1" dirty="0">
                <a:solidFill>
                  <a:srgbClr val="0000FF"/>
                </a:solidFill>
                <a:latin typeface="Times New Roman" pitchFamily="18" charset="0"/>
                <a:ea typeface="標楷體" panose="03000509000000000000" pitchFamily="65" charset="-120"/>
                <a:cs typeface="Times New Roman" pitchFamily="18" charset="0"/>
              </a:rPr>
              <a:t>2.</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溫室力霸樑結構材料輕量化設計</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p:txBody>
      </p:sp>
    </p:spTree>
    <p:extLst>
      <p:ext uri="{BB962C8B-B14F-4D97-AF65-F5344CB8AC3E}">
        <p14:creationId xmlns:p14="http://schemas.microsoft.com/office/powerpoint/2010/main" val="18350603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07" y="3301303"/>
            <a:ext cx="4108903" cy="3187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277" y="3301304"/>
            <a:ext cx="3981614" cy="3187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5446" y="393882"/>
            <a:ext cx="3266359" cy="253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96</a:t>
            </a:fld>
            <a:endParaRPr lang="zh-TW" altLang="en-US" dirty="0">
              <a:solidFill>
                <a:prstClr val="black">
                  <a:tint val="75000"/>
                </a:prstClr>
              </a:solidFill>
            </a:endParaRPr>
          </a:p>
        </p:txBody>
      </p:sp>
      <p:sp>
        <p:nvSpPr>
          <p:cNvPr id="3" name="內容版面配置區 2"/>
          <p:cNvSpPr>
            <a:spLocks noGrp="1"/>
          </p:cNvSpPr>
          <p:nvPr>
            <p:ph idx="1"/>
          </p:nvPr>
        </p:nvSpPr>
        <p:spPr>
          <a:xfrm>
            <a:off x="628649" y="279428"/>
            <a:ext cx="8107387" cy="1018535"/>
          </a:xfrm>
        </p:spPr>
        <p:txBody>
          <a:bodyPr>
            <a:normAutofit lnSpcReduction="10000"/>
          </a:bodyPr>
          <a:lstStyle/>
          <a:p>
            <a:pPr marL="0" indent="0">
              <a:lnSpc>
                <a:spcPct val="100000"/>
              </a:lnSpc>
              <a:spcBef>
                <a:spcPts val="1200"/>
              </a:spcBef>
              <a:buNone/>
            </a:pPr>
            <a:r>
              <a:rPr lang="zh-TW" altLang="en-US" sz="2000" b="1" kern="100" dirty="0">
                <a:solidFill>
                  <a:srgbClr val="FF0000"/>
                </a:solidFill>
                <a:latin typeface="Times New Roman" pitchFamily="18" charset="0"/>
                <a:ea typeface="標楷體"/>
                <a:cs typeface="Times New Roman" pitchFamily="18" charset="0"/>
              </a:rPr>
              <a:t>                        力霸梁結構模擬</a:t>
            </a: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600"/>
              </a:spcBef>
              <a:buNone/>
            </a:pPr>
            <a:r>
              <a:rPr lang="zh-TW" altLang="en-US" sz="1800" b="1" kern="100" dirty="0">
                <a:solidFill>
                  <a:srgbClr val="0000FF"/>
                </a:solidFill>
                <a:latin typeface="Times New Roman" pitchFamily="18" charset="0"/>
                <a:ea typeface="標楷體"/>
                <a:cs typeface="Times New Roman" pitchFamily="18" charset="0"/>
              </a:rPr>
              <a:t>力霸梁</a:t>
            </a:r>
            <a:r>
              <a:rPr lang="en-US" altLang="zh-TW" sz="1800" b="1" kern="100" dirty="0">
                <a:solidFill>
                  <a:srgbClr val="0000FF"/>
                </a:solidFill>
                <a:latin typeface="Times New Roman" pitchFamily="18" charset="0"/>
                <a:ea typeface="標楷體"/>
                <a:cs typeface="Times New Roman" pitchFamily="18" charset="0"/>
              </a:rPr>
              <a:t>: </a:t>
            </a:r>
            <a:r>
              <a:rPr lang="zh-TW" altLang="en-US" sz="1800" b="1" kern="100" dirty="0">
                <a:solidFill>
                  <a:srgbClr val="0000FF"/>
                </a:solidFill>
                <a:latin typeface="Times New Roman" pitchFamily="18" charset="0"/>
                <a:ea typeface="標楷體"/>
                <a:cs typeface="Times New Roman" pitchFamily="18" charset="0"/>
              </a:rPr>
              <a:t>材質</a:t>
            </a:r>
            <a:r>
              <a:rPr lang="en-US" altLang="zh-TW" sz="1800" b="1" kern="100" dirty="0">
                <a:solidFill>
                  <a:srgbClr val="0000FF"/>
                </a:solidFill>
                <a:latin typeface="Times New Roman" pitchFamily="18" charset="0"/>
                <a:ea typeface="標楷體"/>
                <a:cs typeface="Times New Roman" pitchFamily="18" charset="0"/>
              </a:rPr>
              <a:t>SS400</a:t>
            </a:r>
            <a:r>
              <a:rPr lang="zh-TW" altLang="en-US" sz="1800" b="1" kern="100" dirty="0">
                <a:solidFill>
                  <a:srgbClr val="0000FF"/>
                </a:solidFill>
                <a:latin typeface="Times New Roman" pitchFamily="18" charset="0"/>
                <a:ea typeface="標楷體"/>
                <a:cs typeface="Times New Roman" pitchFamily="18" charset="0"/>
              </a:rPr>
              <a:t>，</a:t>
            </a:r>
            <a:endParaRPr lang="en-US" altLang="zh-TW" sz="1800" b="1" kern="100" dirty="0">
              <a:solidFill>
                <a:srgbClr val="0000FF"/>
              </a:solidFill>
              <a:latin typeface="Times New Roman" pitchFamily="18" charset="0"/>
              <a:ea typeface="標楷體"/>
              <a:cs typeface="Times New Roman" pitchFamily="18" charset="0"/>
            </a:endParaRPr>
          </a:p>
          <a:p>
            <a:pPr marL="0" indent="0">
              <a:lnSpc>
                <a:spcPct val="100000"/>
              </a:lnSpc>
              <a:spcBef>
                <a:spcPts val="600"/>
              </a:spcBef>
              <a:buNone/>
            </a:pPr>
            <a:r>
              <a:rPr lang="zh-TW" altLang="en-US" sz="1800" b="1" kern="100" dirty="0">
                <a:solidFill>
                  <a:srgbClr val="0000FF"/>
                </a:solidFill>
                <a:latin typeface="Times New Roman" pitchFamily="18" charset="0"/>
                <a:ea typeface="標楷體"/>
                <a:cs typeface="Times New Roman" pitchFamily="18" charset="0"/>
              </a:rPr>
              <a:t>重量</a:t>
            </a:r>
            <a:r>
              <a:rPr lang="en-US" altLang="zh-TW" sz="1800" b="1" kern="100" dirty="0">
                <a:solidFill>
                  <a:srgbClr val="0000FF"/>
                </a:solidFill>
                <a:latin typeface="Times New Roman" pitchFamily="18" charset="0"/>
                <a:ea typeface="標楷體"/>
                <a:cs typeface="Times New Roman" pitchFamily="18" charset="0"/>
              </a:rPr>
              <a:t>: 11 kg/m</a:t>
            </a:r>
          </a:p>
        </p:txBody>
      </p:sp>
      <p:sp>
        <p:nvSpPr>
          <p:cNvPr id="16" name="矩形 15"/>
          <p:cNvSpPr/>
          <p:nvPr/>
        </p:nvSpPr>
        <p:spPr>
          <a:xfrm>
            <a:off x="3781096" y="2686625"/>
            <a:ext cx="1845361" cy="646331"/>
          </a:xfrm>
          <a:prstGeom prst="rect">
            <a:avLst/>
          </a:prstGeom>
        </p:spPr>
        <p:txBody>
          <a:bodyPr wrap="square">
            <a:spAutoFit/>
          </a:bodyPr>
          <a:lstStyle/>
          <a:p>
            <a:pPr algn="ct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60x30x3.2t</a:t>
            </a:r>
          </a:p>
          <a:p>
            <a:pPr algn="ct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25x25x3.2t</a:t>
            </a:r>
            <a:endParaRPr lang="zh-TW" altLang="en-US" dirty="0">
              <a:solidFill>
                <a:prstClr val="black"/>
              </a:solidFill>
              <a:latin typeface="Times New Roman" pitchFamily="18" charset="0"/>
              <a:ea typeface="標楷體" pitchFamily="65" charset="-120"/>
              <a:cs typeface="Times New Roman" pitchFamily="18" charset="0"/>
            </a:endParaRPr>
          </a:p>
        </p:txBody>
      </p:sp>
      <p:graphicFrame>
        <p:nvGraphicFramePr>
          <p:cNvPr id="17" name="表格 16"/>
          <p:cNvGraphicFramePr>
            <a:graphicFrameLocks noGrp="1"/>
          </p:cNvGraphicFramePr>
          <p:nvPr>
            <p:extLst/>
          </p:nvPr>
        </p:nvGraphicFramePr>
        <p:xfrm>
          <a:off x="473848" y="1628223"/>
          <a:ext cx="3436796" cy="1231900"/>
        </p:xfrm>
        <a:graphic>
          <a:graphicData uri="http://schemas.openxmlformats.org/drawingml/2006/table">
            <a:tbl>
              <a:tblPr firstRow="1" firstCol="1" bandRow="1">
                <a:tableStyleId>{5C22544A-7EE6-4342-B048-85BDC9FD1C3A}</a:tableStyleId>
              </a:tblPr>
              <a:tblGrid>
                <a:gridCol w="959727">
                  <a:extLst>
                    <a:ext uri="{9D8B030D-6E8A-4147-A177-3AD203B41FA5}">
                      <a16:colId xmlns:a16="http://schemas.microsoft.com/office/drawing/2014/main" val="20000"/>
                    </a:ext>
                  </a:extLst>
                </a:gridCol>
                <a:gridCol w="756575">
                  <a:extLst>
                    <a:ext uri="{9D8B030D-6E8A-4147-A177-3AD203B41FA5}">
                      <a16:colId xmlns:a16="http://schemas.microsoft.com/office/drawing/2014/main" val="20001"/>
                    </a:ext>
                  </a:extLst>
                </a:gridCol>
                <a:gridCol w="784161">
                  <a:extLst>
                    <a:ext uri="{9D8B030D-6E8A-4147-A177-3AD203B41FA5}">
                      <a16:colId xmlns:a16="http://schemas.microsoft.com/office/drawing/2014/main" val="20002"/>
                    </a:ext>
                  </a:extLst>
                </a:gridCol>
                <a:gridCol w="936333">
                  <a:extLst>
                    <a:ext uri="{9D8B030D-6E8A-4147-A177-3AD203B41FA5}">
                      <a16:colId xmlns:a16="http://schemas.microsoft.com/office/drawing/2014/main" val="2490941054"/>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4286" marR="14286"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val="10003"/>
                  </a:ext>
                </a:extLst>
              </a:tr>
            </a:tbl>
          </a:graphicData>
        </a:graphic>
      </p:graphicFrame>
      <p:sp>
        <p:nvSpPr>
          <p:cNvPr id="18" name="文字方塊 5"/>
          <p:cNvSpPr txBox="1">
            <a:spLocks noChangeArrowheads="1"/>
          </p:cNvSpPr>
          <p:nvPr/>
        </p:nvSpPr>
        <p:spPr bwMode="auto">
          <a:xfrm>
            <a:off x="538775" y="1228113"/>
            <a:ext cx="325950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20" name="文字方塊 5"/>
          <p:cNvSpPr txBox="1">
            <a:spLocks noChangeArrowheads="1"/>
          </p:cNvSpPr>
          <p:nvPr/>
        </p:nvSpPr>
        <p:spPr bwMode="auto">
          <a:xfrm>
            <a:off x="535137" y="2924000"/>
            <a:ext cx="40284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6.4 mm</a:t>
            </a:r>
            <a:endPar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文字方塊 5"/>
          <p:cNvSpPr txBox="1">
            <a:spLocks noChangeArrowheads="1"/>
          </p:cNvSpPr>
          <p:nvPr/>
        </p:nvSpPr>
        <p:spPr bwMode="auto">
          <a:xfrm>
            <a:off x="5019003" y="2923705"/>
            <a:ext cx="389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 typeface="Arial" panose="020B0604020202020204" pitchFamily="34" charset="0"/>
              <a:buNone/>
            </a:pP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460 </a:t>
            </a:r>
            <a:r>
              <a:rPr lang="en-US" altLang="zh-TW" sz="18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MPa</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壓應力</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9" name="直線單箭頭接點 18"/>
          <p:cNvCxnSpPr/>
          <p:nvPr/>
        </p:nvCxnSpPr>
        <p:spPr>
          <a:xfrm flipH="1" flipV="1">
            <a:off x="8274477" y="1469963"/>
            <a:ext cx="1" cy="9810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16"/>
          <p:cNvSpPr>
            <a:spLocks noChangeArrowheads="1"/>
          </p:cNvSpPr>
          <p:nvPr/>
        </p:nvSpPr>
        <p:spPr bwMode="auto">
          <a:xfrm>
            <a:off x="8274477" y="2010465"/>
            <a:ext cx="4385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zh-TW" altLang="en-US" sz="1800" dirty="0">
                <a:solidFill>
                  <a:srgbClr val="FF0000"/>
                </a:solidFill>
                <a:ea typeface="標楷體" panose="03000509000000000000" pitchFamily="65" charset="-120"/>
                <a:cs typeface="Times New Roman" panose="02020603050405020304" pitchFamily="18" charset="0"/>
              </a:rPr>
              <a:t>固定端</a:t>
            </a:r>
          </a:p>
        </p:txBody>
      </p:sp>
      <p:cxnSp>
        <p:nvCxnSpPr>
          <p:cNvPr id="23" name="直線單箭頭接點 22"/>
          <p:cNvCxnSpPr/>
          <p:nvPr/>
        </p:nvCxnSpPr>
        <p:spPr>
          <a:xfrm>
            <a:off x="7188625" y="841505"/>
            <a:ext cx="0" cy="4190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a:off x="6330462" y="2450967"/>
            <a:ext cx="1944018" cy="126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660961" y="451428"/>
            <a:ext cx="1055327"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FF0000"/>
                </a:solidFill>
                <a:latin typeface="Times New Roman" pitchFamily="18" charset="0"/>
                <a:ea typeface="標楷體" panose="03000509000000000000" pitchFamily="65" charset="-120"/>
                <a:cs typeface="Times New Roman" pitchFamily="18" charset="0"/>
              </a:rPr>
              <a:t>9500N</a:t>
            </a: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6" name="矩形 25"/>
          <p:cNvSpPr/>
          <p:nvPr/>
        </p:nvSpPr>
        <p:spPr>
          <a:xfrm>
            <a:off x="7302470" y="1960465"/>
            <a:ext cx="641260" cy="369332"/>
          </a:xfrm>
          <a:prstGeom prst="rect">
            <a:avLst/>
          </a:prstGeom>
          <a:solidFill>
            <a:schemeClr val="bg1"/>
          </a:solidFill>
        </p:spPr>
        <p:txBody>
          <a:bodyPr wrap="square">
            <a:spAutoFit/>
          </a:bodyPr>
          <a:lstStyle/>
          <a:p>
            <a:pPr algn="ctr"/>
            <a:r>
              <a:rPr lang="en-US" altLang="zh-TW" b="1" kern="100" dirty="0">
                <a:solidFill>
                  <a:prstClr val="black"/>
                </a:solidFill>
                <a:latin typeface="Times New Roman" pitchFamily="18" charset="0"/>
                <a:ea typeface="標楷體"/>
                <a:cs typeface="Times New Roman" pitchFamily="18" charset="0"/>
              </a:rPr>
              <a:t>2m</a:t>
            </a:r>
          </a:p>
        </p:txBody>
      </p:sp>
      <p:sp>
        <p:nvSpPr>
          <p:cNvPr id="27" name="矩形 26"/>
          <p:cNvSpPr/>
          <p:nvPr/>
        </p:nvSpPr>
        <p:spPr>
          <a:xfrm>
            <a:off x="5220072" y="3429000"/>
            <a:ext cx="430297" cy="2192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8" name="矩形 27"/>
          <p:cNvSpPr/>
          <p:nvPr/>
        </p:nvSpPr>
        <p:spPr>
          <a:xfrm>
            <a:off x="5148064" y="4221088"/>
            <a:ext cx="100811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9" name="矩形 28"/>
          <p:cNvSpPr/>
          <p:nvPr/>
        </p:nvSpPr>
        <p:spPr>
          <a:xfrm>
            <a:off x="755576" y="4149080"/>
            <a:ext cx="1002886"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30" name="矩形 29"/>
          <p:cNvSpPr/>
          <p:nvPr/>
        </p:nvSpPr>
        <p:spPr>
          <a:xfrm>
            <a:off x="891461" y="3486879"/>
            <a:ext cx="430297" cy="184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3277" y="393882"/>
            <a:ext cx="381000" cy="240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80393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39" y="3285034"/>
            <a:ext cx="4186839" cy="320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98" y="3293593"/>
            <a:ext cx="3991210" cy="3195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041" y="409748"/>
            <a:ext cx="3267234" cy="2527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97</a:t>
            </a:fld>
            <a:endParaRPr lang="zh-TW" altLang="en-US" dirty="0">
              <a:solidFill>
                <a:prstClr val="black">
                  <a:tint val="75000"/>
                </a:prstClr>
              </a:solidFill>
            </a:endParaRPr>
          </a:p>
        </p:txBody>
      </p:sp>
      <p:sp>
        <p:nvSpPr>
          <p:cNvPr id="3" name="內容版面配置區 2"/>
          <p:cNvSpPr>
            <a:spLocks noGrp="1"/>
          </p:cNvSpPr>
          <p:nvPr>
            <p:ph idx="1"/>
          </p:nvPr>
        </p:nvSpPr>
        <p:spPr>
          <a:xfrm>
            <a:off x="628649" y="248522"/>
            <a:ext cx="8107387" cy="1049441"/>
          </a:xfrm>
        </p:spPr>
        <p:txBody>
          <a:bodyPr>
            <a:normAutofit lnSpcReduction="10000"/>
          </a:bodyPr>
          <a:lstStyle/>
          <a:p>
            <a:pPr marL="0" indent="0">
              <a:lnSpc>
                <a:spcPct val="100000"/>
              </a:lnSpc>
              <a:spcBef>
                <a:spcPts val="1200"/>
              </a:spcBef>
              <a:buNone/>
            </a:pPr>
            <a:r>
              <a:rPr lang="zh-TW" altLang="en-US" sz="2000" b="1" kern="100" dirty="0">
                <a:solidFill>
                  <a:srgbClr val="FF0000"/>
                </a:solidFill>
                <a:latin typeface="Times New Roman" pitchFamily="18" charset="0"/>
                <a:ea typeface="標楷體"/>
                <a:cs typeface="Times New Roman" pitchFamily="18" charset="0"/>
              </a:rPr>
              <a:t>                     力霸梁結構模擬</a:t>
            </a: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600"/>
              </a:spcBef>
              <a:buNone/>
            </a:pPr>
            <a:r>
              <a:rPr lang="zh-TW" altLang="en-US" sz="1800" b="1" kern="100" dirty="0">
                <a:solidFill>
                  <a:srgbClr val="0000FF"/>
                </a:solidFill>
                <a:latin typeface="Times New Roman" pitchFamily="18" charset="0"/>
                <a:ea typeface="標楷體"/>
                <a:cs typeface="Times New Roman" pitchFamily="18" charset="0"/>
              </a:rPr>
              <a:t>高強度鋼力霸梁</a:t>
            </a:r>
            <a:r>
              <a:rPr lang="en-US" altLang="zh-TW" sz="1800" b="1" kern="100" dirty="0">
                <a:solidFill>
                  <a:srgbClr val="0000FF"/>
                </a:solidFill>
                <a:latin typeface="Times New Roman" pitchFamily="18" charset="0"/>
                <a:ea typeface="標楷體"/>
                <a:cs typeface="Times New Roman" pitchFamily="18" charset="0"/>
              </a:rPr>
              <a:t>: </a:t>
            </a:r>
            <a:r>
              <a:rPr lang="zh-TW" altLang="en-US" sz="1800" b="1" kern="100" dirty="0">
                <a:solidFill>
                  <a:srgbClr val="0000FF"/>
                </a:solidFill>
                <a:latin typeface="Times New Roman" pitchFamily="18" charset="0"/>
                <a:ea typeface="標楷體"/>
                <a:cs typeface="Times New Roman" pitchFamily="18" charset="0"/>
              </a:rPr>
              <a:t>材質</a:t>
            </a:r>
            <a:r>
              <a:rPr lang="en-US" altLang="zh-TW" sz="1800" b="1" kern="100" dirty="0">
                <a:solidFill>
                  <a:srgbClr val="0000FF"/>
                </a:solidFill>
                <a:latin typeface="Times New Roman" pitchFamily="18" charset="0"/>
                <a:ea typeface="標楷體"/>
                <a:cs typeface="Times New Roman" pitchFamily="18" charset="0"/>
              </a:rPr>
              <a:t>JSC590R</a:t>
            </a:r>
            <a:r>
              <a:rPr lang="zh-TW" altLang="en-US" sz="1800" b="1" kern="100" dirty="0">
                <a:solidFill>
                  <a:srgbClr val="0000FF"/>
                </a:solidFill>
                <a:latin typeface="Times New Roman" pitchFamily="18" charset="0"/>
                <a:ea typeface="標楷體"/>
                <a:cs typeface="Times New Roman" pitchFamily="18" charset="0"/>
              </a:rPr>
              <a:t>，</a:t>
            </a:r>
            <a:endParaRPr lang="en-US" altLang="zh-TW" sz="1800" b="1" kern="100" dirty="0">
              <a:solidFill>
                <a:srgbClr val="0000FF"/>
              </a:solidFill>
              <a:latin typeface="Times New Roman" pitchFamily="18" charset="0"/>
              <a:ea typeface="標楷體"/>
              <a:cs typeface="Times New Roman" pitchFamily="18" charset="0"/>
            </a:endParaRPr>
          </a:p>
          <a:p>
            <a:pPr marL="0" indent="0">
              <a:lnSpc>
                <a:spcPct val="100000"/>
              </a:lnSpc>
              <a:spcBef>
                <a:spcPts val="600"/>
              </a:spcBef>
              <a:buNone/>
            </a:pPr>
            <a:r>
              <a:rPr lang="zh-TW" altLang="en-US" sz="1800" b="1" kern="100" dirty="0">
                <a:solidFill>
                  <a:srgbClr val="0000FF"/>
                </a:solidFill>
                <a:latin typeface="Times New Roman" pitchFamily="18" charset="0"/>
                <a:ea typeface="標楷體"/>
                <a:cs typeface="Times New Roman" pitchFamily="18" charset="0"/>
              </a:rPr>
              <a:t>重量</a:t>
            </a:r>
            <a:r>
              <a:rPr lang="en-US" altLang="zh-TW" sz="1800" b="1" kern="100" dirty="0">
                <a:solidFill>
                  <a:srgbClr val="0000FF"/>
                </a:solidFill>
                <a:latin typeface="Times New Roman" pitchFamily="18" charset="0"/>
                <a:ea typeface="標楷體"/>
                <a:cs typeface="Times New Roman" pitchFamily="18" charset="0"/>
              </a:rPr>
              <a:t>: 6 kg/m</a:t>
            </a:r>
          </a:p>
        </p:txBody>
      </p:sp>
      <p:sp>
        <p:nvSpPr>
          <p:cNvPr id="16" name="矩形 15"/>
          <p:cNvSpPr/>
          <p:nvPr/>
        </p:nvSpPr>
        <p:spPr>
          <a:xfrm>
            <a:off x="3781096" y="2686625"/>
            <a:ext cx="1845361" cy="646331"/>
          </a:xfrm>
          <a:prstGeom prst="rect">
            <a:avLst/>
          </a:prstGeom>
        </p:spPr>
        <p:txBody>
          <a:bodyPr wrap="square">
            <a:spAutoFit/>
          </a:bodyPr>
          <a:lstStyle/>
          <a:p>
            <a:pPr algn="ctr"/>
            <a:r>
              <a:rPr lang="en-US" altLang="zh-TW" dirty="0">
                <a:solidFill>
                  <a:prstClr val="black"/>
                </a:solidFill>
                <a:latin typeface="Times New Roman" pitchFamily="18" charset="0"/>
                <a:ea typeface="標楷體" pitchFamily="65" charset="-120"/>
                <a:cs typeface="Times New Roman" pitchFamily="18" charset="0"/>
              </a:rPr>
              <a:t>C75x45x15x1.6t</a:t>
            </a:r>
          </a:p>
          <a:p>
            <a:pPr algn="ctr"/>
            <a:r>
              <a:rPr lang="en-US" altLang="zh-TW" dirty="0">
                <a:solidFill>
                  <a:prstClr val="black"/>
                </a:solidFill>
                <a:latin typeface="Times New Roman" pitchFamily="18" charset="0"/>
                <a:ea typeface="標楷體" pitchFamily="65" charset="-120"/>
                <a:cs typeface="Times New Roman" pitchFamily="18" charset="0"/>
              </a:rPr>
              <a:t>U45x25x1.6t</a:t>
            </a:r>
            <a:endParaRPr lang="zh-TW" altLang="en-US" dirty="0">
              <a:solidFill>
                <a:prstClr val="black"/>
              </a:solidFill>
              <a:latin typeface="Times New Roman" pitchFamily="18" charset="0"/>
              <a:ea typeface="標楷體" pitchFamily="65" charset="-120"/>
              <a:cs typeface="Times New Roman" pitchFamily="18" charset="0"/>
            </a:endParaRPr>
          </a:p>
        </p:txBody>
      </p:sp>
      <p:graphicFrame>
        <p:nvGraphicFramePr>
          <p:cNvPr id="17" name="表格 16"/>
          <p:cNvGraphicFramePr>
            <a:graphicFrameLocks noGrp="1"/>
          </p:cNvGraphicFramePr>
          <p:nvPr>
            <p:extLst/>
          </p:nvPr>
        </p:nvGraphicFramePr>
        <p:xfrm>
          <a:off x="473848" y="1628223"/>
          <a:ext cx="3436796" cy="1231900"/>
        </p:xfrm>
        <a:graphic>
          <a:graphicData uri="http://schemas.openxmlformats.org/drawingml/2006/table">
            <a:tbl>
              <a:tblPr firstRow="1" firstCol="1" bandRow="1">
                <a:tableStyleId>{5C22544A-7EE6-4342-B048-85BDC9FD1C3A}</a:tableStyleId>
              </a:tblPr>
              <a:tblGrid>
                <a:gridCol w="959727">
                  <a:extLst>
                    <a:ext uri="{9D8B030D-6E8A-4147-A177-3AD203B41FA5}">
                      <a16:colId xmlns:a16="http://schemas.microsoft.com/office/drawing/2014/main" val="20000"/>
                    </a:ext>
                  </a:extLst>
                </a:gridCol>
                <a:gridCol w="756575">
                  <a:extLst>
                    <a:ext uri="{9D8B030D-6E8A-4147-A177-3AD203B41FA5}">
                      <a16:colId xmlns:a16="http://schemas.microsoft.com/office/drawing/2014/main" val="20001"/>
                    </a:ext>
                  </a:extLst>
                </a:gridCol>
                <a:gridCol w="784161">
                  <a:extLst>
                    <a:ext uri="{9D8B030D-6E8A-4147-A177-3AD203B41FA5}">
                      <a16:colId xmlns:a16="http://schemas.microsoft.com/office/drawing/2014/main" val="20002"/>
                    </a:ext>
                  </a:extLst>
                </a:gridCol>
                <a:gridCol w="936333">
                  <a:extLst>
                    <a:ext uri="{9D8B030D-6E8A-4147-A177-3AD203B41FA5}">
                      <a16:colId xmlns:a16="http://schemas.microsoft.com/office/drawing/2014/main" val="2490941054"/>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4286" marR="14286"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590R</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590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val="10003"/>
                  </a:ext>
                </a:extLst>
              </a:tr>
            </a:tbl>
          </a:graphicData>
        </a:graphic>
      </p:graphicFrame>
      <p:sp>
        <p:nvSpPr>
          <p:cNvPr id="18" name="文字方塊 5"/>
          <p:cNvSpPr txBox="1">
            <a:spLocks noChangeArrowheads="1"/>
          </p:cNvSpPr>
          <p:nvPr/>
        </p:nvSpPr>
        <p:spPr bwMode="auto">
          <a:xfrm>
            <a:off x="538775" y="1228113"/>
            <a:ext cx="325950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20" name="文字方塊 5"/>
          <p:cNvSpPr txBox="1">
            <a:spLocks noChangeArrowheads="1"/>
          </p:cNvSpPr>
          <p:nvPr/>
        </p:nvSpPr>
        <p:spPr bwMode="auto">
          <a:xfrm>
            <a:off x="535137" y="2924000"/>
            <a:ext cx="40284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15.3 mm</a:t>
            </a:r>
            <a:endPar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文字方塊 5"/>
          <p:cNvSpPr txBox="1">
            <a:spLocks noChangeArrowheads="1"/>
          </p:cNvSpPr>
          <p:nvPr/>
        </p:nvSpPr>
        <p:spPr bwMode="auto">
          <a:xfrm>
            <a:off x="5019003" y="2923705"/>
            <a:ext cx="389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 typeface="Arial" panose="020B0604020202020204" pitchFamily="34" charset="0"/>
              <a:buNone/>
            </a:pP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521 </a:t>
            </a:r>
            <a:r>
              <a:rPr lang="en-US" altLang="zh-TW" sz="18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MPa</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張應力</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9" name="直線單箭頭接點 18"/>
          <p:cNvCxnSpPr/>
          <p:nvPr/>
        </p:nvCxnSpPr>
        <p:spPr>
          <a:xfrm flipH="1" flipV="1">
            <a:off x="8309848" y="1459189"/>
            <a:ext cx="1" cy="9810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16"/>
          <p:cNvSpPr>
            <a:spLocks noChangeArrowheads="1"/>
          </p:cNvSpPr>
          <p:nvPr/>
        </p:nvSpPr>
        <p:spPr bwMode="auto">
          <a:xfrm>
            <a:off x="8309848" y="1999691"/>
            <a:ext cx="4385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zh-TW" altLang="en-US" sz="1800" dirty="0">
                <a:solidFill>
                  <a:srgbClr val="FF0000"/>
                </a:solidFill>
                <a:ea typeface="標楷體" panose="03000509000000000000" pitchFamily="65" charset="-120"/>
                <a:cs typeface="Times New Roman" panose="02020603050405020304" pitchFamily="18" charset="0"/>
              </a:rPr>
              <a:t>固定端</a:t>
            </a:r>
          </a:p>
        </p:txBody>
      </p:sp>
      <p:cxnSp>
        <p:nvCxnSpPr>
          <p:cNvPr id="23" name="直線單箭頭接點 22"/>
          <p:cNvCxnSpPr/>
          <p:nvPr/>
        </p:nvCxnSpPr>
        <p:spPr>
          <a:xfrm>
            <a:off x="7223996" y="830731"/>
            <a:ext cx="0" cy="4190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a:off x="6365833" y="2440193"/>
            <a:ext cx="1944018" cy="126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696332" y="440654"/>
            <a:ext cx="1055327"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FF0000"/>
                </a:solidFill>
                <a:latin typeface="Times New Roman" pitchFamily="18" charset="0"/>
                <a:ea typeface="標楷體" panose="03000509000000000000" pitchFamily="65" charset="-120"/>
                <a:cs typeface="Times New Roman" pitchFamily="18" charset="0"/>
              </a:rPr>
              <a:t>18500N</a:t>
            </a: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6" name="矩形 25"/>
          <p:cNvSpPr/>
          <p:nvPr/>
        </p:nvSpPr>
        <p:spPr>
          <a:xfrm>
            <a:off x="7337841" y="1949691"/>
            <a:ext cx="641260" cy="369332"/>
          </a:xfrm>
          <a:prstGeom prst="rect">
            <a:avLst/>
          </a:prstGeom>
          <a:solidFill>
            <a:schemeClr val="bg1"/>
          </a:solidFill>
        </p:spPr>
        <p:txBody>
          <a:bodyPr wrap="square">
            <a:spAutoFit/>
          </a:bodyPr>
          <a:lstStyle/>
          <a:p>
            <a:pPr algn="ctr"/>
            <a:r>
              <a:rPr lang="en-US" altLang="zh-TW" b="1" kern="100" dirty="0">
                <a:solidFill>
                  <a:prstClr val="black"/>
                </a:solidFill>
                <a:latin typeface="Times New Roman" pitchFamily="18" charset="0"/>
                <a:ea typeface="標楷體"/>
                <a:cs typeface="Times New Roman" pitchFamily="18" charset="0"/>
              </a:rPr>
              <a:t>2m</a:t>
            </a:r>
          </a:p>
        </p:txBody>
      </p:sp>
      <p:sp>
        <p:nvSpPr>
          <p:cNvPr id="27" name="矩形 26"/>
          <p:cNvSpPr/>
          <p:nvPr/>
        </p:nvSpPr>
        <p:spPr>
          <a:xfrm>
            <a:off x="5345723" y="3429000"/>
            <a:ext cx="450166" cy="2425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8" name="矩形 27"/>
          <p:cNvSpPr/>
          <p:nvPr/>
        </p:nvSpPr>
        <p:spPr>
          <a:xfrm>
            <a:off x="5220072" y="4247041"/>
            <a:ext cx="100811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9" name="矩形 28"/>
          <p:cNvSpPr/>
          <p:nvPr/>
        </p:nvSpPr>
        <p:spPr>
          <a:xfrm>
            <a:off x="755576" y="4149080"/>
            <a:ext cx="1002886"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30" name="矩形 29"/>
          <p:cNvSpPr/>
          <p:nvPr/>
        </p:nvSpPr>
        <p:spPr>
          <a:xfrm>
            <a:off x="827584" y="3428999"/>
            <a:ext cx="430297" cy="2425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2731" y="711406"/>
            <a:ext cx="342089" cy="206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75033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98</a:t>
            </a:fld>
            <a:endParaRPr lang="zh-TW" altLang="en-US" dirty="0">
              <a:solidFill>
                <a:prstClr val="black">
                  <a:tint val="75000"/>
                </a:prstClr>
              </a:solidFill>
            </a:endParaRPr>
          </a:p>
        </p:txBody>
      </p:sp>
      <p:sp>
        <p:nvSpPr>
          <p:cNvPr id="3" name="矩形 2"/>
          <p:cNvSpPr/>
          <p:nvPr/>
        </p:nvSpPr>
        <p:spPr>
          <a:xfrm>
            <a:off x="551980" y="470972"/>
            <a:ext cx="7963370" cy="502702"/>
          </a:xfrm>
          <a:prstGeom prst="rect">
            <a:avLst/>
          </a:prstGeom>
        </p:spPr>
        <p:txBody>
          <a:bodyPr wrap="square">
            <a:spAutoFit/>
          </a:bodyPr>
          <a:lstStyle/>
          <a:p>
            <a:pPr>
              <a:lnSpc>
                <a:spcPts val="3200"/>
              </a:lnSpc>
            </a:pPr>
            <a:r>
              <a:rPr lang="en-US" altLang="zh-TW" dirty="0">
                <a:solidFill>
                  <a:prstClr val="black"/>
                </a:solidFill>
                <a:latin typeface="Times New Roman" pitchFamily="18" charset="0"/>
                <a:ea typeface="標楷體" pitchFamily="65" charset="-120"/>
                <a:cs typeface="Times New Roman" pitchFamily="18" charset="0"/>
              </a:rPr>
              <a:t>. C</a:t>
            </a:r>
            <a:r>
              <a:rPr lang="zh-TW" altLang="en-US" dirty="0">
                <a:solidFill>
                  <a:prstClr val="black"/>
                </a:solidFill>
                <a:latin typeface="Times New Roman" pitchFamily="18" charset="0"/>
                <a:ea typeface="標楷體" pitchFamily="65" charset="-120"/>
                <a:cs typeface="Times New Roman" pitchFamily="18" charset="0"/>
              </a:rPr>
              <a:t>型鋼與</a:t>
            </a:r>
            <a:r>
              <a:rPr lang="en-US" altLang="zh-TW" dirty="0">
                <a:solidFill>
                  <a:prstClr val="black"/>
                </a:solidFill>
                <a:latin typeface="Times New Roman" pitchFamily="18" charset="0"/>
                <a:ea typeface="標楷體" pitchFamily="65" charset="-120"/>
                <a:cs typeface="Times New Roman" pitchFamily="18" charset="0"/>
              </a:rPr>
              <a:t>U</a:t>
            </a:r>
            <a:r>
              <a:rPr lang="zh-TW" altLang="en-US" dirty="0">
                <a:solidFill>
                  <a:prstClr val="black"/>
                </a:solidFill>
                <a:latin typeface="Times New Roman" pitchFamily="18" charset="0"/>
                <a:ea typeface="標楷體" pitchFamily="65" charset="-120"/>
                <a:cs typeface="Times New Roman" pitchFamily="18" charset="0"/>
              </a:rPr>
              <a:t>型鋼組合開發</a:t>
            </a:r>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897" y="996732"/>
            <a:ext cx="4098840" cy="2895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4698600" y="3891943"/>
            <a:ext cx="4170093" cy="369332"/>
          </a:xfrm>
          <a:prstGeom prst="rect">
            <a:avLst/>
          </a:prstGeom>
        </p:spPr>
        <p:txBody>
          <a:bodyPr wrap="square">
            <a:spAutoFit/>
          </a:bodyPr>
          <a:lstStyle/>
          <a:p>
            <a:pPr algn="ctr"/>
            <a:r>
              <a:rPr lang="en-US" altLang="zh-TW" b="1" dirty="0">
                <a:solidFill>
                  <a:prstClr val="black"/>
                </a:solidFill>
                <a:latin typeface="Times New Roman" pitchFamily="18" charset="0"/>
                <a:ea typeface="標楷體" panose="03000509000000000000" pitchFamily="65" charset="-120"/>
                <a:cs typeface="Times New Roman" pitchFamily="18" charset="0"/>
              </a:rPr>
              <a:t>C</a:t>
            </a:r>
            <a:r>
              <a:rPr lang="zh-TW" altLang="en-US" b="1" dirty="0">
                <a:solidFill>
                  <a:prstClr val="black"/>
                </a:solidFill>
                <a:latin typeface="Times New Roman" pitchFamily="18" charset="0"/>
                <a:ea typeface="標楷體" panose="03000509000000000000" pitchFamily="65" charset="-120"/>
                <a:cs typeface="Times New Roman" pitchFamily="18" charset="0"/>
              </a:rPr>
              <a:t>型鋼與</a:t>
            </a:r>
            <a:r>
              <a:rPr lang="en-US" altLang="zh-TW" b="1" dirty="0">
                <a:solidFill>
                  <a:prstClr val="black"/>
                </a:solidFill>
                <a:latin typeface="Times New Roman" pitchFamily="18" charset="0"/>
                <a:ea typeface="標楷體" panose="03000509000000000000" pitchFamily="65" charset="-120"/>
                <a:cs typeface="Times New Roman" pitchFamily="18" charset="0"/>
              </a:rPr>
              <a:t>U</a:t>
            </a:r>
            <a:r>
              <a:rPr lang="zh-TW" altLang="en-US" b="1" dirty="0">
                <a:solidFill>
                  <a:prstClr val="black"/>
                </a:solidFill>
                <a:latin typeface="Times New Roman" pitchFamily="18" charset="0"/>
                <a:ea typeface="標楷體" panose="03000509000000000000" pitchFamily="65" charset="-120"/>
                <a:cs typeface="Times New Roman" pitchFamily="18" charset="0"/>
              </a:rPr>
              <a:t>型鋼組合之方型鋼</a:t>
            </a:r>
            <a:r>
              <a:rPr lang="zh-TW" altLang="en-US" b="1" dirty="0">
                <a:solidFill>
                  <a:prstClr val="black"/>
                </a:solidFill>
                <a:latin typeface="標楷體" panose="03000509000000000000" pitchFamily="65" charset="-120"/>
                <a:ea typeface="標楷體" panose="03000509000000000000" pitchFamily="65" charset="-120"/>
              </a:rPr>
              <a:t>研究開發</a:t>
            </a:r>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8600" y="996732"/>
            <a:ext cx="4170093" cy="2895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290270" y="3915001"/>
            <a:ext cx="4170093" cy="369332"/>
          </a:xfrm>
          <a:prstGeom prst="rect">
            <a:avLst/>
          </a:prstGeom>
        </p:spPr>
        <p:txBody>
          <a:bodyPr wrap="square">
            <a:spAutoFit/>
          </a:bodyPr>
          <a:lstStyle/>
          <a:p>
            <a:pPr algn="ctr"/>
            <a:r>
              <a:rPr lang="en-US" altLang="zh-TW" b="1" dirty="0">
                <a:solidFill>
                  <a:prstClr val="black"/>
                </a:solidFill>
                <a:latin typeface="Times New Roman" pitchFamily="18" charset="0"/>
                <a:ea typeface="標楷體" panose="03000509000000000000" pitchFamily="65" charset="-120"/>
                <a:cs typeface="Times New Roman" pitchFamily="18" charset="0"/>
              </a:rPr>
              <a:t>C</a:t>
            </a:r>
            <a:r>
              <a:rPr lang="zh-TW" altLang="en-US" b="1" dirty="0">
                <a:solidFill>
                  <a:prstClr val="black"/>
                </a:solidFill>
                <a:latin typeface="Times New Roman" pitchFamily="18" charset="0"/>
                <a:ea typeface="標楷體" panose="03000509000000000000" pitchFamily="65" charset="-120"/>
                <a:cs typeface="Times New Roman" pitchFamily="18" charset="0"/>
              </a:rPr>
              <a:t>型鋼與</a:t>
            </a:r>
            <a:r>
              <a:rPr lang="en-US" altLang="zh-TW" b="1" dirty="0">
                <a:solidFill>
                  <a:prstClr val="black"/>
                </a:solidFill>
                <a:latin typeface="Times New Roman" pitchFamily="18" charset="0"/>
                <a:ea typeface="標楷體" panose="03000509000000000000" pitchFamily="65" charset="-120"/>
                <a:cs typeface="Times New Roman" pitchFamily="18" charset="0"/>
              </a:rPr>
              <a:t>U</a:t>
            </a:r>
            <a:r>
              <a:rPr lang="zh-TW" altLang="en-US" b="1" dirty="0">
                <a:solidFill>
                  <a:prstClr val="black"/>
                </a:solidFill>
                <a:latin typeface="Times New Roman" pitchFamily="18" charset="0"/>
                <a:ea typeface="標楷體" panose="03000509000000000000" pitchFamily="65" charset="-120"/>
                <a:cs typeface="Times New Roman" pitchFamily="18" charset="0"/>
              </a:rPr>
              <a:t>型鋼組合之</a:t>
            </a:r>
            <a:r>
              <a:rPr lang="en-US" altLang="zh-TW" b="1" dirty="0">
                <a:solidFill>
                  <a:prstClr val="black"/>
                </a:solidFill>
                <a:latin typeface="Times New Roman" pitchFamily="18" charset="0"/>
                <a:ea typeface="標楷體" panose="03000509000000000000" pitchFamily="65" charset="-120"/>
                <a:cs typeface="Times New Roman" pitchFamily="18" charset="0"/>
              </a:rPr>
              <a:t>H</a:t>
            </a:r>
            <a:r>
              <a:rPr lang="zh-TW" altLang="en-US" b="1" dirty="0">
                <a:solidFill>
                  <a:prstClr val="black"/>
                </a:solidFill>
                <a:latin typeface="Times New Roman" pitchFamily="18" charset="0"/>
                <a:ea typeface="標楷體" panose="03000509000000000000" pitchFamily="65" charset="-120"/>
                <a:cs typeface="Times New Roman" pitchFamily="18" charset="0"/>
              </a:rPr>
              <a:t>型鋼</a:t>
            </a:r>
            <a:r>
              <a:rPr lang="zh-TW" altLang="en-US" b="1" dirty="0">
                <a:solidFill>
                  <a:prstClr val="black"/>
                </a:solidFill>
                <a:latin typeface="標楷體" panose="03000509000000000000" pitchFamily="65" charset="-120"/>
                <a:ea typeface="標楷體" panose="03000509000000000000" pitchFamily="65" charset="-120"/>
              </a:rPr>
              <a:t>研究開發</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820" y="4261275"/>
            <a:ext cx="2398959" cy="257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4342" y="4261275"/>
            <a:ext cx="2338607" cy="2539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934509" y="97780"/>
            <a:ext cx="2941831" cy="400110"/>
          </a:xfrm>
          <a:prstGeom prst="rect">
            <a:avLst/>
          </a:prstGeom>
        </p:spPr>
        <p:txBody>
          <a:bodyPr wrap="none">
            <a:spAutoFit/>
          </a:bodyPr>
          <a:lstStyle/>
          <a:p>
            <a:pPr marL="182563" indent="-182563">
              <a:spcBef>
                <a:spcPts val="600"/>
              </a:spcBef>
            </a:pPr>
            <a:r>
              <a:rPr lang="en-US" altLang="zh-TW" sz="2000" b="1" dirty="0">
                <a:solidFill>
                  <a:srgbClr val="0000FF"/>
                </a:solidFill>
                <a:latin typeface="Times New Roman" pitchFamily="18" charset="0"/>
                <a:ea typeface="標楷體" panose="03000509000000000000" pitchFamily="65" charset="-120"/>
                <a:cs typeface="Times New Roman" pitchFamily="18" charset="0"/>
              </a:rPr>
              <a:t>3.</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溫室梁柱結構組合設計</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p:txBody>
      </p:sp>
    </p:spTree>
    <p:extLst>
      <p:ext uri="{BB962C8B-B14F-4D97-AF65-F5344CB8AC3E}">
        <p14:creationId xmlns:p14="http://schemas.microsoft.com/office/powerpoint/2010/main" val="8752305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內容版面配置區 2"/>
          <p:cNvSpPr txBox="1">
            <a:spLocks/>
          </p:cNvSpPr>
          <p:nvPr/>
        </p:nvSpPr>
        <p:spPr>
          <a:xfrm>
            <a:off x="585133" y="619125"/>
            <a:ext cx="8107387" cy="4781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zh-TW" altLang="en-US" sz="2000" b="1" kern="100" dirty="0">
                <a:solidFill>
                  <a:srgbClr val="FF0000"/>
                </a:solidFill>
                <a:latin typeface="Times New Roman" pitchFamily="18" charset="0"/>
                <a:ea typeface="標楷體"/>
                <a:cs typeface="Times New Roman" pitchFamily="18" charset="0"/>
              </a:rPr>
              <a:t>溫室圓頂支撐結構設計</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99</a:t>
            </a:fld>
            <a:endParaRPr lang="zh-TW" altLang="en-US" dirty="0">
              <a:solidFill>
                <a:prstClr val="black">
                  <a:tint val="75000"/>
                </a:prstClr>
              </a:solidFill>
            </a:endParaRPr>
          </a:p>
        </p:txBody>
      </p:sp>
      <p:graphicFrame>
        <p:nvGraphicFramePr>
          <p:cNvPr id="4" name="表格 3"/>
          <p:cNvGraphicFramePr>
            <a:graphicFrameLocks noGrp="1"/>
          </p:cNvGraphicFramePr>
          <p:nvPr>
            <p:extLst/>
          </p:nvPr>
        </p:nvGraphicFramePr>
        <p:xfrm>
          <a:off x="422426" y="1434296"/>
          <a:ext cx="8432800" cy="4293416"/>
        </p:xfrm>
        <a:graphic>
          <a:graphicData uri="http://schemas.openxmlformats.org/drawingml/2006/table">
            <a:tbl>
              <a:tblPr firstRow="1" bandRow="1">
                <a:tableStyleId>{5C22544A-7EE6-4342-B048-85BDC9FD1C3A}</a:tableStyleId>
              </a:tblPr>
              <a:tblGrid>
                <a:gridCol w="2108200">
                  <a:extLst>
                    <a:ext uri="{9D8B030D-6E8A-4147-A177-3AD203B41FA5}">
                      <a16:colId xmlns:a16="http://schemas.microsoft.com/office/drawing/2014/main" val="20000"/>
                    </a:ext>
                  </a:extLst>
                </a:gridCol>
                <a:gridCol w="2108200">
                  <a:extLst>
                    <a:ext uri="{9D8B030D-6E8A-4147-A177-3AD203B41FA5}">
                      <a16:colId xmlns:a16="http://schemas.microsoft.com/office/drawing/2014/main" val="20001"/>
                    </a:ext>
                  </a:extLst>
                </a:gridCol>
                <a:gridCol w="2108200">
                  <a:extLst>
                    <a:ext uri="{9D8B030D-6E8A-4147-A177-3AD203B41FA5}">
                      <a16:colId xmlns:a16="http://schemas.microsoft.com/office/drawing/2014/main" val="20002"/>
                    </a:ext>
                  </a:extLst>
                </a:gridCol>
                <a:gridCol w="2108200">
                  <a:extLst>
                    <a:ext uri="{9D8B030D-6E8A-4147-A177-3AD203B41FA5}">
                      <a16:colId xmlns:a16="http://schemas.microsoft.com/office/drawing/2014/main" val="20003"/>
                    </a:ext>
                  </a:extLst>
                </a:gridCol>
              </a:tblGrid>
              <a:tr h="1504663">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37029">
                <a:tc>
                  <a:txBody>
                    <a:bodyPr/>
                    <a:lstStyle/>
                    <a:p>
                      <a:pPr algn="ctr"/>
                      <a:r>
                        <a:rPr lang="en-US" altLang="zh-TW" dirty="0">
                          <a:latin typeface="Times New Roman" pitchFamily="18" charset="0"/>
                          <a:cs typeface="Times New Roman" pitchFamily="18" charset="0"/>
                        </a:rPr>
                        <a:t>A</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B</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C</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D</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685667">
                <a:tc>
                  <a:txBody>
                    <a:bodyPr/>
                    <a:lstStyle/>
                    <a:p>
                      <a:endParaRPr lang="zh-TW" altLang="en-US">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66057">
                <a:tc>
                  <a:txBody>
                    <a:bodyPr/>
                    <a:lstStyle/>
                    <a:p>
                      <a:pPr algn="ctr"/>
                      <a:r>
                        <a:rPr lang="en-US" altLang="zh-TW" dirty="0">
                          <a:latin typeface="Times New Roman" pitchFamily="18" charset="0"/>
                          <a:cs typeface="Times New Roman" pitchFamily="18" charset="0"/>
                        </a:rPr>
                        <a:t>E</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F</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G</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latin typeface="Times New Roman" pitchFamily="18" charset="0"/>
                          <a:cs typeface="Times New Roman" pitchFamily="18" charset="0"/>
                        </a:rPr>
                        <a:t>H</a:t>
                      </a:r>
                      <a:r>
                        <a:rPr lang="zh-TW" altLang="en-US" dirty="0">
                          <a:latin typeface="Times New Roman" pitchFamily="18" charset="0"/>
                          <a:cs typeface="Times New Roman" pitchFamily="18" charset="0"/>
                        </a:rPr>
                        <a:t> </a:t>
                      </a:r>
                      <a:r>
                        <a:rPr lang="en-US" altLang="zh-TW" dirty="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1863655"/>
            <a:ext cx="1960768" cy="91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86365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186365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0008" y="1863655"/>
            <a:ext cx="1981419" cy="918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3880735"/>
            <a:ext cx="2037776" cy="9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0008" y="3891731"/>
            <a:ext cx="2037776"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74851" y="3886233"/>
            <a:ext cx="2039352"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64686" y="3891731"/>
            <a:ext cx="2035874"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1331119" y="90620"/>
            <a:ext cx="6373416" cy="523220"/>
          </a:xfrm>
          <a:prstGeom prst="rect">
            <a:avLst/>
          </a:prstGeom>
        </p:spPr>
        <p:txBody>
          <a:bodyPr>
            <a:spAutoFit/>
          </a:bodyPr>
          <a:lstStyle/>
          <a:p>
            <a:pPr algn="ctr">
              <a:defRPr/>
            </a:pP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二</a:t>
            </a:r>
            <a:r>
              <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、溫室剖面結構組合優化設計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2060519977"/>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0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3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4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2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3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2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6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4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5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8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0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9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8397</TotalTime>
  <Words>22646</Words>
  <Application>Microsoft Office PowerPoint</Application>
  <PresentationFormat>如螢幕大小 (4:3)</PresentationFormat>
  <Paragraphs>5125</Paragraphs>
  <Slides>182</Slides>
  <Notes>21</Notes>
  <HiddenSlides>0</HiddenSlides>
  <MMClips>0</MMClips>
  <ScaleCrop>false</ScaleCrop>
  <HeadingPairs>
    <vt:vector size="8" baseType="variant">
      <vt:variant>
        <vt:lpstr>使用字型</vt:lpstr>
      </vt:variant>
      <vt:variant>
        <vt:i4>19</vt:i4>
      </vt:variant>
      <vt:variant>
        <vt:lpstr>佈景主題</vt:lpstr>
      </vt:variant>
      <vt:variant>
        <vt:i4>18</vt:i4>
      </vt:variant>
      <vt:variant>
        <vt:lpstr>內嵌 OLE 伺服程式</vt:lpstr>
      </vt:variant>
      <vt:variant>
        <vt:i4>1</vt:i4>
      </vt:variant>
      <vt:variant>
        <vt:lpstr>投影片標題</vt:lpstr>
      </vt:variant>
      <vt:variant>
        <vt:i4>182</vt:i4>
      </vt:variant>
    </vt:vector>
  </HeadingPairs>
  <TitlesOfParts>
    <vt:vector size="220" baseType="lpstr">
      <vt:lpstr>Gill Sans</vt:lpstr>
      <vt:lpstr>굴림</vt:lpstr>
      <vt:lpstr>Lucida Grande</vt:lpstr>
      <vt:lpstr>맑은 고딕</vt:lpstr>
      <vt:lpstr>MS PGothic</vt:lpstr>
      <vt:lpstr>SimSun</vt:lpstr>
      <vt:lpstr>ヒラギノ角ゴ Pro W3</vt:lpstr>
      <vt:lpstr>ヒラギノ角ゴ Pro W6</vt:lpstr>
      <vt:lpstr>細明體</vt:lpstr>
      <vt:lpstr>微軟正黑體</vt:lpstr>
      <vt:lpstr>新細明體</vt:lpstr>
      <vt:lpstr>標楷體</vt:lpstr>
      <vt:lpstr>Arial</vt:lpstr>
      <vt:lpstr>Calibri</vt:lpstr>
      <vt:lpstr>Calibri Light</vt:lpstr>
      <vt:lpstr>Times New Roman</vt:lpstr>
      <vt:lpstr>Trebuchet MS</vt:lpstr>
      <vt:lpstr>Verdana</vt:lpstr>
      <vt:lpstr>Wingdings</vt:lpstr>
      <vt:lpstr>Office 佈景主題</vt:lpstr>
      <vt:lpstr>11_Office 佈景主題</vt:lpstr>
      <vt:lpstr>12_Office 佈景主題</vt:lpstr>
      <vt:lpstr>16_Office 佈景主題</vt:lpstr>
      <vt:lpstr>14_Office 佈景主題</vt:lpstr>
      <vt:lpstr>15_Office 佈景主題</vt:lpstr>
      <vt:lpstr>18_Office 佈景主題</vt:lpstr>
      <vt:lpstr>10_Office 佈景主題</vt:lpstr>
      <vt:lpstr>19_Office 佈景主題</vt:lpstr>
      <vt:lpstr>9_Office 佈景主題</vt:lpstr>
      <vt:lpstr>20_Office 佈景主題</vt:lpstr>
      <vt:lpstr>21_Office 佈景主題</vt:lpstr>
      <vt:lpstr>23_Office 佈景主題</vt:lpstr>
      <vt:lpstr>24_Office 佈景主題</vt:lpstr>
      <vt:lpstr>22_Office 佈景主題</vt:lpstr>
      <vt:lpstr>1_Office 佈景主題</vt:lpstr>
      <vt:lpstr>2_Office 佈景主題</vt:lpstr>
      <vt:lpstr>3_Office 佈景主題</vt:lpstr>
      <vt:lpstr>點陣圖影像</vt:lpstr>
      <vt:lpstr>輕量化植物栽培設施之 結構材料研究開發  期末報告         </vt:lpstr>
      <vt:lpstr>簡報大綱</vt:lpstr>
      <vt:lpstr>一、計畫目標及達成率</vt:lpstr>
      <vt:lpstr>PowerPoint 簡報</vt:lpstr>
      <vt:lpstr>(1). Malaysian Agricultural Research and Development Institute (MARDI) and  Food and Fertilizer Technology Center (FFTC) Seminar</vt:lpstr>
      <vt:lpstr>(2).農試所施農業升級及產業加值計畫研發成果研討會專刊</vt:lpstr>
      <vt:lpstr>(3).中國機械工程學會第三十四屆全國學術研討會</vt:lpstr>
      <vt:lpstr>PowerPoint 簡報</vt:lpstr>
      <vt:lpstr>PowerPoint 簡報</vt:lpstr>
      <vt:lpstr>計畫技術應用研究開發：</vt:lpstr>
      <vt:lpstr>(1).【溫室型材研究開發】399萬元</vt:lpstr>
      <vt:lpstr>溫室型材開發市場需求分析</vt:lpstr>
      <vt:lpstr>PowerPoint 簡報</vt:lpstr>
      <vt:lpstr>PowerPoint 簡報</vt:lpstr>
      <vt:lpstr>PowerPoint 簡報</vt:lpstr>
      <vt:lpstr>PowerPoint 簡報</vt:lpstr>
      <vt:lpstr>PowerPoint 簡報</vt:lpstr>
      <vt:lpstr>PowerPoint 簡報</vt:lpstr>
      <vt:lpstr>【超高強度型材輥輪成形機組開發】1000萬元</vt:lpstr>
      <vt:lpstr>(2).【溫室設計研究開發】133萬元</vt:lpstr>
      <vt:lpstr>【溫室設計技術研究開發】</vt:lpstr>
      <vt:lpstr>【溫室設計技術研究開發】</vt:lpstr>
      <vt:lpstr> (3).【太陽能農棚研究開發】399萬元</vt:lpstr>
      <vt:lpstr>PowerPoint 簡報</vt:lpstr>
      <vt:lpstr>(4).【智慧化溫室防颱系統研究】500萬</vt:lpstr>
      <vt:lpstr>【智慧化溫室防颱系統研究】</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鋼材之機能強化技術</vt:lpstr>
      <vt:lpstr>PowerPoint 簡報</vt:lpstr>
      <vt:lpstr>PowerPoint 簡報</vt:lpstr>
      <vt:lpstr>PowerPoint 簡報</vt:lpstr>
      <vt:lpstr>PowerPoint 簡報</vt:lpstr>
      <vt:lpstr>PowerPoint 簡報</vt:lpstr>
      <vt:lpstr>PowerPoint 簡報</vt:lpstr>
      <vt:lpstr>PowerPoint 簡報</vt:lpstr>
      <vt:lpstr>PowerPoint 簡報</vt:lpstr>
      <vt:lpstr>(二) 【形狀優化】 1.圓型斷面特性比較分析  </vt:lpstr>
      <vt:lpstr>2.C型斷面特性比較分析  </vt:lpstr>
      <vt:lpstr>3.矩型斷面特性比較分析 </vt:lpstr>
      <vt:lpstr>PowerPoint 簡報</vt:lpstr>
      <vt:lpstr>PowerPoint 簡報</vt:lpstr>
      <vt:lpstr>PowerPoint 簡報</vt:lpstr>
      <vt:lpstr> 優化設計材料性能比較分析</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統計分析</vt:lpstr>
      <vt:lpstr>PowerPoint 簡報</vt:lpstr>
      <vt:lpstr>【一】 簡易型溫室結構優化設計</vt:lpstr>
      <vt:lpstr>2.簡易型溫室結構結構設計</vt:lpstr>
      <vt:lpstr>3.簡易型溫室風壓模擬條件設定</vt:lpstr>
      <vt:lpstr>4.簡易型溫室11級風壓應力模擬分析</vt:lpstr>
      <vt:lpstr>5.簡易型溫室11級風壓應力模擬分析</vt:lpstr>
      <vt:lpstr>簡易型溫室11級風壓應力模擬分析</vt:lpstr>
      <vt:lpstr>簡易型溫室11級風壓應力模擬分析</vt:lpstr>
      <vt:lpstr>PowerPoint 簡報</vt:lpstr>
      <vt:lpstr>【二】圓頂力霸型溫室結構優化設計</vt:lpstr>
      <vt:lpstr>圓頂力霸型溫室風壓模擬條件設定</vt:lpstr>
      <vt:lpstr>圓頂力霸型溫室11級風壓應力模擬分析</vt:lpstr>
      <vt:lpstr>圓頂力霸型溫室結構性能提升設計</vt:lpstr>
      <vt:lpstr>圓頂力霸型溫室13級風壓結構模擬分析</vt:lpstr>
      <vt:lpstr>小結</vt:lpstr>
      <vt:lpstr>圓頂力霸型溫室結構模擬分析</vt:lpstr>
      <vt:lpstr>圓頂力霸型溫室風壓模擬條件設定</vt:lpstr>
      <vt:lpstr>圓頂力霸型溫室結構性能提升設計</vt:lpstr>
      <vt:lpstr>圓頂力霸型溫室13級風壓應力模擬分析</vt:lpstr>
      <vt:lpstr>圓頂力霸型溫室13級風壓變形模擬分析</vt:lpstr>
      <vt:lpstr>圓頂力霸型溫室13級風壓與降雨模擬分析</vt:lpstr>
      <vt:lpstr>圓頂力霸型溫室15級風壓應力模擬分析</vt:lpstr>
      <vt:lpstr>圓頂力霸型溫室15級風壓變形模擬分析</vt:lpstr>
      <vt:lpstr>小結</vt:lpstr>
      <vt:lpstr>PowerPoint 簡報</vt:lpstr>
      <vt:lpstr>(1)溫室結構模擬及結構強化流程圖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七、產業化、智慧化與國際化</vt:lpstr>
      <vt:lpstr>PowerPoint 簡報</vt:lpstr>
      <vt:lpstr>PowerPoint 簡報</vt:lpstr>
      <vt:lpstr>PowerPoint 簡報</vt:lpstr>
      <vt:lpstr>PowerPoint 簡報</vt:lpstr>
      <vt:lpstr>PowerPoint 簡報</vt:lpstr>
      <vt:lpstr>敬請指導, 謝謝!</vt:lpstr>
      <vt:lpstr>PowerPoint 簡報</vt:lpstr>
      <vt:lpstr>1.溫室設立區域及地點選定</vt:lpstr>
      <vt:lpstr>2.溫室內作物及溫室形式選擇</vt:lpstr>
      <vt:lpstr>3.颱風路徑歸納</vt:lpstr>
      <vt:lpstr>3.1溫室設置地點歷史颱風</vt:lpstr>
      <vt:lpstr>3.2溫室設置地點歷史颱風路徑</vt:lpstr>
      <vt:lpstr>3.3區域最大風速及雨量整理</vt:lpstr>
      <vt:lpstr>3.4氣象站量測之陣風風速及雨量</vt:lpstr>
      <vt:lpstr>4.溫室區域地形地物影響分析</vt:lpstr>
      <vt:lpstr>4.1溫室區域周遭地形地物影響評估</vt:lpstr>
      <vt:lpstr>4.2溫室耐風等級設定</vt:lpstr>
      <vt:lpstr>4.3溫室環境腐蝕分析</vt:lpstr>
      <vt:lpstr>5.溫室形式選擇</vt:lpstr>
      <vt:lpstr>5.1溫室結構及構件選擇</vt:lpstr>
      <vt:lpstr>5.2溫室構件選擇</vt:lpstr>
      <vt:lpstr>5.3溫室防颱方式選擇</vt:lpstr>
      <vt:lpstr>5.4外部結構強化及破風強化</vt:lpstr>
      <vt:lpstr>5.5溫室細部設計</vt:lpstr>
      <vt:lpstr>6.1溫室工程圖</vt:lpstr>
      <vt:lpstr>6.2溫室組合立體圖</vt:lpstr>
      <vt:lpstr>6.3溫室資材表</vt:lpstr>
      <vt:lpstr>6.4溫室披覆資材資訊</vt:lpstr>
      <vt:lpstr>溫室結構設計分析流程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培育缸層架組合</dc:title>
  <dc:creator>sean Yang</dc:creator>
  <cp:lastModifiedBy>邱宜靜</cp:lastModifiedBy>
  <cp:revision>607</cp:revision>
  <cp:lastPrinted>2017-12-15T00:51:59Z</cp:lastPrinted>
  <dcterms:created xsi:type="dcterms:W3CDTF">2016-01-04T06:34:26Z</dcterms:created>
  <dcterms:modified xsi:type="dcterms:W3CDTF">2020-11-11T10:48:42Z</dcterms:modified>
</cp:coreProperties>
</file>